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21"/>
  </p:notesMasterIdLst>
  <p:sldIdLst>
    <p:sldId id="288" r:id="rId5"/>
    <p:sldId id="293" r:id="rId6"/>
    <p:sldId id="294" r:id="rId7"/>
    <p:sldId id="290" r:id="rId8"/>
    <p:sldId id="298" r:id="rId9"/>
    <p:sldId id="295" r:id="rId10"/>
    <p:sldId id="297" r:id="rId11"/>
    <p:sldId id="299" r:id="rId12"/>
    <p:sldId id="300" r:id="rId13"/>
    <p:sldId id="296" r:id="rId14"/>
    <p:sldId id="291" r:id="rId15"/>
    <p:sldId id="292" r:id="rId16"/>
    <p:sldId id="260" r:id="rId17"/>
    <p:sldId id="289" r:id="rId18"/>
    <p:sldId id="262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Brazeau" initials="NB" lastIdx="2" clrIdx="0">
    <p:extLst>
      <p:ext uri="{19B8F6BF-5375-455C-9EA6-DF929625EA0E}">
        <p15:presenceInfo xmlns:p15="http://schemas.microsoft.com/office/powerpoint/2012/main" userId="S-1-5-21-2127521184-1604012920-1887927527-16880922" providerId="AD"/>
      </p:ext>
    </p:extLst>
  </p:cmAuthor>
  <p:cmAuthor id="2" name="Achim Dettweiler" initials="AD" lastIdx="4" clrIdx="1">
    <p:extLst>
      <p:ext uri="{19B8F6BF-5375-455C-9EA6-DF929625EA0E}">
        <p15:presenceInfo xmlns:p15="http://schemas.microsoft.com/office/powerpoint/2012/main" userId="S-1-5-21-2127521184-1604012920-1887927527-8448984" providerId="AD"/>
      </p:ext>
    </p:extLst>
  </p:cmAuthor>
  <p:cmAuthor id="3" name="Beth Massi" initials="BM" lastIdx="4" clrIdx="2">
    <p:extLst>
      <p:ext uri="{19B8F6BF-5375-455C-9EA6-DF929625EA0E}">
        <p15:presenceInfo xmlns:p15="http://schemas.microsoft.com/office/powerpoint/2012/main" userId="S-1-5-21-2127521184-1604012920-1887927527-3218060" providerId="AD"/>
      </p:ext>
    </p:extLst>
  </p:cmAuthor>
  <p:cmAuthor id="4" name="Diego Vega" initials="DV" lastIdx="2" clrIdx="3">
    <p:extLst>
      <p:ext uri="{19B8F6BF-5375-455C-9EA6-DF929625EA0E}">
        <p15:presenceInfo xmlns:p15="http://schemas.microsoft.com/office/powerpoint/2012/main" userId="S003BFFD801C0A84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6E3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86" autoAdjust="0"/>
  </p:normalViewPr>
  <p:slideViewPr>
    <p:cSldViewPr snapToGrid="0">
      <p:cViewPr varScale="1">
        <p:scale>
          <a:sx n="89" d="100"/>
          <a:sy n="89" d="100"/>
        </p:scale>
        <p:origin x="10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A0A5C-BDFE-4AA0-8363-842B4B5195F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195A8-0CC9-4EC5-84EE-12317B82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5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44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2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653" y="6119147"/>
            <a:ext cx="940033" cy="268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3560EA-E0BC-4D23-AB03-94687AB577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9144870" cy="35187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CBA2C8-3215-4ADB-AC4C-D39B15E75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870" y="5098628"/>
            <a:ext cx="9144870" cy="35187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3E9E9A-5DF0-461C-9286-4130DEB11327}"/>
              </a:ext>
            </a:extLst>
          </p:cNvPr>
          <p:cNvSpPr txBox="1"/>
          <p:nvPr userDrawn="1"/>
        </p:nvSpPr>
        <p:spPr>
          <a:xfrm>
            <a:off x="6150990" y="5448694"/>
            <a:ext cx="3096705" cy="1156470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Learn. Imagine. Build.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1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950" dirty="0">
                <a:solidFill>
                  <a:schemeClr val="bg1"/>
                </a:solidFill>
                <a:latin typeface="+mn-lt"/>
              </a:rPr>
              <a:t>.NET Conf</a:t>
            </a:r>
            <a:endParaRPr lang="en-US" sz="1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FA8C-0B63-40B6-A827-BFFE5D75FD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55" y="2608085"/>
            <a:ext cx="8741880" cy="899665"/>
          </a:xfrm>
        </p:spPr>
        <p:txBody>
          <a:bodyPr/>
          <a:lstStyle>
            <a:lvl1pPr>
              <a:defRPr sz="33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dirty="0"/>
              <a:t>Session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F327309-25BC-4FEC-AA25-95EAC43188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612" y="4140200"/>
            <a:ext cx="4281488" cy="517065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圖片 9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14E97332-416C-4B69-B813-A32DF4A8DBE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8" y="5753458"/>
            <a:ext cx="2216361" cy="95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7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1189177"/>
            <a:ext cx="8740142" cy="1587999"/>
          </a:xfrm>
        </p:spPr>
        <p:txBody>
          <a:bodyPr>
            <a:spAutoFit/>
          </a:bodyPr>
          <a:lstStyle>
            <a:lvl1pPr>
              <a:defRPr sz="294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圖片 4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2A19303C-982B-42C0-A96F-C686CC6D00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" y="6274520"/>
            <a:ext cx="1353433" cy="5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22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189175"/>
            <a:ext cx="4033911" cy="145680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353"/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/>
            </a:lvl4pPr>
            <a:lvl5pPr marL="504218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189175"/>
            <a:ext cx="4033911" cy="145680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353"/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/>
            </a:lvl4pPr>
            <a:lvl5pPr marL="504218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圖片 7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CC35C30D-56A0-4F4E-84AA-342925C0BB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" y="6274520"/>
            <a:ext cx="1353433" cy="5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28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圖片 2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93547162-3073-4851-A3F0-4617C8A3AC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" y="6274520"/>
            <a:ext cx="1353433" cy="5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3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圖片 2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564F2762-6F4D-4F29-8514-34D538ED09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" y="6274520"/>
            <a:ext cx="1353433" cy="5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3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4124" y="2881342"/>
            <a:ext cx="7508015" cy="80791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4500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4989" y="882711"/>
            <a:ext cx="5988302" cy="57634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660712" y="1070515"/>
            <a:ext cx="781142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圖片 6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93830F17-AD01-4768-8699-2417BAF997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" y="6274520"/>
            <a:ext cx="1353433" cy="5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62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26035" y="2084173"/>
            <a:ext cx="8516036" cy="917880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294" spc="-74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4" name="圖片 3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622925C7-74FC-4148-B4DA-6F4CF6DDEB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" y="6274520"/>
            <a:ext cx="1353433" cy="5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15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F1D4F6B3-EE47-4E6F-8F34-784668B585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" y="6274520"/>
            <a:ext cx="1353433" cy="5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2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87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0" y="3877277"/>
            <a:ext cx="7395506" cy="62132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4" name="圖片 3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D7D346AA-B262-452D-8D6C-7F3B61A1A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" y="6274520"/>
            <a:ext cx="1353433" cy="5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14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89512"/>
            <a:ext cx="874188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8"/>
            <a:ext cx="8740141" cy="158799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278179" y="8222"/>
            <a:ext cx="724699" cy="5646181"/>
            <a:chOff x="12618967" y="8385"/>
            <a:chExt cx="985640" cy="5758581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8385"/>
              <a:ext cx="985640" cy="5758581"/>
              <a:chOff x="12618967" y="8385"/>
              <a:chExt cx="985640" cy="5758581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68557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368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368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368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368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368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368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68557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368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368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68557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368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368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68557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368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368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68557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68557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68557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368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68557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368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368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3070376" y="226929"/>
                <a:ext cx="678817" cy="38964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441"/>
                  </a:spcAft>
                </a:pPr>
                <a:r>
                  <a:rPr lang="en-US" sz="735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2055689" y="4197341"/>
                <a:ext cx="2029255" cy="38964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441"/>
                  </a:spcAft>
                </a:pPr>
                <a:r>
                  <a:rPr lang="en-US" sz="735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735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735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68557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8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68557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8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368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368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AC467E-40BB-4167-B886-3BE80F4C6BFF}"/>
              </a:ext>
            </a:extLst>
          </p:cNvPr>
          <p:cNvGrpSpPr/>
          <p:nvPr userDrawn="1"/>
        </p:nvGrpSpPr>
        <p:grpSpPr>
          <a:xfrm>
            <a:off x="1" y="6150820"/>
            <a:ext cx="10156241" cy="752514"/>
            <a:chOff x="1" y="6150820"/>
            <a:chExt cx="13541654" cy="75251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122FB3-2713-493C-AB08-276B6613B1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" y="6272117"/>
              <a:ext cx="12192000" cy="5905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9C8AD2-E3AF-433C-91E6-F177F22D3A0D}"/>
                </a:ext>
              </a:extLst>
            </p:cNvPr>
            <p:cNvSpPr txBox="1"/>
            <p:nvPr userDrawn="1"/>
          </p:nvSpPr>
          <p:spPr>
            <a:xfrm>
              <a:off x="9412715" y="6150820"/>
              <a:ext cx="4128940" cy="752514"/>
            </a:xfrm>
            <a:prstGeom prst="rect">
              <a:avLst/>
            </a:prstGeom>
            <a:noFill/>
            <a:effectLst>
              <a:outerShdw sx="1000" sy="1000" algn="ctr" rotWithShape="0">
                <a:schemeClr val="bg1"/>
              </a:outerShdw>
            </a:effectLst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450"/>
                </a:spcAft>
              </a:pPr>
              <a:r>
                <a:rPr lang="en-US" sz="3300" dirty="0">
                  <a:solidFill>
                    <a:srgbClr val="F8F8F8"/>
                  </a:solidFill>
                  <a:effectLst/>
                  <a:latin typeface="+mn-lt"/>
                </a:rPr>
                <a:t>.NET Conf</a:t>
              </a:r>
              <a:endParaRPr lang="en-US" sz="3300" dirty="0">
                <a:solidFill>
                  <a:srgbClr val="F8F8F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87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79" r:id="rId4"/>
    <p:sldLayoutId id="2147483680" r:id="rId5"/>
    <p:sldLayoutId id="2147483683" r:id="rId6"/>
    <p:sldLayoutId id="2147483686" r:id="rId7"/>
    <p:sldLayoutId id="2147483687" r:id="rId8"/>
    <p:sldLayoutId id="2147483697" r:id="rId9"/>
  </p:sldLayoutIdLst>
  <p:transition>
    <p:fade/>
  </p:transition>
  <p:txStyles>
    <p:titleStyle>
      <a:lvl1pPr algn="l" defTabSz="685775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微軟正黑體" panose="020B0604030504040204" pitchFamily="34" charset="-120"/>
          <a:ea typeface="微軟正黑體" panose="020B0604030504040204" pitchFamily="34" charset="-120"/>
          <a:cs typeface="Segoe UI" pitchFamily="34" charset="0"/>
        </a:defRPr>
      </a:lvl1pPr>
    </p:titleStyle>
    <p:bodyStyle>
      <a:lvl1pPr marL="252109" marR="0" indent="-252109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429518" marR="0" indent="-177410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88254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56326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24398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885882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70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58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46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75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3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1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9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326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213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102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30" userDrawn="1">
          <p15:clr>
            <a:srgbClr val="5ACBF0"/>
          </p15:clr>
        </p15:guide>
        <p15:guide id="3" pos="562" userDrawn="1">
          <p15:clr>
            <a:srgbClr val="5ACBF0"/>
          </p15:clr>
        </p15:guide>
        <p15:guide id="4" pos="994" userDrawn="1">
          <p15:clr>
            <a:srgbClr val="5ACBF0"/>
          </p15:clr>
        </p15:guide>
        <p15:guide id="5" pos="1426" userDrawn="1">
          <p15:clr>
            <a:srgbClr val="5ACBF0"/>
          </p15:clr>
        </p15:guide>
        <p15:guide id="6" pos="1858" userDrawn="1">
          <p15:clr>
            <a:srgbClr val="5ACBF0"/>
          </p15:clr>
        </p15:guide>
        <p15:guide id="7" pos="2290" userDrawn="1">
          <p15:clr>
            <a:srgbClr val="5ACBF0"/>
          </p15:clr>
        </p15:guide>
        <p15:guide id="8" pos="2722" userDrawn="1">
          <p15:clr>
            <a:srgbClr val="5ACBF0"/>
          </p15:clr>
        </p15:guide>
        <p15:guide id="9" pos="3154" userDrawn="1">
          <p15:clr>
            <a:srgbClr val="5ACBF0"/>
          </p15:clr>
        </p15:guide>
        <p15:guide id="10" pos="3586" userDrawn="1">
          <p15:clr>
            <a:srgbClr val="5ACBF0"/>
          </p15:clr>
        </p15:guide>
        <p15:guide id="11" pos="4018" userDrawn="1">
          <p15:clr>
            <a:srgbClr val="5ACBF0"/>
          </p15:clr>
        </p15:guide>
        <p15:guide id="12" pos="4450" userDrawn="1">
          <p15:clr>
            <a:srgbClr val="5ACBF0"/>
          </p15:clr>
        </p15:guide>
        <p15:guide id="13" pos="4882" userDrawn="1">
          <p15:clr>
            <a:srgbClr val="5ACBF0"/>
          </p15:clr>
        </p15:guide>
        <p15:guide id="14" pos="5314" userDrawn="1">
          <p15:clr>
            <a:srgbClr val="5ACBF0"/>
          </p15:clr>
        </p15:guide>
        <p15:guide id="15" pos="5746" userDrawn="1">
          <p15:clr>
            <a:srgbClr val="5ACBF0"/>
          </p15:clr>
        </p15:guide>
        <p15:guide id="16" pos="216" userDrawn="1">
          <p15:clr>
            <a:srgbClr val="C35EA4"/>
          </p15:clr>
        </p15:guide>
        <p15:guide id="17" pos="5660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32324C91-9925-4737-987D-1C2CA197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Message Queue Based</a:t>
            </a:r>
            <a:r>
              <a:rPr lang="zh-TW" altLang="en-US" dirty="0" smtClean="0"/>
              <a:t> </a:t>
            </a:r>
            <a:r>
              <a:rPr lang="en-US" altLang="zh-TW" dirty="0" smtClean="0"/>
              <a:t>RPC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E3E55EE-FAAF-4C5F-96D0-921D1144BA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Andrew Wu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928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實作範例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33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12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70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Study4.TW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3C308E-23DE-4015-8354-8B88FFE45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970" y="1749132"/>
            <a:ext cx="2770812" cy="277081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F4FB6CF-C041-4F72-8012-A2ED7FC60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362" y="1760726"/>
            <a:ext cx="2784059" cy="278405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00CFF5C-47B2-406F-B93B-345AFE8251A6}"/>
              </a:ext>
            </a:extLst>
          </p:cNvPr>
          <p:cNvSpPr txBox="1"/>
          <p:nvPr/>
        </p:nvSpPr>
        <p:spPr>
          <a:xfrm>
            <a:off x="7062642" y="4571295"/>
            <a:ext cx="969496" cy="470898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zh-TW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粉絲團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54E48E-B6B1-4DF6-AAF9-F6252987941C}"/>
              </a:ext>
            </a:extLst>
          </p:cNvPr>
          <p:cNvSpPr txBox="1"/>
          <p:nvPr/>
        </p:nvSpPr>
        <p:spPr>
          <a:xfrm>
            <a:off x="3849907" y="4571295"/>
            <a:ext cx="1443921" cy="470898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altLang="zh-TW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Study4.TW</a:t>
            </a:r>
            <a:endParaRPr lang="zh-TW" alt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FB2A589-0497-48C5-9D6B-8CA4D6764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579" y="1754929"/>
            <a:ext cx="2770812" cy="277081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7FCF913-9822-480D-8CB5-9262FB8F4D9A}"/>
              </a:ext>
            </a:extLst>
          </p:cNvPr>
          <p:cNvSpPr txBox="1"/>
          <p:nvPr/>
        </p:nvSpPr>
        <p:spPr>
          <a:xfrm>
            <a:off x="1220653" y="4571295"/>
            <a:ext cx="738664" cy="470898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zh-TW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社團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F09EFD-BE9A-41E1-8293-09DBEB40DF50}"/>
              </a:ext>
            </a:extLst>
          </p:cNvPr>
          <p:cNvSpPr/>
          <p:nvPr/>
        </p:nvSpPr>
        <p:spPr>
          <a:xfrm>
            <a:off x="6761407" y="5010084"/>
            <a:ext cx="161973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.com/Study4.tw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3BB7CD-3033-4345-BC2B-8BE66606EAA9}"/>
              </a:ext>
            </a:extLst>
          </p:cNvPr>
          <p:cNvSpPr/>
          <p:nvPr/>
        </p:nvSpPr>
        <p:spPr>
          <a:xfrm>
            <a:off x="94094" y="5018083"/>
            <a:ext cx="298107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.com/groups/216312591822635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651B26-937A-4962-BDA3-97D23E090ABA}"/>
              </a:ext>
            </a:extLst>
          </p:cNvPr>
          <p:cNvSpPr/>
          <p:nvPr/>
        </p:nvSpPr>
        <p:spPr>
          <a:xfrm>
            <a:off x="4058531" y="5018397"/>
            <a:ext cx="106061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Study4.TW</a:t>
            </a:r>
            <a:endParaRPr lang="zh-TW" altLang="en-US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5314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EDF22D2-8253-4110-8B70-880E617F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特別感謝</a:t>
            </a:r>
          </a:p>
        </p:txBody>
      </p:sp>
      <p:pic>
        <p:nvPicPr>
          <p:cNvPr id="1026" name="Picture 2" descr="https://t.kfs.io/organization_resource_files/635/12312/logotype_2x_original.png">
            <a:extLst>
              <a:ext uri="{FF2B5EF4-FFF2-40B4-BE49-F238E27FC236}">
                <a16:creationId xmlns:a16="http://schemas.microsoft.com/office/drawing/2014/main" id="{D5AEB117-113B-401C-A3DF-FE7544C87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605" y="1878171"/>
            <a:ext cx="2238385" cy="53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.kfs.io/organization_resource_files/635/16408/21850485_1661967870482671_286859853_n__1_.png">
            <a:extLst>
              <a:ext uri="{FF2B5EF4-FFF2-40B4-BE49-F238E27FC236}">
                <a16:creationId xmlns:a16="http://schemas.microsoft.com/office/drawing/2014/main" id="{2CAEBFBB-43A3-48A5-BECE-6460A657E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855" y="2753391"/>
            <a:ext cx="1396505" cy="139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.kfs.io/organization_resource_files/635/15666/SEAT_wide1.png">
            <a:extLst>
              <a:ext uri="{FF2B5EF4-FFF2-40B4-BE49-F238E27FC236}">
                <a16:creationId xmlns:a16="http://schemas.microsoft.com/office/drawing/2014/main" id="{E99FA66C-5321-407F-98EB-3242E1B5C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714" y="4387738"/>
            <a:ext cx="3241964" cy="88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t.kfs.io/organization_resource_files/635/12313/1389926960033_original.jpg">
            <a:extLst>
              <a:ext uri="{FF2B5EF4-FFF2-40B4-BE49-F238E27FC236}">
                <a16:creationId xmlns:a16="http://schemas.microsoft.com/office/drawing/2014/main" id="{8FEB6068-7E74-4926-8CA4-82B2018FF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383" y="1729263"/>
            <a:ext cx="2504177" cy="7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t.kfs.io/organization_resource_files/635/13369/WS____s.png">
            <a:extLst>
              <a:ext uri="{FF2B5EF4-FFF2-40B4-BE49-F238E27FC236}">
                <a16:creationId xmlns:a16="http://schemas.microsoft.com/office/drawing/2014/main" id="{CDA2BBB1-3CFE-4026-937C-1FB57DE0B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23" y="2966613"/>
            <a:ext cx="3353342" cy="92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「MICROSOFT MVP」的圖片搜尋結果">
            <a:extLst>
              <a:ext uri="{FF2B5EF4-FFF2-40B4-BE49-F238E27FC236}">
                <a16:creationId xmlns:a16="http://schemas.microsoft.com/office/drawing/2014/main" id="{2A0A17F5-D6E8-4611-8FA9-1949B8FAD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63" y="1876646"/>
            <a:ext cx="1579575" cy="63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distudio.blob.core.windows.net/study4tw/dotnetfb.png">
            <a:extLst>
              <a:ext uri="{FF2B5EF4-FFF2-40B4-BE49-F238E27FC236}">
                <a16:creationId xmlns:a16="http://schemas.microsoft.com/office/drawing/2014/main" id="{281BA4E0-D2BF-497E-8B49-D07B37CF2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93" y="4047751"/>
            <a:ext cx="1396505" cy="139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distudio.blob.core.windows.net/study4tw/rladytaipei.jpeg">
            <a:extLst>
              <a:ext uri="{FF2B5EF4-FFF2-40B4-BE49-F238E27FC236}">
                <a16:creationId xmlns:a16="http://schemas.microsoft.com/office/drawing/2014/main" id="{A1249879-0291-4602-BFE6-C27E79E90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13" y="4047750"/>
            <a:ext cx="1182374" cy="139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4.bp.blogspot.com/-HfSWrKC8TPs/W3z_KX5GAyI/AAAAAAAAhEA/8aqKKfrDTkoP9cvkxOA1XeM_oFxgtp1_QCLcBGAs/s640/%25E4%25B8%258B%25E8%25BC%2589.png">
            <a:extLst>
              <a:ext uri="{FF2B5EF4-FFF2-40B4-BE49-F238E27FC236}">
                <a16:creationId xmlns:a16="http://schemas.microsoft.com/office/drawing/2014/main" id="{8FA6AAC0-57B1-4741-A9B8-503F4608D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504" y="2872089"/>
            <a:ext cx="1849545" cy="92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s://distudio.blob.core.windows.net/study4tw/1513767390.202520.png">
            <a:extLst>
              <a:ext uri="{FF2B5EF4-FFF2-40B4-BE49-F238E27FC236}">
                <a16:creationId xmlns:a16="http://schemas.microsoft.com/office/drawing/2014/main" id="{D3BA7C2C-3BF6-477D-A9E8-A08AEFB93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26" y="1626975"/>
            <a:ext cx="1579731" cy="118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https://distudio.blob.core.windows.net/study4tw/AngularTWz_Logo.png">
            <a:extLst>
              <a:ext uri="{FF2B5EF4-FFF2-40B4-BE49-F238E27FC236}">
                <a16:creationId xmlns:a16="http://schemas.microsoft.com/office/drawing/2014/main" id="{C827FAEB-6C6A-4880-862F-3FB44047B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952" y="3830520"/>
            <a:ext cx="1700850" cy="170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708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930" y="2420533"/>
            <a:ext cx="7394337" cy="856773"/>
          </a:xfrm>
        </p:spPr>
        <p:txBody>
          <a:bodyPr/>
          <a:lstStyle/>
          <a:p>
            <a:r>
              <a:rPr lang="en-US" sz="4853" dirty="0"/>
              <a:t>Demo: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3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BF01F9DB-E0E7-4EF9-ABC4-D8B23998A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328" y="3056303"/>
            <a:ext cx="2305344" cy="74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089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201930" y="1189177"/>
            <a:ext cx="8740142" cy="591957"/>
          </a:xfrm>
        </p:spPr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Patterns: </a:t>
            </a:r>
            <a:r>
              <a:rPr lang="zh-TW" altLang="en-US" dirty="0" smtClean="0"/>
              <a:t>集中管理 </a:t>
            </a:r>
            <a:r>
              <a:rPr lang="en-US" altLang="zh-TW" dirty="0" smtClean="0"/>
              <a:t>vs </a:t>
            </a:r>
            <a:r>
              <a:rPr lang="zh-TW" altLang="en-US" smtClean="0"/>
              <a:t>事件驅動</a:t>
            </a:r>
            <a:endParaRPr 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40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201930" y="1189177"/>
            <a:ext cx="8740142" cy="1587614"/>
          </a:xfrm>
        </p:spPr>
        <p:txBody>
          <a:bodyPr/>
          <a:lstStyle/>
          <a:p>
            <a:r>
              <a:rPr lang="en-US" dirty="0" smtClean="0"/>
              <a:t>Message Queue Basic</a:t>
            </a:r>
          </a:p>
          <a:p>
            <a:r>
              <a:rPr lang="en-US" dirty="0" smtClean="0"/>
              <a:t>Design (Architecture)</a:t>
            </a:r>
          </a:p>
          <a:p>
            <a:r>
              <a:rPr lang="en-US" dirty="0" smtClean="0"/>
              <a:t>Implementation &amp; Demo</a:t>
            </a:r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11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6035" y="2084173"/>
            <a:ext cx="8516036" cy="917880"/>
          </a:xfrm>
        </p:spPr>
        <p:txBody>
          <a:bodyPr/>
          <a:lstStyle/>
          <a:p>
            <a:r>
              <a:rPr lang="zh-TW" altLang="en-US" dirty="0" smtClean="0"/>
              <a:t>為何需要 </a:t>
            </a:r>
            <a:r>
              <a:rPr lang="en-US" altLang="zh-TW" dirty="0" smtClean="0"/>
              <a:t>Message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 </a:t>
            </a:r>
            <a:r>
              <a:rPr lang="en-US" altLang="zh-TW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93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33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設計上的挑戰 </a:t>
            </a:r>
            <a:r>
              <a:rPr lang="en-US" altLang="zh-TW" dirty="0" smtClean="0"/>
              <a:t>(</a:t>
            </a:r>
            <a:r>
              <a:rPr lang="zh-TW" altLang="en-US" dirty="0" smtClean="0"/>
              <a:t>架構</a:t>
            </a:r>
            <a:r>
              <a:rPr lang="en-US" altLang="zh-TW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14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201930" y="1189177"/>
            <a:ext cx="8740142" cy="3081100"/>
          </a:xfrm>
        </p:spPr>
        <p:txBody>
          <a:bodyPr/>
          <a:lstStyle/>
          <a:p>
            <a:r>
              <a:rPr lang="en-US" altLang="zh-TW" dirty="0" smtClean="0"/>
              <a:t>Worker (single thread)</a:t>
            </a:r>
          </a:p>
          <a:p>
            <a:r>
              <a:rPr lang="en-US" dirty="0" smtClean="0"/>
              <a:t>Worker (multiple threads)</a:t>
            </a:r>
          </a:p>
          <a:p>
            <a:endParaRPr lang="en-US" dirty="0"/>
          </a:p>
          <a:p>
            <a:r>
              <a:rPr lang="en-US" dirty="0" err="1" smtClean="0"/>
              <a:t>RabbitMQ</a:t>
            </a:r>
            <a:r>
              <a:rPr lang="en-US" dirty="0" smtClean="0"/>
              <a:t> – Connection, Channel, Consumer</a:t>
            </a:r>
          </a:p>
          <a:p>
            <a:r>
              <a:rPr lang="en-US" dirty="0" smtClean="0"/>
              <a:t>Best Practice</a:t>
            </a:r>
          </a:p>
          <a:p>
            <a:endParaRPr 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82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201930" y="1189177"/>
            <a:ext cx="8740142" cy="3226076"/>
          </a:xfrm>
        </p:spPr>
        <p:txBody>
          <a:bodyPr/>
          <a:lstStyle/>
          <a:p>
            <a:r>
              <a:rPr lang="en-US" dirty="0" err="1" smtClean="0"/>
              <a:t>CorrelationId</a:t>
            </a:r>
            <a:endParaRPr lang="en-US" dirty="0" smtClean="0"/>
          </a:p>
          <a:p>
            <a:r>
              <a:rPr lang="en-US" dirty="0" smtClean="0"/>
              <a:t>Reply Queue</a:t>
            </a:r>
          </a:p>
          <a:p>
            <a:endParaRPr lang="en-US" dirty="0"/>
          </a:p>
          <a:p>
            <a:r>
              <a:rPr lang="en-US" dirty="0" err="1" smtClean="0"/>
              <a:t>Offical</a:t>
            </a:r>
            <a:r>
              <a:rPr lang="en-US" dirty="0" smtClean="0"/>
              <a:t> Guideline</a:t>
            </a:r>
          </a:p>
          <a:p>
            <a:pPr lvl="1"/>
            <a:r>
              <a:rPr lang="en-US" dirty="0" smtClean="0"/>
              <a:t>RPC </a:t>
            </a:r>
            <a:r>
              <a:rPr lang="en-US" dirty="0" err="1" smtClean="0"/>
              <a:t>Toturials</a:t>
            </a:r>
            <a:r>
              <a:rPr lang="en-US" dirty="0" smtClean="0"/>
              <a:t> (6)</a:t>
            </a:r>
          </a:p>
          <a:p>
            <a:pPr lvl="1"/>
            <a:r>
              <a:rPr lang="en-US" dirty="0" err="1" smtClean="0"/>
              <a:t>RabbitMQ</a:t>
            </a:r>
            <a:r>
              <a:rPr lang="en-US" dirty="0" smtClean="0"/>
              <a:t> Request-Response Pattern</a:t>
            </a:r>
          </a:p>
          <a:p>
            <a:pPr lvl="1"/>
            <a:r>
              <a:rPr lang="en-US" dirty="0" err="1" smtClean="0"/>
              <a:t>RabbitMQ</a:t>
            </a:r>
            <a:r>
              <a:rPr lang="en-US" dirty="0" smtClean="0"/>
              <a:t> Features: Direct Reply-</a:t>
            </a:r>
            <a:r>
              <a:rPr lang="en-US" altLang="zh-TW" dirty="0"/>
              <a:t>To</a:t>
            </a:r>
            <a:br>
              <a:rPr lang="en-US" altLang="zh-TW" dirty="0"/>
            </a:br>
            <a:r>
              <a:rPr lang="en-US" altLang="zh-TW" dirty="0"/>
              <a:t>https://www.rabbitmq.com/direct-reply-to.html</a:t>
            </a:r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 Client Design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0" y="5880566"/>
            <a:ext cx="942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http://mikehadlow.blogspot.com/2013/10/rabbitmq-request-response-pattern.html</a:t>
            </a:r>
          </a:p>
        </p:txBody>
      </p:sp>
    </p:spTree>
    <p:extLst>
      <p:ext uri="{BB962C8B-B14F-4D97-AF65-F5344CB8AC3E}">
        <p14:creationId xmlns:p14="http://schemas.microsoft.com/office/powerpoint/2010/main" val="3856709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Design (multi-threading)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258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nect_2016_Template_Light">
  <a:themeElements>
    <a:clrScheme name="Custom 1">
      <a:dk1>
        <a:srgbClr val="505050"/>
      </a:dk1>
      <a:lt1>
        <a:srgbClr val="FFFFFF"/>
      </a:lt1>
      <a:dk2>
        <a:srgbClr val="6E3382"/>
      </a:dk2>
      <a:lt2>
        <a:srgbClr val="FFFFFF"/>
      </a:lt2>
      <a:accent1>
        <a:srgbClr val="6E3382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b0e4521d-181b-4aee-b4a8-952b2bc14729">scothu@microsoft.com</LastSharedByUser>
    <SharedWithUsers xmlns="b0e4521d-181b-4aee-b4a8-952b2bc14729">
      <UserInfo>
        <DisplayName>Diego Vega</DisplayName>
        <AccountId>30</AccountId>
        <AccountType/>
      </UserInfo>
      <UserInfo>
        <DisplayName>Daniel Roth</DisplayName>
        <AccountId>31</AccountId>
        <AccountType/>
      </UserInfo>
      <UserInfo>
        <DisplayName>Kasey Uhlenhuth</DisplayName>
        <AccountId>32</AccountId>
        <AccountType/>
      </UserInfo>
      <UserInfo>
        <DisplayName>Andrew Hall (DEVDIV)</DisplayName>
        <AccountId>33</AccountId>
        <AccountType/>
      </UserInfo>
    </SharedWithUsers>
    <LastSharedByTime xmlns="b0e4521d-181b-4aee-b4a8-952b2bc14729">2017-08-02T01:28:32+00:00</LastSharedByTim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6" ma:contentTypeDescription="Create a new document." ma:contentTypeScope="" ma:versionID="1ab1d48702f2dbd936fe586f8043726f">
  <xsd:schema xmlns:xsd="http://www.w3.org/2001/XMLSchema" xmlns:xs="http://www.w3.org/2001/XMLSchema" xmlns:p="http://schemas.microsoft.com/office/2006/metadata/properties" xmlns:ns2="ed971524-76e7-40a8-a01a-f99956bd178c" xmlns:ns3="b0e4521d-181b-4aee-b4a8-952b2bc14729" targetNamespace="http://schemas.microsoft.com/office/2006/metadata/properties" ma:root="true" ma:fieldsID="4fd0fd4a66fbd0bff1385b057556f9df" ns2:_="" ns3:_="">
    <xsd:import namespace="ed971524-76e7-40a8-a01a-f99956bd178c"/>
    <xsd:import namespace="b0e4521d-181b-4aee-b4a8-952b2bc147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79B346-B91C-44CF-9CBE-5329E476BF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2051C8-1D54-4CAE-822B-9BF5C05E3E63}">
  <ds:schemaRefs>
    <ds:schemaRef ds:uri="http://purl.org/dc/terms/"/>
    <ds:schemaRef ds:uri="b0e4521d-181b-4aee-b4a8-952b2bc14729"/>
    <ds:schemaRef ds:uri="http://schemas.microsoft.com/office/2006/documentManagement/types"/>
    <ds:schemaRef ds:uri="ed971524-76e7-40a8-a01a-f99956bd178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E694AB9-464F-4B73-9FBB-9826DE7A52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971524-76e7-40a8-a01a-f99956bd178c"/>
    <ds:schemaRef ds:uri="b0e4521d-181b-4aee-b4a8-952b2bc147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130</Words>
  <Application>Microsoft Office PowerPoint</Application>
  <PresentationFormat>如螢幕大小 (4:3)</PresentationFormat>
  <Paragraphs>38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微軟正黑體</vt:lpstr>
      <vt:lpstr>Arial</vt:lpstr>
      <vt:lpstr>Calibri</vt:lpstr>
      <vt:lpstr>Segoe UI</vt:lpstr>
      <vt:lpstr>Segoe UI Light</vt:lpstr>
      <vt:lpstr>Wingdings</vt:lpstr>
      <vt:lpstr>Connect_2016_Template_Light</vt:lpstr>
      <vt:lpstr>Message Queue Based RPC</vt:lpstr>
      <vt:lpstr>PowerPoint 簡報</vt:lpstr>
      <vt:lpstr>AGENDA</vt:lpstr>
      <vt:lpstr>為何需要 Message Queue ?</vt:lpstr>
      <vt:lpstr>PowerPoint 簡報</vt:lpstr>
      <vt:lpstr>設計上的挑戰 (架構)</vt:lpstr>
      <vt:lpstr>Worker Design</vt:lpstr>
      <vt:lpstr>RPC Client Design</vt:lpstr>
      <vt:lpstr>Worker Design (multi-threading)</vt:lpstr>
      <vt:lpstr>實作範例</vt:lpstr>
      <vt:lpstr>PowerPoint 簡報</vt:lpstr>
      <vt:lpstr>PowerPoint 簡報</vt:lpstr>
      <vt:lpstr>Study4.TW</vt:lpstr>
      <vt:lpstr>特別感謝</vt:lpstr>
      <vt:lpstr>Demo: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Andrew Wu</cp:lastModifiedBy>
  <cp:revision>24</cp:revision>
  <dcterms:modified xsi:type="dcterms:W3CDTF">2018-09-16T19:09:47Z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bethma@microsoft.com</vt:lpwstr>
  </property>
  <property fmtid="{D5CDD505-2E9C-101B-9397-08002B2CF9AE}" pid="7" name="MSIP_Label_f42aa342-8706-4288-bd11-ebb85995028c_SetDate">
    <vt:lpwstr>2017-07-28T15:05:09.2926995-07:00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