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66" r:id="rId2"/>
    <p:sldMasterId id="2147483678" r:id="rId3"/>
    <p:sldMasterId id="2147483690" r:id="rId4"/>
  </p:sldMasterIdLst>
  <p:notesMasterIdLst>
    <p:notesMasterId r:id="rId55"/>
  </p:notesMasterIdLst>
  <p:sldIdLst>
    <p:sldId id="447" r:id="rId5"/>
    <p:sldId id="449" r:id="rId6"/>
    <p:sldId id="454" r:id="rId7"/>
    <p:sldId id="451" r:id="rId8"/>
    <p:sldId id="487" r:id="rId9"/>
    <p:sldId id="496" r:id="rId10"/>
    <p:sldId id="450" r:id="rId11"/>
    <p:sldId id="488" r:id="rId12"/>
    <p:sldId id="459" r:id="rId13"/>
    <p:sldId id="460" r:id="rId14"/>
    <p:sldId id="461" r:id="rId15"/>
    <p:sldId id="453" r:id="rId16"/>
    <p:sldId id="495" r:id="rId17"/>
    <p:sldId id="497" r:id="rId18"/>
    <p:sldId id="498" r:id="rId19"/>
    <p:sldId id="499" r:id="rId20"/>
    <p:sldId id="492" r:id="rId21"/>
    <p:sldId id="494" r:id="rId22"/>
    <p:sldId id="491" r:id="rId23"/>
    <p:sldId id="489" r:id="rId24"/>
    <p:sldId id="483" r:id="rId25"/>
    <p:sldId id="463" r:id="rId26"/>
    <p:sldId id="485" r:id="rId27"/>
    <p:sldId id="490" r:id="rId28"/>
    <p:sldId id="484" r:id="rId29"/>
    <p:sldId id="464" r:id="rId30"/>
    <p:sldId id="486" r:id="rId31"/>
    <p:sldId id="465" r:id="rId32"/>
    <p:sldId id="466" r:id="rId33"/>
    <p:sldId id="467" r:id="rId34"/>
    <p:sldId id="468" r:id="rId35"/>
    <p:sldId id="469" r:id="rId36"/>
    <p:sldId id="470" r:id="rId37"/>
    <p:sldId id="471" r:id="rId38"/>
    <p:sldId id="472" r:id="rId39"/>
    <p:sldId id="473" r:id="rId40"/>
    <p:sldId id="474" r:id="rId41"/>
    <p:sldId id="475" r:id="rId42"/>
    <p:sldId id="476" r:id="rId43"/>
    <p:sldId id="477" r:id="rId44"/>
    <p:sldId id="478" r:id="rId45"/>
    <p:sldId id="479" r:id="rId46"/>
    <p:sldId id="480" r:id="rId47"/>
    <p:sldId id="481" r:id="rId48"/>
    <p:sldId id="482" r:id="rId49"/>
    <p:sldId id="448" r:id="rId50"/>
    <p:sldId id="455" r:id="rId51"/>
    <p:sldId id="456" r:id="rId52"/>
    <p:sldId id="457" r:id="rId53"/>
    <p:sldId id="458" r:id="rId5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19FAAC20-C3C4-40F4-82C9-E2DDDFDDB3A8}">
          <p14:sldIdLst>
            <p14:sldId id="447"/>
            <p14:sldId id="449"/>
            <p14:sldId id="454"/>
          </p14:sldIdLst>
        </p14:section>
        <p14:section name="Basic" id="{1FA802AF-5400-4241-A9B4-17CF472FB515}">
          <p14:sldIdLst>
            <p14:sldId id="451"/>
            <p14:sldId id="487"/>
            <p14:sldId id="496"/>
            <p14:sldId id="450"/>
            <p14:sldId id="488"/>
            <p14:sldId id="459"/>
            <p14:sldId id="460"/>
            <p14:sldId id="461"/>
            <p14:sldId id="453"/>
            <p14:sldId id="495"/>
            <p14:sldId id="497"/>
            <p14:sldId id="498"/>
            <p14:sldId id="499"/>
            <p14:sldId id="492"/>
            <p14:sldId id="494"/>
            <p14:sldId id="491"/>
            <p14:sldId id="489"/>
            <p14:sldId id="483"/>
            <p14:sldId id="463"/>
            <p14:sldId id="485"/>
            <p14:sldId id="490"/>
            <p14:sldId id="484"/>
            <p14:sldId id="464"/>
            <p14:sldId id="486"/>
            <p14:sldId id="465"/>
            <p14:sldId id="466"/>
          </p14:sldIdLst>
        </p14:section>
        <p14:section name="Advanced" id="{57BBCACD-92BD-41EC-80AF-40015E8C2A69}">
          <p14:sldIdLst>
            <p14:sldId id="467"/>
            <p14:sldId id="468"/>
            <p14:sldId id="469"/>
            <p14:sldId id="470"/>
            <p14:sldId id="471"/>
          </p14:sldIdLst>
        </p14:section>
        <p14:section name="Service Mesh" id="{8BB74E6B-D4EC-4E00-B7D6-1D45BCF2BC6B}">
          <p14:sldIdLst>
            <p14:sldId id="472"/>
            <p14:sldId id="473"/>
            <p14:sldId id="474"/>
            <p14:sldId id="475"/>
            <p14:sldId id="476"/>
            <p14:sldId id="477"/>
          </p14:sldIdLst>
        </p14:section>
        <p14:section name="Summary" id="{298C6DCD-9458-4D2F-B358-E256149F2389}">
          <p14:sldIdLst>
            <p14:sldId id="478"/>
            <p14:sldId id="479"/>
            <p14:sldId id="480"/>
            <p14:sldId id="481"/>
            <p14:sldId id="482"/>
            <p14:sldId id="448"/>
            <p14:sldId id="455"/>
            <p14:sldId id="456"/>
            <p14:sldId id="457"/>
            <p14:sldId id="4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E06D3C-0EF4-45EC-B324-C17FE8BDEE0C}">
  <a:tblStyle styleId="{66E06D3C-0EF4-45EC-B324-C17FE8BDEE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09" autoAdjust="0"/>
  </p:normalViewPr>
  <p:slideViewPr>
    <p:cSldViewPr snapToGrid="0">
      <p:cViewPr varScale="1">
        <p:scale>
          <a:sx n="146" d="100"/>
          <a:sy n="146" d="100"/>
        </p:scale>
        <p:origin x="92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smtClean="0"/>
              <a:t>Notes:</a:t>
            </a:r>
          </a:p>
          <a:p>
            <a:pPr marL="139700" indent="0">
              <a:buNone/>
            </a:pPr>
            <a:endParaRPr lang="en-US" dirty="0" smtClean="0"/>
          </a:p>
          <a:p>
            <a:pPr marL="139700" indent="0">
              <a:buNone/>
            </a:pPr>
            <a:r>
              <a:rPr lang="en-US" dirty="0" smtClean="0"/>
              <a:t>Cloud Service / Cloud native  / Container / Microservices ….</a:t>
            </a:r>
          </a:p>
          <a:p>
            <a:pPr marL="139700" indent="0">
              <a:buNone/>
            </a:pPr>
            <a:endParaRPr lang="en-US" dirty="0" smtClean="0"/>
          </a:p>
          <a:p>
            <a:pPr marL="139700" indent="0">
              <a:buNone/>
            </a:pPr>
            <a:r>
              <a:rPr lang="zh-TW" altLang="en-US" dirty="0" smtClean="0"/>
              <a:t>線上服務的複雜度越來越高，服務數量變多，服務的 </a:t>
            </a:r>
            <a:r>
              <a:rPr lang="en-US" altLang="zh-TW" dirty="0" smtClean="0"/>
              <a:t>instance</a:t>
            </a:r>
            <a:r>
              <a:rPr lang="zh-TW" altLang="en-US" dirty="0" smtClean="0"/>
              <a:t> 也變多</a:t>
            </a:r>
            <a:endParaRPr lang="en-US" altLang="zh-TW" dirty="0" smtClean="0"/>
          </a:p>
          <a:p>
            <a:pPr marL="139700" indent="0">
              <a:buNone/>
            </a:pPr>
            <a:r>
              <a:rPr lang="zh-TW" altLang="en-US" dirty="0" smtClean="0"/>
              <a:t>管理的挑戰也變大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7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zh-TW" altLang="en-US" dirty="0" smtClean="0"/>
              <a:t>除了數量之外，複雜度也隨之升高。</a:t>
            </a:r>
            <a:endParaRPr lang="en-US" altLang="zh-TW" dirty="0" smtClean="0"/>
          </a:p>
          <a:p>
            <a:pPr marL="139700" indent="0">
              <a:buNone/>
            </a:pPr>
            <a:endParaRPr lang="en-US" dirty="0" smtClean="0"/>
          </a:p>
          <a:p>
            <a:pPr marL="139700" indent="0">
              <a:buNone/>
            </a:pPr>
            <a:r>
              <a:rPr lang="zh-TW" altLang="en-US" dirty="0" smtClean="0"/>
              <a:t>每個服務 </a:t>
            </a:r>
            <a:r>
              <a:rPr lang="en-US" altLang="zh-TW" dirty="0" smtClean="0"/>
              <a:t>(service) </a:t>
            </a:r>
            <a:r>
              <a:rPr lang="zh-TW" altLang="en-US" dirty="0" smtClean="0"/>
              <a:t>及每個個體 </a:t>
            </a:r>
            <a:r>
              <a:rPr lang="en-US" altLang="zh-TW" dirty="0" smtClean="0"/>
              <a:t>(instance) </a:t>
            </a:r>
            <a:r>
              <a:rPr lang="zh-TW" altLang="en-US" dirty="0" smtClean="0"/>
              <a:t>都必須更精準的掌握其他服務的狀態 </a:t>
            </a:r>
            <a:r>
              <a:rPr lang="en-US" altLang="zh-TW" dirty="0" smtClean="0"/>
              <a:t>(availability, </a:t>
            </a:r>
            <a:r>
              <a:rPr lang="en-US" altLang="zh-TW" dirty="0" err="1" smtClean="0"/>
              <a:t>endpoitns</a:t>
            </a:r>
            <a:r>
              <a:rPr lang="en-US" altLang="zh-TW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smtClean="0"/>
              <a:t>BASIC: service discovery</a:t>
            </a:r>
            <a:r>
              <a:rPr lang="en-US" baseline="0" dirty="0" smtClean="0"/>
              <a:t> problem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10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smtClean="0"/>
              <a:t>2 solutions:</a:t>
            </a:r>
          </a:p>
          <a:p>
            <a:pPr marL="139700" indent="0">
              <a:buNone/>
            </a:pPr>
            <a:endParaRPr lang="en-US" dirty="0" smtClean="0"/>
          </a:p>
          <a:p>
            <a:pPr marL="368300" indent="-228600">
              <a:buAutoNum type="arabicPeriod"/>
            </a:pPr>
            <a:r>
              <a:rPr lang="en-US" dirty="0" smtClean="0"/>
              <a:t>Server side discovery pattern</a:t>
            </a:r>
          </a:p>
          <a:p>
            <a:pPr marL="368300" indent="-228600">
              <a:buAutoNum type="arabicPeriod"/>
            </a:pPr>
            <a:r>
              <a:rPr lang="en-US" dirty="0" smtClean="0"/>
              <a:t>Client side discovery pattern</a:t>
            </a:r>
          </a:p>
          <a:p>
            <a:pPr marL="368300" indent="-228600">
              <a:buAutoNum type="arabicPeriod"/>
            </a:pPr>
            <a:endParaRPr lang="en-US" dirty="0" smtClean="0"/>
          </a:p>
          <a:p>
            <a:pPr marL="139700" indent="0">
              <a:buNone/>
            </a:pPr>
            <a:r>
              <a:rPr lang="en-US" dirty="0" smtClean="0"/>
              <a:t>Server</a:t>
            </a:r>
            <a:r>
              <a:rPr lang="en-US" baseline="0" dirty="0" smtClean="0"/>
              <a:t> side </a:t>
            </a:r>
            <a:r>
              <a:rPr lang="zh-TW" altLang="en-US" baseline="0" dirty="0" smtClean="0"/>
              <a:t>簡單容易時做，不過也會隱藏過多細節。弱需要更靈活的配置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後續</a:t>
            </a:r>
            <a:r>
              <a:rPr lang="en-US" altLang="zh-TW" baseline="0" dirty="0" smtClean="0"/>
              <a:t>)</a:t>
            </a:r>
            <a:r>
              <a:rPr lang="zh-TW" altLang="en-US" baseline="0" dirty="0" smtClean="0"/>
              <a:t>，必須採用 </a:t>
            </a:r>
            <a:r>
              <a:rPr lang="en-US" altLang="zh-TW" baseline="0" dirty="0" smtClean="0"/>
              <a:t>client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side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discovery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9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5CB58-CBCD-4F49-99B4-F4D71EEA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FB0F-14BC-49D8-81E6-BBFB73EE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529B5C-D2B1-4532-8384-CF1050FD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372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C49AA-455B-4247-BBAA-24C5D09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F0A37-BB4C-43D7-B636-267C7A22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4ED1C0-CC89-46E8-9822-DD4FE541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620520-3D8C-4274-8A73-8F6FD9ED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CCCF4E-C045-4456-8F8B-CA249BC0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2529E2-6911-4231-8734-68883191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576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AC7E5-7DB8-499D-B514-3C7F4FD8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544DF8-4B77-4FDD-B51A-09377B8CB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B1406A-202D-41E5-85E5-89188A82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6A5A6C-1AED-4B1C-8687-4F44683A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B75F5F-D2EE-4841-B4C5-E6CC347D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32E475-D197-48AC-9F89-0AA6F13D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838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011E6-2330-47C7-A328-54B58AF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727942-E63E-41EC-90C5-EE73DB55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104F5-738C-407C-9F61-CB8E1F0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9B734-17B0-4D01-B69A-24774E1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73B9B0-C1F2-46BA-B9F4-8D21B904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517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3C2B20-5F8B-49CA-8A11-48BB9BEED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8FE46F-6127-4D7B-BE33-DE069D72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45033-56AE-4E40-80CA-A38855D5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0AC23-0125-4CD4-A513-A06A4851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E4711A-214D-404C-8B44-4CFEFF8D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603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770FF-C486-42D0-9123-ACFE2FF99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15CD9-B43A-4FC4-AFC7-74C21875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673F7-E27E-4D67-A578-E345993D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372A0A-B2AF-466A-A33E-B7A7B53B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347D7-FCED-438F-A579-479D4A3D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341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43E61-CCF3-4655-99C7-3F9BDEF7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F3371-CE99-4602-85D0-7576970D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CF307-D2E5-4632-8CD2-5C433265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6177-8418-4DAA-B696-C76BF99F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4293C-48AE-4508-9A6D-172D11F9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149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5C16F-74B2-4FA0-9C90-4E249767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341B3-E749-4524-9C9B-4261016B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53BAAE-AA72-46AA-9EB4-14B90782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EAFBD-BAF3-4232-AE3F-9DAAC475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D41E42-C17B-4F5E-A435-7ACD273E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916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1071-B08F-4F1B-8B54-6D85BE5B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2A44E-B390-4D71-8B4E-BB19B702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C1844-0294-45CA-ABC9-1C896781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6CE8F-F572-4673-B82A-EAD0522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FFC9C-FC9A-4FDE-A922-E46741B4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B260D7-1DF1-4F5D-8E7F-BDE7C731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829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585A7-8372-4F82-969A-E05F40BA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2D1C22-B3F8-43EF-9BDF-D0B6B8C88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78E9C0-5205-4723-AC2D-5C9AE2EE3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99D65E-BE8D-444E-A747-006467791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C93974-09A6-4D38-8A59-E3C8036E0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36A817-9670-4A64-B9F7-7D7AA251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DACF6F-D1FC-4386-9A47-E34837C6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C626C9-0646-4350-B371-88C3790B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89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B5ED-801B-4D9E-BE46-A78D4F51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463496-3FC5-4C53-8967-8561A255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2B4A6-2DDD-4612-9428-23FF95FE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66D27-9BCE-497F-B75E-719A8798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166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5CB58-CBCD-4F49-99B4-F4D71EEA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FB0F-14BC-49D8-81E6-BBFB73EE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529B5C-D2B1-4532-8384-CF1050FD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844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C49AA-455B-4247-BBAA-24C5D09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F0A37-BB4C-43D7-B636-267C7A22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4ED1C0-CC89-46E8-9822-DD4FE541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620520-3D8C-4274-8A73-8F6FD9ED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CCCF4E-C045-4456-8F8B-CA249BC0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2529E2-6911-4231-8734-68883191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6330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AC7E5-7DB8-499D-B514-3C7F4FD8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544DF8-4B77-4FDD-B51A-09377B8CB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B1406A-202D-41E5-85E5-89188A82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6A5A6C-1AED-4B1C-8687-4F44683A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B75F5F-D2EE-4841-B4C5-E6CC347D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32E475-D197-48AC-9F89-0AA6F13D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612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011E6-2330-47C7-A328-54B58AF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727942-E63E-41EC-90C5-EE73DB55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104F5-738C-407C-9F61-CB8E1F0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9B734-17B0-4D01-B69A-24774E1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73B9B0-C1F2-46BA-B9F4-8D21B904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4208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3C2B20-5F8B-49CA-8A11-48BB9BEED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8FE46F-6127-4D7B-BE33-DE069D72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45033-56AE-4E40-80CA-A38855D5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0AC23-0125-4CD4-A513-A06A4851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E4711A-214D-404C-8B44-4CFEFF8D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2095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Shape 60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806559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657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0267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Shape 60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3954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770FF-C486-42D0-9123-ACFE2FF99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15CD9-B43A-4FC4-AFC7-74C21875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673F7-E27E-4D67-A578-E345993D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372A0A-B2AF-466A-A33E-B7A7B53B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347D7-FCED-438F-A579-479D4A3D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875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43E61-CCF3-4655-99C7-3F9BDEF7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F3371-CE99-4602-85D0-7576970D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CF307-D2E5-4632-8CD2-5C433265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6177-8418-4DAA-B696-C76BF99F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4293C-48AE-4508-9A6D-172D11F9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74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5C16F-74B2-4FA0-9C90-4E249767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341B3-E749-4524-9C9B-4261016B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53BAAE-AA72-46AA-9EB4-14B90782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EAFBD-BAF3-4232-AE3F-9DAAC475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D41E42-C17B-4F5E-A435-7ACD273E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89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1071-B08F-4F1B-8B54-6D85BE5B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2A44E-B390-4D71-8B4E-BB19B702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C1844-0294-45CA-ABC9-1C896781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6CE8F-F572-4673-B82A-EAD0522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FFC9C-FC9A-4FDE-A922-E46741B4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B260D7-1DF1-4F5D-8E7F-BDE7C731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36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585A7-8372-4F82-969A-E05F40BA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2D1C22-B3F8-43EF-9BDF-D0B6B8C88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78E9C0-5205-4723-AC2D-5C9AE2EE3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99D65E-BE8D-444E-A747-006467791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C93974-09A6-4D38-8A59-E3C8036E0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36A817-9670-4A64-B9F7-7D7AA251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DACF6F-D1FC-4386-9A47-E34837C6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C626C9-0646-4350-B371-88C3790B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41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B5ED-801B-4D9E-BE46-A78D4F51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463496-3FC5-4C53-8967-8561A255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2B4A6-2DDD-4612-9428-23FF95FE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66D27-9BCE-497F-B75E-719A8798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04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7788" y="4686250"/>
            <a:ext cx="13620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329279" y="4616272"/>
            <a:ext cx="1776212" cy="49292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9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44A3DA-480D-4767-9417-25C4929A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B3AA2-0FEB-4111-BA19-6A13FA58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4C7F95-95B6-4DA9-A47D-81507B71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12903-E2B5-4486-BFD7-F326F8B2B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2936F5-B56D-4DBC-9AB5-991BCF95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61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44A3DA-480D-4767-9417-25C4929A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B3AA2-0FEB-4111-BA19-6A13FA58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4C7F95-95B6-4DA9-A47D-81507B71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2018/9/1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12903-E2B5-4486-BFD7-F326F8B2B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2936F5-B56D-4DBC-9AB5-991BCF95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97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7788" y="4686250"/>
            <a:ext cx="13620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329279" y="4616272"/>
            <a:ext cx="1776212" cy="49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36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4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www.nginx.com/blog/nginmesh-nginx-as-a-proxy-in-an-istio-service-mesh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ndrew.blog.0928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hyperlink" Target="http://columns.chicken-house.net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blog.appdynamics.com/news/visualizing-and-tracking-your-microservices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anshu.com/p/410250e006cb" TargetMode="Externa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CFD5839-C06B-4A34-8207-F76D21C47A2D}"/>
              </a:ext>
            </a:extLst>
          </p:cNvPr>
          <p:cNvSpPr txBox="1"/>
          <p:nvPr/>
        </p:nvSpPr>
        <p:spPr>
          <a:xfrm>
            <a:off x="594763" y="1444429"/>
            <a:ext cx="81529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altLang="zh-TW" sz="315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Service Discovery, </a:t>
            </a:r>
            <a:r>
              <a:rPr lang="zh-TW" altLang="en-US" sz="315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微</a:t>
            </a:r>
            <a:r>
              <a:rPr lang="zh-TW" altLang="en-US" sz="3150" b="1" kern="1200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服務架構的</a:t>
            </a:r>
            <a:r>
              <a:rPr lang="zh-TW" altLang="en-US" sz="315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基礎建設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16C94E3-214D-4AE9-83B1-FF3E875A0ACC}"/>
              </a:ext>
            </a:extLst>
          </p:cNvPr>
          <p:cNvSpPr txBox="1"/>
          <p:nvPr/>
        </p:nvSpPr>
        <p:spPr>
          <a:xfrm>
            <a:off x="594763" y="2685545"/>
            <a:ext cx="8152997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</a:pPr>
            <a:r>
              <a:rPr lang="en-US" altLang="zh-TW" sz="1500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Andrew Wu, Chief Architect @ 91APP</a:t>
            </a:r>
          </a:p>
          <a:p>
            <a:pPr algn="r" defTabSz="685800">
              <a:buClrTx/>
            </a:pPr>
            <a:endParaRPr lang="en-US" altLang="zh-TW" sz="15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algn="r" defTabSz="685800">
              <a:buClrTx/>
            </a:pPr>
            <a:r>
              <a:rPr lang="en-US" altLang="zh-TW" sz="1350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Sep 11, 2018</a:t>
            </a:r>
            <a:endParaRPr lang="zh-TW" altLang="en-US" sz="135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594763" y="920416"/>
            <a:ext cx="815299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594763" y="2490537"/>
            <a:ext cx="815299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008" y="4353215"/>
            <a:ext cx="2358188" cy="654426"/>
          </a:xfrm>
          <a:prstGeom prst="rect">
            <a:avLst/>
          </a:prstGeom>
        </p:spPr>
      </p:pic>
      <p:pic>
        <p:nvPicPr>
          <p:cNvPr id="1026" name="Picture 2" descr="http://columns.chicken-house.net/wp-content/uploads/MicrosoftMVP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262" y="4251804"/>
            <a:ext cx="18573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9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With client-side service discovery, the client determines the network locations of available service instances and load balances requests across th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633" y="670793"/>
            <a:ext cx="3447696" cy="325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With the server-side service discovery, the load balancer queries a service registry about service locations; clients interact only with the load balanc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" y="886808"/>
            <a:ext cx="4582451" cy="282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62527" y="3837517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Server‑Side Discovery Pattern</a:t>
            </a:r>
          </a:p>
          <a:p>
            <a:pPr algn="ctr"/>
            <a:r>
              <a:rPr lang="en-US" altLang="zh-TW" dirty="0" smtClean="0"/>
              <a:t>(Ops </a:t>
            </a:r>
            <a:r>
              <a:rPr lang="zh-TW" altLang="en-US" dirty="0" smtClean="0"/>
              <a:t>集中管控，統一更新</a:t>
            </a:r>
            <a:r>
              <a:rPr lang="en-US" altLang="zh-TW" dirty="0" smtClean="0"/>
              <a:t>)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366221" y="3853427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Client‑Side Discovery Pattern</a:t>
            </a:r>
          </a:p>
          <a:p>
            <a:pPr algn="ctr"/>
            <a:r>
              <a:rPr lang="en-US" altLang="zh-TW" dirty="0" smtClean="0"/>
              <a:t>(Dev </a:t>
            </a:r>
            <a:r>
              <a:rPr lang="zh-TW" altLang="en-US" dirty="0" smtClean="0"/>
              <a:t>個別控制，個別更新</a:t>
            </a:r>
            <a:r>
              <a:rPr lang="en-US" altLang="zh-TW" dirty="0" smtClean="0"/>
              <a:t>)</a:t>
            </a:r>
            <a:endParaRPr lang="en-US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4629477" y="114954"/>
            <a:ext cx="0" cy="489595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圓角矩形 1"/>
          <p:cNvSpPr/>
          <p:nvPr/>
        </p:nvSpPr>
        <p:spPr>
          <a:xfrm>
            <a:off x="3048492" y="961426"/>
            <a:ext cx="1530967" cy="914400"/>
          </a:xfrm>
          <a:prstGeom prst="roundRect">
            <a:avLst>
              <a:gd name="adj" fmla="val 11524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直線單箭頭接點 3"/>
          <p:cNvCxnSpPr/>
          <p:nvPr/>
        </p:nvCxnSpPr>
        <p:spPr>
          <a:xfrm flipH="1">
            <a:off x="2544645" y="1865376"/>
            <a:ext cx="961426" cy="85030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755648" y="2727525"/>
            <a:ext cx="838689" cy="49638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2121408" y="2027355"/>
            <a:ext cx="67927" cy="684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5" idx="3"/>
          </p:cNvCxnSpPr>
          <p:nvPr/>
        </p:nvCxnSpPr>
        <p:spPr>
          <a:xfrm>
            <a:off x="2398341" y="1715153"/>
            <a:ext cx="1244864" cy="446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551867" y="1418626"/>
            <a:ext cx="846474" cy="59305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5821243" y="1928078"/>
            <a:ext cx="5225" cy="8987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6291073" y="1892808"/>
            <a:ext cx="1060703" cy="265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678345" y="1335024"/>
            <a:ext cx="607502" cy="59305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224681" y="1024128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Dev</a:t>
            </a:r>
            <a:endParaRPr 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503816" y="1024128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Ops</a:t>
            </a:r>
            <a:endParaRPr 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752883" y="1024128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0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服務啟動到被呼叫的過程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360535" y="4707853"/>
            <a:ext cx="3677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Sequency</a:t>
            </a:r>
            <a:r>
              <a:rPr lang="en-US" altLang="zh-TW" dirty="0" smtClean="0"/>
              <a:t> Diagram For Service Registration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200150"/>
            <a:ext cx="7181850" cy="920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941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0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案例探討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Consul</a:t>
            </a:r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50"/>
            <a:ext cx="8229600" cy="326883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02336" y="4658446"/>
            <a:ext cx="3627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https://www.hashicorp.com/products/consul</a:t>
            </a:r>
          </a:p>
        </p:txBody>
      </p:sp>
    </p:spTree>
    <p:extLst>
      <p:ext uri="{BB962C8B-B14F-4D97-AF65-F5344CB8AC3E}">
        <p14:creationId xmlns:p14="http://schemas.microsoft.com/office/powerpoint/2010/main" val="34819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Consul: Client Side Disc Pattern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2335638" y="475488"/>
            <a:ext cx="6541879" cy="3971109"/>
          </a:xfrm>
          <a:prstGeom prst="roundRect">
            <a:avLst>
              <a:gd name="adj" fmla="val 95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圓角矩形 5"/>
          <p:cNvSpPr/>
          <p:nvPr/>
        </p:nvSpPr>
        <p:spPr>
          <a:xfrm>
            <a:off x="2048257" y="783771"/>
            <a:ext cx="1212233" cy="104502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GW</a:t>
            </a:r>
            <a:endParaRPr 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73598" y="783771"/>
            <a:ext cx="1212233" cy="104502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ELB</a:t>
            </a:r>
            <a:endParaRPr 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3422467" y="3195175"/>
            <a:ext cx="1463039" cy="104502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Consul Agent</a:t>
            </a:r>
          </a:p>
          <a:p>
            <a:pPr algn="ctr"/>
            <a:r>
              <a:rPr lang="en-US" dirty="0" smtClean="0"/>
              <a:t>(server mode)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10.0.0.1:8500</a:t>
            </a:r>
            <a:endParaRPr 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3547871" y="783771"/>
            <a:ext cx="1212233" cy="10450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A #1</a:t>
            </a:r>
            <a:endParaRPr 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3547871" y="1943754"/>
            <a:ext cx="1212233" cy="10450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A #2</a:t>
            </a:r>
            <a:endParaRPr 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4833255" y="783771"/>
            <a:ext cx="1212233" cy="10450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A #3</a:t>
            </a:r>
            <a:endParaRPr 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4833255" y="1943754"/>
            <a:ext cx="1212233" cy="10450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A #4</a:t>
            </a:r>
            <a:endParaRPr 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6118639" y="783771"/>
            <a:ext cx="1212233" cy="104502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A #1</a:t>
            </a:r>
            <a:endParaRPr 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6118639" y="1943754"/>
            <a:ext cx="1212233" cy="104502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A #2</a:t>
            </a:r>
            <a:endParaRPr 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7404023" y="783771"/>
            <a:ext cx="1212233" cy="104502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A #3</a:t>
            </a:r>
            <a:endParaRPr 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7404023" y="1943754"/>
            <a:ext cx="1212233" cy="104502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A #4</a:t>
            </a:r>
            <a:endParaRPr 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2048257" y="1943754"/>
            <a:ext cx="1212233" cy="104502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GW</a:t>
            </a:r>
            <a:endParaRPr 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5037037" y="3195175"/>
            <a:ext cx="1463039" cy="104502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Consul Agent #2</a:t>
            </a:r>
          </a:p>
          <a:p>
            <a:pPr algn="ctr"/>
            <a:r>
              <a:rPr lang="en-US" dirty="0" smtClean="0"/>
              <a:t>(server mode)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10.0.0.1:8500</a:t>
            </a:r>
            <a:endParaRPr 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6651607" y="3195175"/>
            <a:ext cx="1463039" cy="104502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Consul Agent #3</a:t>
            </a:r>
          </a:p>
          <a:p>
            <a:pPr algn="ctr"/>
            <a:r>
              <a:rPr lang="en-US" dirty="0" smtClean="0"/>
              <a:t>(server mode)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10.0.0.1:8500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293838" y="825573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service definition demo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293838" y="825573"/>
            <a:ext cx="2611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client code demo , using C#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7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Consul: Server Side Disc Pattern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(demo DNS)</a:t>
            </a:r>
          </a:p>
          <a:p>
            <a:endParaRPr lang="en-US" dirty="0"/>
          </a:p>
          <a:p>
            <a:r>
              <a:rPr lang="en-US" dirty="0" smtClean="0"/>
              <a:t>(demo consul-template)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4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9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Registry: Service &amp; Node Database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Query Service Definition &amp; Service List with Health Check</a:t>
            </a:r>
          </a:p>
          <a:p>
            <a:r>
              <a:rPr lang="en-US" dirty="0" smtClean="0"/>
              <a:t>Service Definition (with Metadata)</a:t>
            </a:r>
          </a:p>
          <a:p>
            <a:r>
              <a:rPr lang="en-US" dirty="0" smtClean="0"/>
              <a:t>Nodes List</a:t>
            </a:r>
          </a:p>
          <a:p>
            <a:r>
              <a:rPr lang="en-US" dirty="0" smtClean="0"/>
              <a:t>Health Status / Health Check 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8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Microservices </a:t>
            </a:r>
            <a:r>
              <a:rPr lang="zh-TW" altLang="en-US" dirty="0" smtClean="0"/>
              <a:t>該如何管理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Service Discovery </a:t>
            </a:r>
            <a:r>
              <a:rPr lang="zh-TW" altLang="en-US" dirty="0" smtClean="0"/>
              <a:t>的基本概念</a:t>
            </a:r>
            <a:endParaRPr lang="en-US" altLang="zh-TW" dirty="0" smtClean="0"/>
          </a:p>
          <a:p>
            <a:r>
              <a:rPr lang="zh-TW" altLang="en-US" dirty="0" smtClean="0"/>
              <a:t>進階的架構規劃</a:t>
            </a:r>
            <a:endParaRPr lang="en-US" altLang="zh-TW" dirty="0" smtClean="0"/>
          </a:p>
          <a:p>
            <a:r>
              <a:rPr lang="zh-TW" altLang="en-US" dirty="0" smtClean="0"/>
              <a:t>從 </a:t>
            </a:r>
            <a:r>
              <a:rPr lang="en-US" altLang="zh-TW" dirty="0" smtClean="0"/>
              <a:t>Service Discovery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Service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Mesh</a:t>
            </a:r>
          </a:p>
          <a:p>
            <a:r>
              <a:rPr lang="zh-TW" altLang="en-US" dirty="0" smtClean="0"/>
              <a:t>小結</a:t>
            </a:r>
            <a:endParaRPr lang="en-US" altLang="zh-TW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0" dirty="0" smtClean="0"/>
              <a:t/>
            </a:r>
            <a:br>
              <a:rPr lang="en-US" sz="6000" b="0" dirty="0" smtClean="0"/>
            </a:br>
            <a:r>
              <a:rPr lang="en-US" sz="6000" b="0" dirty="0"/>
              <a:t/>
            </a:r>
            <a:br>
              <a:rPr lang="en-US" sz="6000" b="0" dirty="0"/>
            </a:br>
            <a:r>
              <a:rPr lang="en-US" altLang="zh-TW" sz="6000" b="0" dirty="0" smtClean="0"/>
              <a:t>2</a:t>
            </a:r>
            <a:r>
              <a:rPr lang="en-US" sz="6000" b="0" dirty="0" smtClean="0"/>
              <a:t>. Advanced Topics ?</a:t>
            </a:r>
            <a:endParaRPr lang="en-US" sz="6000" b="0" dirty="0"/>
          </a:p>
        </p:txBody>
      </p:sp>
      <p:sp>
        <p:nvSpPr>
          <p:cNvPr id="14" name="副標題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3600" dirty="0" smtClean="0"/>
          </a:p>
          <a:p>
            <a:r>
              <a:rPr lang="en-US" sz="3600" dirty="0" smtClean="0"/>
              <a:t>xxx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772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With </a:t>
            </a:r>
            <a:r>
              <a:rPr lang="en-US" altLang="zh-TW" dirty="0" smtClean="0"/>
              <a:t>Load Balancer?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With client-side service discovery, the client determines the network locations of available service instances and load balances requests across th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104" y="1200150"/>
            <a:ext cx="3447696" cy="325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ith the server-side service discovery, the load balancer queries a service registry about service locations; clients interact only with the load balan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97" y="1416165"/>
            <a:ext cx="4582451" cy="282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017998" y="4366874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Server‑Side Discovery Pattern</a:t>
            </a:r>
          </a:p>
          <a:p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21692" y="4455934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Client‑Side Discovery Pattern</a:t>
            </a:r>
          </a:p>
          <a:p>
            <a:endParaRPr lang="en-US" dirty="0"/>
          </a:p>
        </p:txBody>
      </p:sp>
      <p:sp>
        <p:nvSpPr>
          <p:cNvPr id="2" name="圓角矩形 1"/>
          <p:cNvSpPr/>
          <p:nvPr/>
        </p:nvSpPr>
        <p:spPr>
          <a:xfrm>
            <a:off x="1609345" y="1943753"/>
            <a:ext cx="1045028" cy="60611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圓角矩形 9"/>
          <p:cNvSpPr/>
          <p:nvPr/>
        </p:nvSpPr>
        <p:spPr>
          <a:xfrm>
            <a:off x="5768557" y="1802675"/>
            <a:ext cx="736745" cy="74719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圓角矩形圖說文字 2"/>
          <p:cNvSpPr/>
          <p:nvPr/>
        </p:nvSpPr>
        <p:spPr>
          <a:xfrm>
            <a:off x="329183" y="2730228"/>
            <a:ext cx="1583218" cy="804672"/>
          </a:xfrm>
          <a:prstGeom prst="wedgeRoundRectCallout">
            <a:avLst>
              <a:gd name="adj1" fmla="val 34943"/>
              <a:gd name="adj2" fmla="val -628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仰賴基礎建設處理，與商務邏輯整合較困難。</a:t>
            </a:r>
            <a:endParaRPr lang="en-US" dirty="0"/>
          </a:p>
        </p:txBody>
      </p:sp>
      <p:sp>
        <p:nvSpPr>
          <p:cNvPr id="11" name="圓角矩形圖說文字 10"/>
          <p:cNvSpPr/>
          <p:nvPr/>
        </p:nvSpPr>
        <p:spPr>
          <a:xfrm>
            <a:off x="6505302" y="2660664"/>
            <a:ext cx="1583218" cy="804672"/>
          </a:xfrm>
          <a:prstGeom prst="wedgeRoundRectCallout">
            <a:avLst>
              <a:gd name="adj1" fmla="val -44595"/>
              <a:gd name="adj2" fmla="val -732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直接注入應用程式，容易根據商業邏輯調整。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3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Q: </a:t>
            </a:r>
            <a:r>
              <a:rPr lang="zh-TW" altLang="en-US" dirty="0" smtClean="0"/>
              <a:t>如何替不同客戶提供不同的 </a:t>
            </a:r>
            <a:r>
              <a:rPr lang="en-US" altLang="zh-TW" dirty="0" smtClean="0"/>
              <a:t>SLA</a:t>
            </a:r>
            <a:r>
              <a:rPr lang="zh-TW" altLang="en-US" dirty="0" smtClean="0"/>
              <a:t> </a:t>
            </a:r>
            <a:r>
              <a:rPr lang="en-US" altLang="zh-TW" dirty="0" smtClean="0"/>
              <a:t>?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提供不同的效能保證 </a:t>
            </a:r>
            <a:r>
              <a:rPr lang="en-US" altLang="zh-TW" dirty="0" smtClean="0"/>
              <a:t>(share mode)</a:t>
            </a:r>
          </a:p>
          <a:p>
            <a:r>
              <a:rPr lang="zh-TW" altLang="en-US" dirty="0" smtClean="0"/>
              <a:t>提供保證的效能等級 </a:t>
            </a:r>
            <a:r>
              <a:rPr lang="en-US" altLang="zh-TW" dirty="0" smtClean="0"/>
              <a:t>(standard mode)</a:t>
            </a:r>
          </a:p>
          <a:p>
            <a:r>
              <a:rPr lang="zh-TW" altLang="en-US" dirty="0" smtClean="0"/>
              <a:t>提供專屬客戶獨立的設備 </a:t>
            </a:r>
            <a:r>
              <a:rPr lang="en-US" altLang="zh-TW" dirty="0" smtClean="0"/>
              <a:t>(isolated mode)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5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Q: </a:t>
            </a:r>
            <a:r>
              <a:rPr lang="zh-TW" altLang="en-US" dirty="0" smtClean="0"/>
              <a:t>如何定位 </a:t>
            </a:r>
            <a:r>
              <a:rPr lang="en-US" altLang="zh-TW" dirty="0" smtClean="0"/>
              <a:t>Service Registry?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案例探討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SLA</a:t>
            </a:r>
            <a:r>
              <a:rPr lang="zh-TW" altLang="en-US" dirty="0" smtClean="0"/>
              <a:t> 層級劃分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(service definition with tags)</a:t>
            </a:r>
          </a:p>
          <a:p>
            <a:r>
              <a:rPr lang="en-US" dirty="0" smtClean="0"/>
              <a:t>(:free, :</a:t>
            </a:r>
            <a:r>
              <a:rPr lang="en-US" dirty="0" err="1" smtClean="0"/>
              <a:t>vip</a:t>
            </a:r>
            <a:r>
              <a:rPr lang="en-US" dirty="0" smtClean="0"/>
              <a:t>)</a:t>
            </a:r>
          </a:p>
          <a:p>
            <a:r>
              <a:rPr lang="en-US" dirty="0" smtClean="0"/>
              <a:t>(free client -&gt; :free only)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vip</a:t>
            </a:r>
            <a:r>
              <a:rPr lang="en-US" dirty="0" smtClean="0"/>
              <a:t> client -&gt; :</a:t>
            </a:r>
            <a:r>
              <a:rPr lang="en-US" dirty="0" err="1" smtClean="0"/>
              <a:t>vip</a:t>
            </a:r>
            <a:r>
              <a:rPr lang="en-US" dirty="0" smtClean="0"/>
              <a:t> first, use :free if :</a:t>
            </a:r>
            <a:r>
              <a:rPr lang="en-US" dirty="0" err="1" smtClean="0"/>
              <a:t>vip</a:t>
            </a:r>
            <a:r>
              <a:rPr lang="en-US" dirty="0" smtClean="0"/>
              <a:t> fail)</a:t>
            </a:r>
          </a:p>
          <a:p>
            <a:r>
              <a:rPr lang="en-US" dirty="0" smtClean="0"/>
              <a:t>(selected client -&gt; :</a:t>
            </a:r>
            <a:r>
              <a:rPr lang="en-US" dirty="0" err="1" smtClean="0"/>
              <a:t>talentId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Again: Different?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With client-side service discovery, the client determines the network locations of available service instances and load balances requests across th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104" y="1200150"/>
            <a:ext cx="3447696" cy="325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ith the server-side service discovery, the load balancer queries a service registry about service locations; clients interact only with the load balan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97" y="1416165"/>
            <a:ext cx="4582451" cy="282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017998" y="4366874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Server‑Side Discovery Pattern</a:t>
            </a:r>
          </a:p>
          <a:p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21692" y="4455934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Client‑Side Discovery Pattern</a:t>
            </a:r>
          </a:p>
          <a:p>
            <a:endParaRPr lang="en-US" dirty="0"/>
          </a:p>
        </p:txBody>
      </p:sp>
      <p:sp>
        <p:nvSpPr>
          <p:cNvPr id="2" name="圓角矩形 1"/>
          <p:cNvSpPr/>
          <p:nvPr/>
        </p:nvSpPr>
        <p:spPr>
          <a:xfrm>
            <a:off x="1609345" y="1943753"/>
            <a:ext cx="1045028" cy="60611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圓角矩形 9"/>
          <p:cNvSpPr/>
          <p:nvPr/>
        </p:nvSpPr>
        <p:spPr>
          <a:xfrm>
            <a:off x="5768557" y="1802675"/>
            <a:ext cx="736745" cy="74719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圓角矩形圖說文字 2"/>
          <p:cNvSpPr/>
          <p:nvPr/>
        </p:nvSpPr>
        <p:spPr>
          <a:xfrm>
            <a:off x="329182" y="2730227"/>
            <a:ext cx="2147535" cy="906471"/>
          </a:xfrm>
          <a:prstGeom prst="wedgeRoundRectCallout">
            <a:avLst>
              <a:gd name="adj1" fmla="val 34943"/>
              <a:gd name="adj2" fmla="val -628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中心化的架構，多了一個服務需要顧及 </a:t>
            </a:r>
            <a:r>
              <a:rPr lang="en-US" altLang="zh-TW" dirty="0" smtClean="0"/>
              <a:t>HA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單點失敗的風險</a:t>
            </a:r>
            <a:r>
              <a:rPr lang="en-US" altLang="zh-TW" dirty="0" smtClean="0"/>
              <a:t>)</a:t>
            </a:r>
            <a:r>
              <a:rPr lang="zh-TW" altLang="en-US" dirty="0" smtClean="0"/>
              <a:t>；同時也隱含了效能瓶頸的風險。</a:t>
            </a:r>
            <a:endParaRPr lang="en-US" dirty="0"/>
          </a:p>
        </p:txBody>
      </p:sp>
      <p:sp>
        <p:nvSpPr>
          <p:cNvPr id="11" name="圓角矩形圖說文字 10"/>
          <p:cNvSpPr/>
          <p:nvPr/>
        </p:nvSpPr>
        <p:spPr>
          <a:xfrm>
            <a:off x="6505301" y="2660664"/>
            <a:ext cx="2095283" cy="887208"/>
          </a:xfrm>
          <a:prstGeom prst="wedgeRoundRectCallout">
            <a:avLst>
              <a:gd name="adj1" fmla="val -44595"/>
              <a:gd name="adj2" fmla="val -732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去中心化的架構，點對點的通訊，沒有單點失敗與效能瓶頸的風險。</a:t>
            </a:r>
            <a:endParaRPr lang="en-US" dirty="0"/>
          </a:p>
        </p:txBody>
      </p:sp>
      <p:sp>
        <p:nvSpPr>
          <p:cNvPr id="12" name="圓角矩形圖說文字 11"/>
          <p:cNvSpPr/>
          <p:nvPr/>
        </p:nvSpPr>
        <p:spPr>
          <a:xfrm>
            <a:off x="329182" y="3811073"/>
            <a:ext cx="2147535" cy="906471"/>
          </a:xfrm>
          <a:prstGeom prst="wedgeRoundRectCallout">
            <a:avLst>
              <a:gd name="adj1" fmla="val 34943"/>
              <a:gd name="adj2" fmla="val -628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非侵入式的架構，升級及維護都非常容易，相容性高不易出錯。</a:t>
            </a:r>
            <a:endParaRPr lang="en-US" dirty="0"/>
          </a:p>
        </p:txBody>
      </p:sp>
      <p:sp>
        <p:nvSpPr>
          <p:cNvPr id="13" name="圓角矩形圖說文字 12"/>
          <p:cNvSpPr/>
          <p:nvPr/>
        </p:nvSpPr>
        <p:spPr>
          <a:xfrm>
            <a:off x="6505301" y="3679518"/>
            <a:ext cx="2095283" cy="991759"/>
          </a:xfrm>
          <a:prstGeom prst="wedgeRoundRectCallout">
            <a:avLst>
              <a:gd name="adj1" fmla="val -44595"/>
              <a:gd name="adj2" fmla="val -732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侵入式的架構，升級需要重新部署應用程式，需要經過大量測試，升級失敗的風險高。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3" grpId="0" animBg="1"/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案例探討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SideCar</a:t>
            </a:r>
            <a:r>
              <a:rPr lang="en-US" altLang="zh-TW" dirty="0" smtClean="0"/>
              <a:t> / Service Mesh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0" dirty="0" smtClean="0"/>
              <a:t/>
            </a:r>
            <a:br>
              <a:rPr lang="en-US" sz="6000" b="0" dirty="0" smtClean="0"/>
            </a:br>
            <a:r>
              <a:rPr lang="en-US" sz="6000" b="0" dirty="0"/>
              <a:t/>
            </a:r>
            <a:br>
              <a:rPr lang="en-US" sz="6000" b="0" dirty="0"/>
            </a:br>
            <a:r>
              <a:rPr lang="en-US" sz="6000" b="0" dirty="0" smtClean="0"/>
              <a:t>1. </a:t>
            </a:r>
            <a:r>
              <a:rPr lang="zh-TW" altLang="en-US" sz="6000" b="0" dirty="0" smtClean="0"/>
              <a:t>微服務的管理</a:t>
            </a:r>
            <a:endParaRPr lang="en-US" sz="6000" b="0" dirty="0"/>
          </a:p>
        </p:txBody>
      </p:sp>
      <p:sp>
        <p:nvSpPr>
          <p:cNvPr id="14" name="副標題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3600" dirty="0" smtClean="0"/>
          </a:p>
          <a:p>
            <a:r>
              <a:rPr lang="en-US" sz="3600" dirty="0" smtClean="0"/>
              <a:t>xxx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18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2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3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9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1.wp.nginx.com/wp-content/uploads/2017/09/Modern-Apps-1024x5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61" y="165351"/>
            <a:ext cx="8187800" cy="450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81435" y="4728754"/>
            <a:ext cx="6590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https://www.nginx.com/blog/nginmesh-nginx-as-a-proxy-in-an-istio-service-mesh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4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2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E1F926B-4632-4408-BD22-870A82FEAA9A}"/>
              </a:ext>
            </a:extLst>
          </p:cNvPr>
          <p:cNvSpPr/>
          <p:nvPr/>
        </p:nvSpPr>
        <p:spPr>
          <a:xfrm>
            <a:off x="-1" y="58783"/>
            <a:ext cx="9144001" cy="41409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zh-TW" altLang="en-US" sz="1350" kern="120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" name="標題 3">
            <a:extLst>
              <a:ext uri="{FF2B5EF4-FFF2-40B4-BE49-F238E27FC236}">
                <a16:creationId xmlns:a16="http://schemas.microsoft.com/office/drawing/2014/main" id="{28193064-3EA3-477B-9415-489BE10340B0}"/>
              </a:ext>
            </a:extLst>
          </p:cNvPr>
          <p:cNvSpPr txBox="1">
            <a:spLocks/>
          </p:cNvSpPr>
          <p:nvPr/>
        </p:nvSpPr>
        <p:spPr>
          <a:xfrm>
            <a:off x="822960" y="1502229"/>
            <a:ext cx="7543800" cy="17416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buClrTx/>
            </a:pPr>
            <a:r>
              <a:rPr lang="zh-TW" altLang="en-US" sz="3300" dirty="0">
                <a:solidFill>
                  <a:prstClr val="black"/>
                </a:solidFill>
                <a:latin typeface="Calibri Light" panose="020F0302020204030204"/>
                <a:ea typeface="新細明體" panose="02020500000000000000" pitchFamily="18" charset="-120"/>
              </a:rPr>
              <a:t>謝謝大家 </a:t>
            </a:r>
            <a:r>
              <a:rPr lang="en-US" altLang="zh-TW" sz="3300" dirty="0">
                <a:solidFill>
                  <a:prstClr val="black"/>
                </a:solidFill>
                <a:latin typeface="Calibri Light" panose="020F0302020204030204"/>
                <a:ea typeface="新細明體" panose="02020500000000000000" pitchFamily="18" charset="-120"/>
                <a:sym typeface="Wingdings" panose="05000000000000000000" pitchFamily="2" charset="2"/>
              </a:rPr>
              <a:t></a:t>
            </a:r>
            <a:endParaRPr lang="zh-TW" altLang="en-US" sz="3300" dirty="0">
              <a:solidFill>
                <a:prstClr val="black"/>
              </a:solidFill>
              <a:latin typeface="Calibri Light" panose="020F0302020204030204"/>
              <a:ea typeface="新細明體" panose="02020500000000000000" pitchFamily="18" charset="-120"/>
            </a:endParaRPr>
          </a:p>
        </p:txBody>
      </p:sp>
      <p:sp>
        <p:nvSpPr>
          <p:cNvPr id="4" name="副標題 4">
            <a:extLst>
              <a:ext uri="{FF2B5EF4-FFF2-40B4-BE49-F238E27FC236}">
                <a16:creationId xmlns:a16="http://schemas.microsoft.com/office/drawing/2014/main" id="{080E3343-5A40-4557-862C-41B18225F86D}"/>
              </a:ext>
            </a:extLst>
          </p:cNvPr>
          <p:cNvSpPr txBox="1">
            <a:spLocks/>
          </p:cNvSpPr>
          <p:nvPr/>
        </p:nvSpPr>
        <p:spPr>
          <a:xfrm>
            <a:off x="825038" y="3263946"/>
            <a:ext cx="7543800" cy="9350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  <a:buClrTx/>
            </a:pPr>
            <a:r>
              <a:rPr lang="zh-TW" altLang="en-US" sz="21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請支持 安德魯的部落格 </a:t>
            </a:r>
            <a:r>
              <a:rPr lang="en-US" altLang="zh-TW" sz="21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~</a:t>
            </a:r>
          </a:p>
          <a:p>
            <a:pPr marL="171450" indent="-171450" defTabSz="685800">
              <a:spcBef>
                <a:spcPts val="750"/>
              </a:spcBef>
              <a:buClrTx/>
            </a:pPr>
            <a:r>
              <a:rPr lang="en-US" altLang="zh-TW" sz="21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hlinkClick r:id="rId3"/>
              </a:rPr>
              <a:t>https://www.facebook.com/andrew.blog.0928</a:t>
            </a:r>
            <a:endParaRPr lang="en-US" altLang="zh-TW" sz="210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r>
              <a:rPr lang="en-US" altLang="zh-TW" sz="21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hlinkClick r:id="rId4"/>
              </a:rPr>
              <a:t>http://columns.chicken-house.net/</a:t>
            </a:r>
            <a:endParaRPr lang="en-US" altLang="zh-TW" sz="210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endParaRPr lang="en-US" altLang="zh-TW" sz="210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endParaRPr lang="zh-TW" altLang="en-US" sz="21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pic>
        <p:nvPicPr>
          <p:cNvPr id="6" name="Picture 2" descr="https://scontent-tpe1-1.xx.fbcdn.net/t31.0-8/12486053_133625380346082_6599681590336715085_o.jpg">
            <a:extLst>
              <a:ext uri="{FF2B5EF4-FFF2-40B4-BE49-F238E27FC236}">
                <a16:creationId xmlns:a16="http://schemas.microsoft.com/office/drawing/2014/main" id="{99C60EA3-1DF3-4800-9082-80B86FDF4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347" y="1501486"/>
            <a:ext cx="2969419" cy="144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scontent-tpe1-1.xx.fbcdn.net/v/t1.0-1/c3.0.200.200/p200x200/12494803_133612290347391_178600785133335805_n.jpg?oh=e94b2e70ab63667b3bc052fe9230ceb6&amp;oe=58CC5A58">
            <a:extLst>
              <a:ext uri="{FF2B5EF4-FFF2-40B4-BE49-F238E27FC236}">
                <a16:creationId xmlns:a16="http://schemas.microsoft.com/office/drawing/2014/main" id="{ED6A6194-40B8-43CD-BCAD-F71AFCF4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54" y="1755130"/>
            <a:ext cx="1017527" cy="101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2AAD38E-62B6-4328-9054-729EE0350F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9766" y="1378067"/>
            <a:ext cx="2792091" cy="280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9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47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73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8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nah\AppData\Local\Temp\enhtmlclip\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8" y="138710"/>
            <a:ext cx="6928541" cy="450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70985" y="4728757"/>
            <a:ext cx="6551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https://blog.appdynamics.com/news/visualizing-and-tracking-your-microservices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2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AD68D-7080-4188-A296-6F3C8E665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案例</a:t>
            </a:r>
            <a:r>
              <a:rPr lang="en-US" altLang="zh-TW" dirty="0"/>
              <a:t>:</a:t>
            </a:r>
            <a:r>
              <a:rPr lang="zh-TW" altLang="en-US" dirty="0"/>
              <a:t> 拆分基礎服務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AFF981-6476-4DDC-BB51-9F3108EB7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600" b="1" dirty="0"/>
              <a:t>宜人贷系统架构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高并发下的进化之路</a:t>
            </a:r>
          </a:p>
          <a:p>
            <a:endParaRPr lang="zh-TW" altLang="en-US" sz="3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29BCA04-079D-4220-A42B-019100319926}"/>
              </a:ext>
            </a:extLst>
          </p:cNvPr>
          <p:cNvSpPr txBox="1"/>
          <p:nvPr/>
        </p:nvSpPr>
        <p:spPr>
          <a:xfrm>
            <a:off x="381000" y="470154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2"/>
              </a:rPr>
              <a:t>https://www.jianshu.com/p/410250e006cb</a:t>
            </a:r>
            <a:endParaRPr kumimoji="0" lang="en-US" altLang="zh-TW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2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visualstudiomagazine.com/articles/2018/08/01/~/media/ECG/visualstudiomagazine/Images/IntroImages2016/0116vsm_McCaffreyRLab.ash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62"/>
          <a:stretch/>
        </p:blipFill>
        <p:spPr bwMode="auto">
          <a:xfrm>
            <a:off x="130629" y="104830"/>
            <a:ext cx="8861842" cy="444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8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Q1: </a:t>
            </a:r>
            <a:r>
              <a:rPr lang="zh-TW" altLang="en-US" dirty="0" smtClean="0"/>
              <a:t>該如何管理越來越多的服務</a:t>
            </a:r>
            <a:r>
              <a:rPr lang="en-US" altLang="zh-TW" dirty="0" smtClean="0"/>
              <a:t>?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如何掌握每個服務的資訊與狀態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如何掌握每</a:t>
            </a:r>
            <a:r>
              <a:rPr lang="zh-TW" altLang="en-US" dirty="0" smtClean="0"/>
              <a:t>個</a:t>
            </a:r>
            <a:r>
              <a:rPr lang="zh-TW" altLang="en-US" dirty="0"/>
              <a:t> </a:t>
            </a:r>
            <a:r>
              <a:rPr lang="en-US" altLang="zh-TW" dirty="0" smtClean="0"/>
              <a:t>instance </a:t>
            </a:r>
            <a:r>
              <a:rPr lang="zh-TW" altLang="en-US" dirty="0" smtClean="0"/>
              <a:t>的</a:t>
            </a:r>
            <a:r>
              <a:rPr lang="zh-TW" altLang="en-US" dirty="0"/>
              <a:t>資訊與狀態</a:t>
            </a:r>
            <a:r>
              <a:rPr lang="en-US" altLang="zh-TW" dirty="0"/>
              <a:t>?</a:t>
            </a:r>
          </a:p>
          <a:p>
            <a:r>
              <a:rPr lang="zh-TW" altLang="en-US" dirty="0" smtClean="0"/>
              <a:t>如何精準定位要</a:t>
            </a:r>
            <a:r>
              <a:rPr lang="zh-TW" altLang="en-US" dirty="0"/>
              <a:t>呼叫的</a:t>
            </a:r>
            <a:r>
              <a:rPr lang="zh-TW" altLang="en-US" dirty="0" smtClean="0"/>
              <a:t>服務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如何簡化服務部署與啟動的程序</a:t>
            </a:r>
            <a:r>
              <a:rPr lang="en-US" altLang="zh-TW" dirty="0" smtClean="0"/>
              <a:t>?</a:t>
            </a:r>
            <a:endParaRPr lang="en-US" dirty="0"/>
          </a:p>
          <a:p>
            <a:r>
              <a:rPr lang="zh-TW" altLang="en-US" dirty="0"/>
              <a:t>如何確保這些服務的組態是正確的</a:t>
            </a:r>
            <a:r>
              <a:rPr lang="en-US" altLang="zh-TW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7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管理</a:t>
            </a:r>
            <a:r>
              <a:rPr lang="zh-TW" altLang="en-US" dirty="0"/>
              <a:t>微</a:t>
            </a:r>
            <a:r>
              <a:rPr lang="zh-TW" altLang="en-US" dirty="0" smtClean="0"/>
              <a:t>服務的挑戰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如何掌握 </a:t>
            </a:r>
            <a:r>
              <a:rPr lang="en-US" altLang="zh-TW" dirty="0" smtClean="0"/>
              <a:t>N</a:t>
            </a:r>
            <a:r>
              <a:rPr lang="zh-TW" altLang="en-US" dirty="0" smtClean="0"/>
              <a:t> 種服務的相關資訊</a:t>
            </a:r>
            <a:r>
              <a:rPr lang="en-US" altLang="zh-TW" dirty="0" smtClean="0"/>
              <a:t>?</a:t>
            </a:r>
          </a:p>
          <a:p>
            <a:pPr lvl="1"/>
            <a:r>
              <a:rPr lang="en-US" dirty="0" smtClean="0"/>
              <a:t>Service Definition</a:t>
            </a:r>
          </a:p>
          <a:p>
            <a:pPr lvl="1"/>
            <a:r>
              <a:rPr lang="en-US" altLang="zh-TW" dirty="0" smtClean="0"/>
              <a:t>Health Status</a:t>
            </a:r>
          </a:p>
          <a:p>
            <a:r>
              <a:rPr lang="zh-TW" altLang="en-US" dirty="0" smtClean="0"/>
              <a:t>如何掌握每種服務的 </a:t>
            </a:r>
            <a:r>
              <a:rPr lang="en-US" altLang="zh-TW" dirty="0" smtClean="0"/>
              <a:t>M</a:t>
            </a:r>
            <a:r>
              <a:rPr lang="zh-TW" altLang="en-US" dirty="0" smtClean="0"/>
              <a:t> 個 </a:t>
            </a:r>
            <a:r>
              <a:rPr lang="en-US" altLang="zh-TW" dirty="0" smtClean="0"/>
              <a:t>instance</a:t>
            </a:r>
            <a:r>
              <a:rPr lang="zh-TW" altLang="en-US" dirty="0" smtClean="0"/>
              <a:t> 相關資訊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如何管理</a:t>
            </a:r>
            <a:r>
              <a:rPr lang="zh-TW" altLang="en-US" dirty="0"/>
              <a:t> </a:t>
            </a:r>
            <a:r>
              <a:rPr lang="en-US" altLang="zh-TW" dirty="0" smtClean="0"/>
              <a:t>(N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zh-TW" altLang="en-US" dirty="0"/>
              <a:t> </a:t>
            </a:r>
            <a:r>
              <a:rPr lang="en-US" altLang="zh-TW" dirty="0" smtClean="0"/>
              <a:t>M)</a:t>
            </a:r>
            <a:r>
              <a:rPr lang="en-US" altLang="zh-TW" baseline="30000" dirty="0" smtClean="0"/>
              <a:t>2</a:t>
            </a:r>
            <a:r>
              <a:rPr lang="zh-TW" altLang="en-US" dirty="0" smtClean="0"/>
              <a:t> 種可能的連線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即</a:t>
            </a:r>
            <a:r>
              <a:rPr lang="zh-TW" altLang="en-US" dirty="0" smtClean="0"/>
              <a:t>時的組態更新</a:t>
            </a:r>
            <a:r>
              <a:rPr lang="en-US" altLang="zh-TW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381435" y="4718306"/>
            <a:ext cx="6353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https://www.nginx.com/blog/service-discovery-in-a-microservices-architecture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Service discovery is difficult in a modern, cloud-based microservices application because the set of instances, and their IP addresses, are subject to constant 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497" y="157774"/>
            <a:ext cx="4370664" cy="445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圓角矩形 1"/>
          <p:cNvSpPr/>
          <p:nvPr/>
        </p:nvSpPr>
        <p:spPr>
          <a:xfrm>
            <a:off x="3464270" y="198555"/>
            <a:ext cx="2466267" cy="4519751"/>
          </a:xfrm>
          <a:prstGeom prst="roundRect">
            <a:avLst>
              <a:gd name="adj" fmla="val 7085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008161" y="381437"/>
            <a:ext cx="233910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越符合 </a:t>
            </a:r>
            <a:r>
              <a:rPr lang="en-US" altLang="zh-TW" dirty="0" smtClean="0"/>
              <a:t>Cloud</a:t>
            </a:r>
            <a:r>
              <a:rPr lang="zh-TW" altLang="en-US" dirty="0" smtClean="0"/>
              <a:t> </a:t>
            </a:r>
            <a:r>
              <a:rPr lang="en-US" altLang="zh-TW" dirty="0" smtClean="0"/>
              <a:t>Native,</a:t>
            </a:r>
          </a:p>
          <a:p>
            <a:r>
              <a:rPr lang="en-US" dirty="0" smtClean="0"/>
              <a:t>DevOps </a:t>
            </a:r>
            <a:r>
              <a:rPr lang="zh-TW" altLang="en-US" dirty="0" smtClean="0"/>
              <a:t>的原則，越需要</a:t>
            </a:r>
            <a:endParaRPr lang="en-US" altLang="zh-TW" dirty="0" smtClean="0"/>
          </a:p>
          <a:p>
            <a:r>
              <a:rPr lang="zh-TW" altLang="en-US" dirty="0" smtClean="0"/>
              <a:t>高度動態的部署方式。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Auto Scaling </a:t>
            </a:r>
            <a:r>
              <a:rPr lang="zh-TW" altLang="en-US" dirty="0" smtClean="0"/>
              <a:t>的機制，</a:t>
            </a:r>
            <a:endParaRPr lang="en-US" altLang="zh-TW" dirty="0" smtClean="0"/>
          </a:p>
          <a:p>
            <a:r>
              <a:rPr lang="zh-TW" altLang="en-US" dirty="0" smtClean="0"/>
              <a:t>部署機制可能幾秒鐘就會</a:t>
            </a:r>
            <a:endParaRPr lang="en-US" altLang="zh-TW" dirty="0" smtClean="0"/>
          </a:p>
          <a:p>
            <a:r>
              <a:rPr lang="zh-TW" altLang="en-US" dirty="0" smtClean="0"/>
              <a:t>變化；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Container </a:t>
            </a:r>
            <a:r>
              <a:rPr lang="zh-TW" altLang="en-US" dirty="0" smtClean="0"/>
              <a:t>的風行，可能</a:t>
            </a:r>
            <a:endParaRPr lang="en-US" altLang="zh-TW" dirty="0" smtClean="0"/>
          </a:p>
          <a:p>
            <a:r>
              <a:rPr lang="zh-TW" altLang="en-US" dirty="0" smtClean="0"/>
              <a:t>一台</a:t>
            </a:r>
            <a:r>
              <a:rPr lang="zh-TW" altLang="en-US" dirty="0"/>
              <a:t> </a:t>
            </a:r>
            <a:r>
              <a:rPr lang="en-US" altLang="zh-TW" dirty="0" smtClean="0"/>
              <a:t>VM</a:t>
            </a:r>
            <a:r>
              <a:rPr lang="zh-TW" altLang="en-US" dirty="0" smtClean="0"/>
              <a:t> 就存在多個服務</a:t>
            </a:r>
            <a:endParaRPr lang="en-US" altLang="zh-TW" dirty="0" smtClean="0"/>
          </a:p>
          <a:p>
            <a:r>
              <a:rPr lang="en-US" altLang="zh-TW" dirty="0" smtClean="0"/>
              <a:t>(instance), IP / PORT </a:t>
            </a:r>
            <a:r>
              <a:rPr lang="zh-TW" altLang="en-US" dirty="0" smtClean="0"/>
              <a:t>都</a:t>
            </a:r>
            <a:endParaRPr lang="en-US" altLang="zh-TW" dirty="0" smtClean="0"/>
          </a:p>
          <a:p>
            <a:r>
              <a:rPr lang="zh-TW" altLang="en-US" dirty="0" smtClean="0"/>
              <a:t>有可能數秒鐘就變動一次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448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36304</TotalTime>
  <Words>794</Words>
  <Application>Microsoft Office PowerPoint</Application>
  <PresentationFormat>如螢幕大小 (16:9)</PresentationFormat>
  <Paragraphs>142</Paragraphs>
  <Slides>50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50</vt:i4>
      </vt:variant>
    </vt:vector>
  </HeadingPairs>
  <TitlesOfParts>
    <vt:vector size="60" baseType="lpstr">
      <vt:lpstr>微軟正黑體</vt:lpstr>
      <vt:lpstr>新細明體</vt:lpstr>
      <vt:lpstr>Arial</vt:lpstr>
      <vt:lpstr>Calibri</vt:lpstr>
      <vt:lpstr>Calibri Light</vt:lpstr>
      <vt:lpstr>Wingdings</vt:lpstr>
      <vt:lpstr>Swiss</vt:lpstr>
      <vt:lpstr>Office 佈景主題</vt:lpstr>
      <vt:lpstr>1_Office 佈景主題</vt:lpstr>
      <vt:lpstr>1_Swiss</vt:lpstr>
      <vt:lpstr>PowerPoint 簡報</vt:lpstr>
      <vt:lpstr>AGENDA</vt:lpstr>
      <vt:lpstr>  1. 微服務的管理</vt:lpstr>
      <vt:lpstr>PowerPoint 簡報</vt:lpstr>
      <vt:lpstr>PowerPoint 簡報</vt:lpstr>
      <vt:lpstr>PowerPoint 簡報</vt:lpstr>
      <vt:lpstr>Q1: 該如何管理越來越多的服務?</vt:lpstr>
      <vt:lpstr>管理微服務的挑戰</vt:lpstr>
      <vt:lpstr>PowerPoint 簡報</vt:lpstr>
      <vt:lpstr>PowerPoint 簡報</vt:lpstr>
      <vt:lpstr>服務啟動到被呼叫的過程</vt:lpstr>
      <vt:lpstr>案例探討: Consul</vt:lpstr>
      <vt:lpstr>Consul: Client Side Disc Pattern</vt:lpstr>
      <vt:lpstr>PowerPoint 簡報</vt:lpstr>
      <vt:lpstr>PowerPoint 簡報</vt:lpstr>
      <vt:lpstr>PowerPoint 簡報</vt:lpstr>
      <vt:lpstr>Consul: Server Side Disc Pattern</vt:lpstr>
      <vt:lpstr>PowerPoint 簡報</vt:lpstr>
      <vt:lpstr>Registry: Service &amp; Node Database</vt:lpstr>
      <vt:lpstr>PowerPoint 簡報</vt:lpstr>
      <vt:lpstr>  2. Advanced Topics ?</vt:lpstr>
      <vt:lpstr>Different With Load Balancer?</vt:lpstr>
      <vt:lpstr>Q: 如何替不同客戶提供不同的 SLA ?</vt:lpstr>
      <vt:lpstr>Q: 如何定位 Service Registry?</vt:lpstr>
      <vt:lpstr>案例探討: SLA 層級劃分</vt:lpstr>
      <vt:lpstr>PowerPoint 簡報</vt:lpstr>
      <vt:lpstr>Again: Different?</vt:lpstr>
      <vt:lpstr>案例探討: SideCar / Service Mesh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 案例: 拆分基礎服務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234</cp:revision>
  <dcterms:modified xsi:type="dcterms:W3CDTF">2018-09-02T19:22:09Z</dcterms:modified>
</cp:coreProperties>
</file>