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41" r:id="rId2"/>
    <p:sldId id="684" r:id="rId3"/>
    <p:sldId id="685" r:id="rId4"/>
    <p:sldId id="701" r:id="rId5"/>
    <p:sldId id="710" r:id="rId6"/>
    <p:sldId id="711" r:id="rId7"/>
    <p:sldId id="712" r:id="rId8"/>
    <p:sldId id="624" r:id="rId9"/>
    <p:sldId id="625" r:id="rId10"/>
    <p:sldId id="713" r:id="rId11"/>
    <p:sldId id="626" r:id="rId12"/>
    <p:sldId id="627" r:id="rId13"/>
    <p:sldId id="689" r:id="rId14"/>
    <p:sldId id="690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38" r:id="rId26"/>
    <p:sldId id="639" r:id="rId27"/>
    <p:sldId id="640" r:id="rId28"/>
    <p:sldId id="641" r:id="rId29"/>
    <p:sldId id="642" r:id="rId30"/>
    <p:sldId id="643" r:id="rId31"/>
    <p:sldId id="645" r:id="rId32"/>
    <p:sldId id="646" r:id="rId33"/>
    <p:sldId id="691" r:id="rId34"/>
    <p:sldId id="648" r:id="rId35"/>
    <p:sldId id="649" r:id="rId36"/>
    <p:sldId id="650" r:id="rId37"/>
    <p:sldId id="651" r:id="rId38"/>
    <p:sldId id="652" r:id="rId39"/>
    <p:sldId id="680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118" autoAdjust="0"/>
  </p:normalViewPr>
  <p:slideViewPr>
    <p:cSldViewPr>
      <p:cViewPr varScale="1">
        <p:scale>
          <a:sx n="100" d="100"/>
          <a:sy n="100" d="100"/>
        </p:scale>
        <p:origin x="6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3010496-774D-48F4-9EDB-7BB50955CDC7}" type="datetimeFigureOut">
              <a:rPr lang="en-US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B53A4D0-1551-412B-8771-09F03F84C8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34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53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5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D4C10-29C1-4A86-A3E0-F75828696331}" type="slidenum">
              <a:rPr lang="en-US"/>
              <a:pPr/>
              <a:t>17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19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94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78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4611D-7A0A-457A-893E-062AFB32ADBB}" type="slidenum">
              <a:rPr lang="en-US"/>
              <a:pPr/>
              <a:t>20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32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05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34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04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3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56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CA05-3116-470F-94EF-AB7BC95F646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1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09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88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82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1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65B05-B932-4433-9419-BC457C21A4FC}" type="slidenum">
              <a:rPr lang="en-US"/>
              <a:pPr/>
              <a:t>30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63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61902-66D9-4827-BFB6-EE238AAA78E9}" type="slidenum">
              <a:rPr lang="en-US"/>
              <a:pPr/>
              <a:t>31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3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C9EC22-465E-4D38-80EA-AFDABE6125C1}" type="slidenum">
              <a:rPr lang="en-US"/>
              <a:pPr/>
              <a:t>32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3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C9EC22-465E-4D38-80EA-AFDABE6125C1}" type="slidenum">
              <a:rPr lang="en-US"/>
              <a:pPr/>
              <a:t>33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23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128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1C979-0D57-4551-9695-2987339770CD}" type="slidenum">
              <a:rPr lang="en-US"/>
              <a:pPr/>
              <a:t>35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r>
              <a:rPr lang="en-US" dirty="0"/>
              <a:t>For long-term investors, short-term debt (rolled over) would be riskier!</a:t>
            </a:r>
          </a:p>
          <a:p>
            <a:endParaRPr lang="en-US" dirty="0"/>
          </a:p>
          <a:p>
            <a:r>
              <a:rPr lang="en-US" dirty="0"/>
              <a:t>Implicit assumption: The bond market is unbalanced.  More people want to lend short, borrow long.</a:t>
            </a:r>
          </a:p>
          <a:p>
            <a:endParaRPr lang="en-US" dirty="0"/>
          </a:p>
          <a:p>
            <a:r>
              <a:rPr lang="en-US" dirty="0"/>
              <a:t>If investors read Siegel's book and put long-term capital into equity, this is true!</a:t>
            </a:r>
          </a:p>
          <a:p>
            <a:endParaRPr lang="en-US" dirty="0"/>
          </a:p>
          <a:p>
            <a:r>
              <a:rPr lang="en-US" dirty="0"/>
              <a:t>ALSO note LTD is geo </a:t>
            </a:r>
            <a:r>
              <a:rPr lang="en-US" dirty="0" err="1"/>
              <a:t>avg</a:t>
            </a:r>
            <a:r>
              <a:rPr lang="en-US" dirty="0"/>
              <a:t> of forward rates, thus from the </a:t>
            </a:r>
            <a:r>
              <a:rPr lang="en-US" dirty="0" err="1"/>
              <a:t>eqn</a:t>
            </a:r>
            <a:r>
              <a:rPr lang="en-US" dirty="0"/>
              <a:t> above, LTD has a larger liquidity premium.</a:t>
            </a:r>
          </a:p>
        </p:txBody>
      </p:sp>
    </p:spTree>
    <p:extLst>
      <p:ext uri="{BB962C8B-B14F-4D97-AF65-F5344CB8AC3E}">
        <p14:creationId xmlns:p14="http://schemas.microsoft.com/office/powerpoint/2010/main" val="8334103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BD905-05B3-4E4C-B8D2-7549F0BE650E}" type="slidenum">
              <a:rPr lang="en-US"/>
              <a:pPr/>
              <a:t>36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8CE73-21B8-457B-A34C-FD9AE8D34AD6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r>
              <a:rPr lang="en-US"/>
              <a:t>Constant liquidity premium means forward rate between any two times other than 0 and 1 is constant (1/2 and 1 is not mentioned).  This cannot be literally true, of course.  Probably it’s more realistic to have the liquidity premium to increase with maturity, perhaps at a decreasing rate.  Of course, all these forward rates are equilibrium quantities, and economics places little guidance on the form of the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969192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ED2CA-05FD-4F6F-ABB4-28D748A10658}" type="slidenum">
              <a:rPr lang="en-US"/>
              <a:pPr/>
              <a:t>38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74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7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7F2FF8-5213-4595-AF68-3EE7C02D5261}" type="slidenum">
              <a:rPr lang="en-US"/>
              <a:pPr/>
              <a:t>8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6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3A4D0-1551-412B-8771-09F03F84C8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6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4345B-25FB-4977-B306-49D1F1653DD9}" type="slidenum">
              <a:rPr lang="en-US"/>
              <a:pPr/>
              <a:t>12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1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4345B-25FB-4977-B306-49D1F1653DD9}" type="slidenum">
              <a:rPr lang="en-US"/>
              <a:pPr/>
              <a:t>13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0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4345B-25FB-4977-B306-49D1F1653DD9}" type="slidenum">
              <a:rPr lang="en-US"/>
              <a:pPr/>
              <a:t>14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200">
                <a:solidFill>
                  <a:schemeClr val="bg1"/>
                </a:solidFill>
                <a:latin typeface="Calibri" pitchFamily="34" charset="0"/>
              </a:rPr>
              <a:t>Investments fall 2018</a:t>
            </a:r>
            <a:endParaRPr lang="en-US" alt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69D92C9-1174-4938-9A36-03AEDFC9F0B6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853033-F640-4AC3-B44C-0F694FF303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0" y="6492875"/>
            <a:ext cx="4114800" cy="365125"/>
          </a:xfrm>
        </p:spPr>
        <p:txBody>
          <a:bodyPr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2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73AA7-B44D-4173-BE19-AAF77BD4A1C9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F7FB4-9F4B-4601-98D0-CE86935742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F1D8B-5A56-45BB-A230-434CC98546E1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B2EFA-3443-4182-BFFE-AA6400403D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DA002-4DA4-4BBD-BDE3-0E79C0F96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45C8E4-5755-45A2-8B27-6A737D23D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200" dirty="0">
                <a:solidFill>
                  <a:schemeClr val="bg1"/>
                </a:solidFill>
                <a:latin typeface="Calibri" pitchFamily="34" charset="0"/>
              </a:rPr>
              <a:t>Investments fall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84F253-E144-4B97-B7B1-659445A7B1FC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9624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609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54B515-7FA3-48EF-BE51-314B3A5661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8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A9CAB-910C-4221-9277-AA6EB24F18D2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4678C-AAD3-462B-A0F7-85A9738C28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200" dirty="0">
                <a:solidFill>
                  <a:schemeClr val="bg1"/>
                </a:solidFill>
                <a:latin typeface="Calibri" pitchFamily="34" charset="0"/>
              </a:rPr>
              <a:t>Investments Fall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B82613-C4CE-400B-BEE7-C206AD383E4F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A0CCB0-D189-429A-8B2E-35B032BF3A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200" dirty="0">
                <a:solidFill>
                  <a:schemeClr val="bg1"/>
                </a:solidFill>
                <a:latin typeface="Calibri" pitchFamily="34" charset="0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14AD35-B97A-4C91-88A8-B7B54EAC2DBD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44E4266-D170-488D-80BD-193C25E2E3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3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Investments fall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0E29317-FE0B-4A6C-8183-E2D562EF6DCD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3F6DF6-A216-4E30-80BD-3031915D4D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9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E27BA75-24AD-421E-861E-D707522B9E3E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98D92FC-1104-406D-A92E-0CDAD4A79E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5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49B5B-A14C-4A46-AEAB-4E73C6BA14BD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73133-DAB7-43B2-8ED7-3B4F8575F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6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CEE77-2940-4A26-9A65-5DBC5BB164E4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B6C3A-C1B6-4DE2-903E-17CD0F0862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27DB7C-E8E3-487B-A2C1-7C728EF2150F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06A23C-5B1E-4DAF-95D6-C9807A2877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53" r:id="rId3"/>
    <p:sldLayoutId id="2147483860" r:id="rId4"/>
    <p:sldLayoutId id="2147483861" r:id="rId5"/>
    <p:sldLayoutId id="2147483862" r:id="rId6"/>
    <p:sldLayoutId id="2147483863" r:id="rId7"/>
    <p:sldLayoutId id="2147483854" r:id="rId8"/>
    <p:sldLayoutId id="2147483855" r:id="rId9"/>
    <p:sldLayoutId id="2147483856" r:id="rId10"/>
    <p:sldLayoutId id="2147483857" r:id="rId11"/>
    <p:sldLayoutId id="2147483869" r:id="rId12"/>
    <p:sldLayoutId id="214748387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class%2021%20termstructureexample.xl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E64A-414F-43BB-8544-6FBB7607A0E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dirty="0"/>
              <a:t>Bond pricing II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BKM Chapter 15-16</a:t>
            </a:r>
          </a:p>
        </p:txBody>
      </p:sp>
    </p:spTree>
    <p:extLst>
      <p:ext uri="{BB962C8B-B14F-4D97-AF65-F5344CB8AC3E}">
        <p14:creationId xmlns:p14="http://schemas.microsoft.com/office/powerpoint/2010/main" val="422539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8C7F1-E26E-4474-AC1D-DD310F494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92465"/>
            <a:ext cx="8382000" cy="44080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2BC074-2661-421F-950E-72D8335E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 Treasury Yield Curve 10-1-18 and 10-2-17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AED08-95AB-459D-BDDC-55E8D72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4B515-7FA3-48EF-BE51-314B3A5661C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1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810E-FD6F-4EBB-8F7E-FF2A94E22598}" type="slidenum">
              <a:rPr lang="en-US"/>
              <a:pPr/>
              <a:t>11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Curve on other earlier dates (BKM)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Notice that yields are </a:t>
            </a:r>
            <a:r>
              <a:rPr lang="en-US" sz="2000" i="1" dirty="0"/>
              <a:t>not the same</a:t>
            </a:r>
            <a:r>
              <a:rPr lang="en-US" sz="2000" dirty="0"/>
              <a:t> for different treasury bonds.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Yet long rates are not always higher.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If you have different interest rates for different maturities, what do you use for a discount factor? Hint: using the treasury yield for riskless bonds is probably wrong.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159748" name="Picture 4" descr="bod30611_15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4800"/>
            <a:ext cx="8305800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3109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example, consider four $1000 face bonds with annual discounting such that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=$952.38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=$890.00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=$816.30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=$735.03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compute the yields on these bonds, note first that the yields are the spot rates of interest for the various dates,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084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1. For example: YTM and Prices on Zero-Coupon Bonds ($1,000 Face)</a:t>
            </a:r>
            <a:br>
              <a:rPr lang="en-US" sz="2400" dirty="0"/>
            </a:br>
            <a:r>
              <a:rPr lang="en-US" sz="2400" dirty="0"/>
              <a:t>This is the yield curve defined in terms of </a:t>
            </a:r>
            <a:r>
              <a:rPr lang="en-US" sz="2400" i="1" dirty="0"/>
              <a:t>spot rates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DA7-F2E2-4F9C-A2C0-03C2BC82CBD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83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=$952.38=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=0.05=5%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=$890.00=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=0.06=6%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=$816.30=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=0.07=7%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=$735.03=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=0.08=8%.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Faced with these spot rates, what is the yield on a 4-year 8% treasury bond (paying annual coupons)?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1. For example: YTM and Prices on Zero-Coupon Bonds ($1,000 Face)</a:t>
            </a:r>
            <a:br>
              <a:rPr lang="en-US" sz="2400" dirty="0"/>
            </a:br>
            <a:r>
              <a:rPr lang="en-US" sz="2400" dirty="0"/>
              <a:t>This is the yield curve defined in terms of </a:t>
            </a:r>
            <a:r>
              <a:rPr lang="en-US" sz="2400" i="1" dirty="0"/>
              <a:t>spot rates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DA7-F2E2-4F9C-A2C0-03C2BC82CBDC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152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answer this question, compute the price: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1.05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1.06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1.07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1080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1.08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=1006.53.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The bond is priced at a slight premium because discount rates for the intermediate coupons are less than the coupon rate at those dates.  Now, to compute the yields on the bond, it must be that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1006.53=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1080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%.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1. YTM  on a coupon bond using the spot rates computed previously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DA7-F2E2-4F9C-A2C0-03C2BC82CBDC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73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14EB-B857-4240-A67E-8F83335BBCD5}" type="slidenum">
              <a:rPr lang="en-US"/>
              <a:pPr/>
              <a:t>15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sz="4000" dirty="0"/>
              <a:t>. The term structure: forward rates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Describing the term structure in terms of the spot rate yield curve (as we have done) is a complete description of the term structure.</a:t>
            </a:r>
          </a:p>
          <a:p>
            <a:endParaRPr lang="en-US" sz="2800" dirty="0"/>
          </a:p>
          <a:p>
            <a:r>
              <a:rPr lang="en-US" sz="2800" dirty="0"/>
              <a:t>But there is also information about borrowing and lending rates for any period in the future.</a:t>
            </a:r>
          </a:p>
          <a:p>
            <a:endParaRPr lang="en-US" sz="2800" dirty="0"/>
          </a:p>
          <a:p>
            <a:r>
              <a:rPr lang="en-US" sz="2800" dirty="0"/>
              <a:t>This is captured by the </a:t>
            </a:r>
            <a:r>
              <a:rPr lang="en-US" sz="2800" i="1" dirty="0"/>
              <a:t>forward rate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9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F2B6-730D-4367-9B1F-4664716EE8AC}" type="slidenum">
              <a:rPr lang="en-US"/>
              <a:pPr/>
              <a:t>16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What’s a forward rate?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8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800" dirty="0"/>
                  <a:t>Forward rate: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800" i="1" baseline="-25000" dirty="0"/>
                </a:br>
                <a:r>
                  <a:rPr lang="en-US" sz="2000" dirty="0">
                    <a:solidFill>
                      <a:srgbClr val="FF0000"/>
                    </a:solidFill>
                  </a:rPr>
                  <a:t>the implied rate on loans made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endParaRPr lang="en-US" sz="2800" dirty="0"/>
              </a:p>
              <a:p>
                <a:pPr>
                  <a:lnSpc>
                    <a:spcPct val="80000"/>
                  </a:lnSpc>
                </a:pPr>
                <a:r>
                  <a:rPr lang="en-US" sz="2800" dirty="0"/>
                  <a:t>The forward rate is </a:t>
                </a:r>
                <a:r>
                  <a:rPr lang="en-US" sz="2800" u="sng" dirty="0"/>
                  <a:t>agreed upon</a:t>
                </a:r>
                <a:r>
                  <a:rPr lang="en-US" sz="2800" dirty="0"/>
                  <a:t> </a:t>
                </a:r>
                <a:r>
                  <a:rPr lang="en-US" sz="2800" u="sng" dirty="0"/>
                  <a:t>today</a:t>
                </a:r>
                <a:endParaRPr lang="en-US" sz="2800" i="1" u="sng" dirty="0"/>
              </a:p>
              <a:p>
                <a:pPr>
                  <a:lnSpc>
                    <a:spcPct val="80000"/>
                  </a:lnSpc>
                </a:pPr>
                <a:endParaRPr lang="en-US" sz="2800" dirty="0"/>
              </a:p>
              <a:p>
                <a:pPr>
                  <a:lnSpc>
                    <a:spcPct val="80000"/>
                  </a:lnSpc>
                </a:pPr>
                <a:r>
                  <a:rPr lang="en-US" sz="2800" dirty="0"/>
                  <a:t>It is not </a:t>
                </a:r>
                <a:r>
                  <a:rPr lang="en-US" sz="2800" i="1" dirty="0"/>
                  <a:t>necessarily</a:t>
                </a:r>
                <a:r>
                  <a:rPr lang="en-US" sz="2800" dirty="0"/>
                  <a:t> the same as the expected future spot rate.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Which we will see under uncertainty.</a:t>
                </a:r>
              </a:p>
              <a:p>
                <a:pPr>
                  <a:lnSpc>
                    <a:spcPct val="80000"/>
                  </a:lnSpc>
                </a:pPr>
                <a:endParaRPr lang="en-US" sz="2800" dirty="0"/>
              </a:p>
              <a:p>
                <a:pPr>
                  <a:lnSpc>
                    <a:spcPct val="80000"/>
                  </a:lnSpc>
                </a:pPr>
                <a:r>
                  <a:rPr lang="en-US" sz="2800" dirty="0"/>
                  <a:t>Let’s uncover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(they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in the figure 15.2 but we will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for the two-year spot rate.  The book uses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for spot rates) the interest rate if you contract </a:t>
                </a:r>
                <a:r>
                  <a:rPr lang="en-US" sz="2800" i="1" dirty="0"/>
                  <a:t>today</a:t>
                </a:r>
                <a:r>
                  <a:rPr lang="en-US" sz="2800" dirty="0"/>
                  <a:t> to lend from the end of year-1 to the end of year-2.</a:t>
                </a:r>
              </a:p>
            </p:txBody>
          </p:sp>
        </mc:Choice>
        <mc:Fallback xmlns="">
          <p:sp>
            <p:nvSpPr>
              <p:cNvPr id="164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t="-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59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Two 2-Year Investment Programs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pic>
        <p:nvPicPr>
          <p:cNvPr id="165891" name="Picture 3" descr="bod30611_15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7315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5242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1FA0-FF66-4FF3-81C9-504AA679AF60}" type="slidenum">
              <a:rPr lang="en-US"/>
              <a:pPr/>
              <a:t>18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sz="4000" dirty="0"/>
              <a:t>. The forward rate is agreed upon today.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93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Because under alternative 1,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890 x </a:t>
                </a:r>
                <a:r>
                  <a:rPr lang="en-US" b="1" dirty="0">
                    <a:solidFill>
                      <a:srgbClr val="FF0000"/>
                    </a:solidFill>
                  </a:rPr>
                  <a:t>(1.06)</a:t>
                </a:r>
                <a:r>
                  <a:rPr lang="en-US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= 1000,</a:t>
                </a:r>
              </a:p>
              <a:p>
                <a:endParaRPr lang="en-US" dirty="0"/>
              </a:p>
              <a:p>
                <a:r>
                  <a:rPr lang="en-US" dirty="0"/>
                  <a:t>Under alternative 2, reinvesting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890</m:t>
                      </m:r>
                      <m:r>
                        <a:rPr lang="en-US" b="0" i="1" dirty="0" smtClean="0">
                          <a:latin typeface="Cambria Math"/>
                        </a:rPr>
                        <m:t>×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𝟎𝟓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× 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/>
                        </a:rPr>
                        <m:t>= 1000 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/>
                  </a:rPr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𝟎𝟓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× (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) </m:t>
                      </m:r>
                      <m:r>
                        <a:rPr lang="en-US" i="1" dirty="0">
                          <a:latin typeface="Cambria Math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𝟔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FF0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𝑓</m:t>
                      </m:r>
                      <m:r>
                        <a:rPr lang="en-US" i="1" baseline="-25000" dirty="0"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latin typeface="Cambria Math"/>
                        </a:rPr>
                        <m:t> =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1.06</m:t>
                      </m:r>
                      <m:r>
                        <a:rPr lang="en-US" i="1" baseline="30000" dirty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latin typeface="Cambria Math"/>
                        </a:rPr>
                        <m:t>/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1.05 – 1 </m:t>
                      </m:r>
                      <m:r>
                        <a:rPr lang="en-US" i="1" dirty="0">
                          <a:latin typeface="Cambria Math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𝟕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𝟎𝟏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As a check, note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.06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≅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.05+.0701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  <a:ea typeface="Cambria Math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67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364" t="-1084" b="-2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647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7593-1EDE-448D-9633-127D0D7C6300}" type="slidenum">
              <a:rPr lang="en-US"/>
              <a:pPr/>
              <a:t>19</a:t>
            </a:fld>
            <a:endParaRPr lang="en-US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579596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963" name="Line 3"/>
          <p:cNvSpPr>
            <a:spLocks noChangeShapeType="1"/>
          </p:cNvSpPr>
          <p:nvPr/>
        </p:nvSpPr>
        <p:spPr bwMode="auto">
          <a:xfrm>
            <a:off x="1447800" y="6324600"/>
            <a:ext cx="571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Finding the other forward rates</a:t>
            </a:r>
          </a:p>
        </p:txBody>
      </p:sp>
    </p:spTree>
    <p:extLst>
      <p:ext uri="{BB962C8B-B14F-4D97-AF65-F5344CB8AC3E}">
        <p14:creationId xmlns:p14="http://schemas.microsoft.com/office/powerpoint/2010/main" val="15815770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Last time and this time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Last Time: Introduction to bond pricing</a:t>
            </a:r>
          </a:p>
          <a:p>
            <a:pPr marL="1009650" lvl="1" indent="-609600">
              <a:buFontTx/>
              <a:buAutoNum type="arabicPeriod"/>
            </a:pPr>
            <a:r>
              <a:rPr lang="en-US" dirty="0"/>
              <a:t>What is a bond?</a:t>
            </a:r>
          </a:p>
          <a:p>
            <a:pPr marL="1390650" lvl="2" indent="-533400"/>
            <a:r>
              <a:rPr lang="en-US" dirty="0"/>
              <a:t>Various types of bonds</a:t>
            </a:r>
          </a:p>
          <a:p>
            <a:pPr marL="1009650" lvl="1" indent="-609600">
              <a:buFontTx/>
              <a:buAutoNum type="arabicPeriod"/>
            </a:pPr>
            <a:r>
              <a:rPr lang="en-US" dirty="0"/>
              <a:t>How to price a bond.</a:t>
            </a:r>
          </a:p>
          <a:p>
            <a:pPr marL="1390650" lvl="2" indent="-533400"/>
            <a:r>
              <a:rPr lang="en-US" dirty="0"/>
              <a:t>The YTM </a:t>
            </a:r>
          </a:p>
          <a:p>
            <a:pPr marL="1828800" lvl="3" indent="-457200"/>
            <a:r>
              <a:rPr lang="en-US" dirty="0"/>
              <a:t>What is it?</a:t>
            </a:r>
          </a:p>
          <a:p>
            <a:pPr marL="1828800" lvl="3" indent="-457200"/>
            <a:r>
              <a:rPr lang="en-US" dirty="0"/>
              <a:t>How to solve for it.</a:t>
            </a:r>
          </a:p>
          <a:p>
            <a:pPr marL="1009650" lvl="1" indent="-609600">
              <a:buFontTx/>
              <a:buAutoNum type="arabicPeriod"/>
            </a:pPr>
            <a:r>
              <a:rPr lang="en-US" altLang="en-US" dirty="0"/>
              <a:t>Risk, ratings, and the probability of default (on your own).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This time: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Lab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The term structure of interest rates under certainty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The term structure under uncertainty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1D58-1751-458E-BF5F-D896FA3D7F1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90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What we did: unwinding the term structure using zeroes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2099" name="Picture 3" descr="bod30611_15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38275"/>
            <a:ext cx="7162800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739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7C50-9125-431A-B4AC-C45C45248D92}" type="slidenum">
              <a:rPr lang="en-US"/>
              <a:pPr/>
              <a:t>21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A formula relating forward and spot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4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Spot vs. forward rates: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=.08,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=.075,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1.08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1.075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=1.09007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=9%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344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4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7C50-9125-431A-B4AC-C45C45248D92}" type="slidenum">
              <a:rPr lang="en-US"/>
              <a:pPr/>
              <a:t>22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Example – unwinding the term structure from coupon bonds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assume all of the bonds pay annual interest, and some pay coupons</a:t>
            </a:r>
          </a:p>
          <a:p>
            <a:r>
              <a:rPr lang="en-US" dirty="0"/>
              <a:t>The reason for the different coupons and prices is that these bonds were issued at different times.</a:t>
            </a:r>
          </a:p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831446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FB0E-E8D5-489A-BA84-EB66500E37FB}" type="slidenum">
              <a:rPr lang="en-US"/>
              <a:pPr/>
              <a:t>23</a:t>
            </a:fld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Bond prices and  promised payoffs</a:t>
            </a:r>
          </a:p>
        </p:txBody>
      </p:sp>
      <p:graphicFrame>
        <p:nvGraphicFramePr>
          <p:cNvPr id="235523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Price/date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18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07B-21F5-4015-A4EF-A120677FADF4}" type="slidenum">
              <a:rPr lang="en-US"/>
              <a:pPr/>
              <a:t>24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This gives us three pricing equations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100=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108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95=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106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9</m:t>
                    </m:r>
                    <m:r>
                      <a:rPr lang="en-US" sz="2000" b="0" i="1" smtClean="0">
                        <a:latin typeface="Cambria Math"/>
                      </a:rPr>
                      <m:t>0=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104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dirty="0"/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sz="20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Now for convenience redefine in terms of the price of money at various dates so that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000" b="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dirty="0"/>
              </a:p>
              <a:p>
                <a:pPr lvl="1">
                  <a:lnSpc>
                    <a:spcPct val="8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239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t="-2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863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07B-21F5-4015-A4EF-A120677FADF4}" type="slidenum">
              <a:rPr lang="en-US"/>
              <a:pPr/>
              <a:t>25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800" dirty="0"/>
                  <a:t>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on our three pricing equations yields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100=8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+8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+108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95=6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+106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9</m:t>
                    </m:r>
                    <m:r>
                      <a:rPr lang="en-US" b="0" i="1" smtClean="0">
                        <a:latin typeface="Cambria Math"/>
                      </a:rPr>
                      <m:t>0=4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+104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sz="2800" dirty="0"/>
                  <a:t>This can be solved analytically, or solver can be used.</a:t>
                </a:r>
                <a:endParaRPr lang="en-US" sz="2000" dirty="0"/>
              </a:p>
            </p:txBody>
          </p:sp>
        </mc:Choice>
        <mc:Fallback xmlns="">
          <p:sp>
            <p:nvSpPr>
              <p:cNvPr id="239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52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F2F6-4668-460F-A814-A4DA96D7EE6B}" type="slidenum">
              <a:rPr lang="en-US"/>
              <a:pPr/>
              <a:t>26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915400" cy="762000"/>
          </a:xfrm>
        </p:spPr>
        <p:txBody>
          <a:bodyPr/>
          <a:lstStyle/>
          <a:p>
            <a:r>
              <a:rPr lang="en-US" sz="3200" dirty="0"/>
              <a:t>1. Using solver to solve systems of simultaneous equations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the simultaneous equations as in the </a:t>
            </a:r>
            <a:r>
              <a:rPr lang="en-US" dirty="0">
                <a:hlinkClick r:id="rId3" action="ppaction://hlinkfile"/>
              </a:rPr>
              <a:t>spreadsheet</a:t>
            </a:r>
            <a:endParaRPr lang="en-US" dirty="0"/>
          </a:p>
          <a:p>
            <a:r>
              <a:rPr lang="en-US" dirty="0"/>
              <a:t>Pick prices of money (p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) to solve the three pricing equations.  In solver: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3338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45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07B-21F5-4015-A4EF-A120677FADF4}" type="slidenum">
              <a:rPr lang="en-US"/>
              <a:pPr/>
              <a:t>27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The solution for prices of money: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𝑝</m:t>
                    </m:r>
                    <m:r>
                      <a:rPr lang="en-US" sz="2000" i="1" baseline="-25000" dirty="0" smtClean="0"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=0.852</m:t>
                    </m:r>
                  </m:oMath>
                </a14:m>
                <a:endParaRPr lang="en-US" sz="2000" i="1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𝑝</m:t>
                    </m:r>
                    <m:r>
                      <a:rPr lang="en-US" sz="2000" i="1" baseline="-25000" dirty="0" smtClean="0">
                        <a:latin typeface="Cambria Math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</a:rPr>
                      <m:t>=0.848</m:t>
                    </m:r>
                  </m:oMath>
                </a14:m>
                <a:endParaRPr lang="en-US" sz="2000" i="1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𝑝</m:t>
                    </m:r>
                    <m:r>
                      <a:rPr lang="en-US" sz="2000" i="1" baseline="-25000" dirty="0" smtClean="0">
                        <a:latin typeface="Cambria Math"/>
                      </a:rPr>
                      <m:t>3</m:t>
                    </m:r>
                    <m:r>
                      <a:rPr lang="en-US" sz="2000" i="1" dirty="0" smtClean="0">
                        <a:latin typeface="Cambria Math"/>
                      </a:rPr>
                      <m:t>=0.8</m:t>
                    </m:r>
                  </m:oMath>
                </a14:m>
                <a:endParaRPr lang="en-US" sz="2000" i="1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Then, interest rates: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1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/>
                          </a:rPr>
                          <m:t>1+</m:t>
                        </m:r>
                        <m:r>
                          <a:rPr lang="en-US" sz="2000" i="1" dirty="0">
                            <a:latin typeface="Cambria Math"/>
                          </a:rPr>
                          <m:t>𝑟</m:t>
                        </m:r>
                        <m:r>
                          <a:rPr lang="en-US" sz="2000" i="1" baseline="-25000" dirty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000" dirty="0"/>
                  <a:t>	   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  <a:sym typeface="Mathematica1" pitchFamily="2" charset="2"/>
                      </a:rPr>
                      <m:t>→</m:t>
                    </m:r>
                  </m:oMath>
                </a14:m>
                <a:r>
                  <a:rPr lang="en-US" sz="2000" dirty="0">
                    <a:sym typeface="Mathematica1" pitchFamily="2" charset="2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Mathematica1" pitchFamily="2" charset="2"/>
                      </a:rPr>
                      <m:t>𝑟</m:t>
                    </m:r>
                    <m:r>
                      <a:rPr lang="en-US" sz="2000" i="1" baseline="-25000" dirty="0">
                        <a:latin typeface="Cambria Math"/>
                        <a:sym typeface="Mathematica1" pitchFamily="2" charset="2"/>
                      </a:rPr>
                      <m:t>1</m:t>
                    </m:r>
                    <m:r>
                      <a:rPr lang="en-US" sz="2000" i="1" dirty="0">
                        <a:latin typeface="Cambria Math"/>
                        <a:sym typeface="Mathematica1" pitchFamily="2" charset="2"/>
                      </a:rPr>
                      <m:t> =0.1737</m:t>
                    </m:r>
                  </m:oMath>
                </a14:m>
                <a:endParaRPr lang="en-US" sz="2000" dirty="0">
                  <a:sym typeface="Mathematica1" pitchFamily="2" charset="2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2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1+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𝑟</m:t>
                            </m:r>
                            <m:r>
                              <a:rPr lang="en-US" sz="2000" i="1" baseline="-25000" dirty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000" i="1" baseline="30000" dirty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	</a:t>
                </a:r>
                <a:r>
                  <a:rPr lang="en-US" sz="2000" dirty="0">
                    <a:sym typeface="Mathematica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Mathematica1" pitchFamily="2" charset="2"/>
                      </a:rPr>
                      <m:t>→ </m:t>
                    </m:r>
                  </m:oMath>
                </a14:m>
                <a:r>
                  <a:rPr lang="en-US" sz="2000" dirty="0">
                    <a:sym typeface="Mathematica1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Mathematica1" pitchFamily="2" charset="2"/>
                      </a:rPr>
                      <m:t>𝑟</m:t>
                    </m:r>
                    <m:r>
                      <a:rPr lang="en-US" sz="2000" i="1" baseline="-25000" dirty="0">
                        <a:latin typeface="Cambria Math"/>
                        <a:sym typeface="Mathematica1" pitchFamily="2" charset="2"/>
                      </a:rPr>
                      <m:t>2</m:t>
                    </m:r>
                    <m:r>
                      <a:rPr lang="en-US" sz="2000" i="1" dirty="0">
                        <a:latin typeface="Cambria Math"/>
                        <a:sym typeface="Mathematica1" pitchFamily="2" charset="2"/>
                      </a:rPr>
                      <m:t> =0.0859</m:t>
                    </m:r>
                  </m:oMath>
                </a14:m>
                <a:endParaRPr lang="en-US" sz="2000" dirty="0">
                  <a:sym typeface="Mathematica1" pitchFamily="2" charset="2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3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1+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𝑟</m:t>
                            </m:r>
                            <m:r>
                              <a:rPr lang="en-US" sz="2000" i="1" baseline="-25000" dirty="0">
                                <a:latin typeface="Cambria Math"/>
                              </a:rPr>
                              <m:t>3</m:t>
                            </m:r>
                          </m:e>
                        </m:d>
                        <m:r>
                          <a:rPr lang="en-US" sz="2000" i="1" baseline="30000" dirty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b="0" i="0" baseline="30000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>
                    <a:sym typeface="Mathematica1" pitchFamily="2" charset="2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Mathematica1" pitchFamily="2" charset="2"/>
                      </a:rPr>
                      <m:t>→</m:t>
                    </m:r>
                  </m:oMath>
                </a14:m>
                <a:r>
                  <a:rPr lang="en-US" sz="2000" dirty="0">
                    <a:sym typeface="Mathematica1" pitchFamily="2" charset="2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Mathematica1" pitchFamily="2" charset="2"/>
                      </a:rPr>
                      <m:t>𝑟</m:t>
                    </m:r>
                    <m:r>
                      <a:rPr lang="en-US" sz="2000" i="1" baseline="-25000" dirty="0">
                        <a:latin typeface="Cambria Math"/>
                        <a:sym typeface="Mathematica1" pitchFamily="2" charset="2"/>
                      </a:rPr>
                      <m:t>3</m:t>
                    </m:r>
                    <m:r>
                      <a:rPr lang="en-US" sz="2000" i="1" dirty="0">
                        <a:latin typeface="Cambria Math"/>
                        <a:sym typeface="Mathematica1" pitchFamily="2" charset="2"/>
                      </a:rPr>
                      <m:t> =0.0772</m:t>
                    </m:r>
                  </m:oMath>
                </a14:m>
                <a:endParaRPr lang="en-US" sz="2000" dirty="0">
                  <a:sym typeface="Mathematica1" pitchFamily="2" charset="2"/>
                </a:endParaRP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ym typeface="Mathematica1" pitchFamily="2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Mathematica1" pitchFamily="2" charset="2"/>
                  </a:rPr>
                  <a:t>Notice that even though bond 1 is priced at par, none of the spot rates is 8 percent.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39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963" t="-2561" r="-51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13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0032-3F3A-4E1B-8BCF-ECA4E8BAAEFC}" type="slidenum">
              <a:rPr lang="en-US"/>
              <a:pPr/>
              <a:t>28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forward rates: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6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)(1+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Mathematica1" pitchFamily="2" charset="2"/>
                      </a:rPr>
                      <m:t>→	</m:t>
                    </m:r>
                  </m:oMath>
                </a14:m>
                <a:endParaRPr lang="en-US" i="1" dirty="0">
                  <a:latin typeface="Cambria Math"/>
                  <a:sym typeface="Mathematica1" pitchFamily="2" charset="2"/>
                </a:endParaRPr>
              </a:p>
              <a:p>
                <a:pPr>
                  <a:lnSpc>
                    <a:spcPct val="80000"/>
                  </a:lnSpc>
                </a:pPr>
                <a:endParaRPr lang="en-US" i="1" dirty="0">
                  <a:latin typeface="Cambria Math"/>
                  <a:sym typeface="Mathematica1" pitchFamily="2" charset="2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Mathematica1" pitchFamily="2" charset="2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Mathematica1" pitchFamily="2" charset="2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Mathematica1" pitchFamily="2" charset="2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Mathematica1" pitchFamily="2" charset="2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Mathematica1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Mathematica1" pitchFamily="2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Mathematica1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Mathematica1" pitchFamily="2" charset="2"/>
                                    </a:rPr>
                                    <m:t>𝟏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Mathematica1" pitchFamily="2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Mathematica1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Mathematica1" pitchFamily="2" charset="2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Mathematica1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Mathematica1" pitchFamily="2" charset="2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Mathematica1" pitchFamily="2" charset="2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Mathematica1" pitchFamily="2" charset="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Mathematica1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Mathematica1" pitchFamily="2" charset="2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Mathematica1" pitchFamily="2" charset="2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Mathematica1" pitchFamily="2" charset="2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Mathematica1" pitchFamily="2" charset="2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𝟎𝟎𝟒𝟕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sym typeface="Mathematica1" pitchFamily="2" charset="2"/>
                      </a:rPr>
                      <m:t>→	</m:t>
                    </m:r>
                  </m:oMath>
                </a14:m>
                <a:endParaRPr lang="en-US" i="1" dirty="0">
                  <a:latin typeface="Cambria Math"/>
                  <a:sym typeface="Mathematica1" pitchFamily="2" charset="2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i="1" dirty="0">
                  <a:latin typeface="Cambria Math"/>
                  <a:sym typeface="Mathematica1" pitchFamily="2" charset="2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Mathematica1" pitchFamily="2" charset="2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Mathematica1" pitchFamily="2" charset="2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Mathematica1" pitchFamily="2" charset="2"/>
                            </a:rPr>
                            <m:t>𝟑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Mathematica1" pitchFamily="2" charset="2"/>
                        </a:rPr>
                        <m:t> =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Mathematica1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Mathematica1" pitchFamily="2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Mathematica1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Mathematica1" pitchFamily="2" charset="2"/>
                                    </a:rPr>
                                    <m:t>𝟏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Mathematica1" pitchFamily="2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Mathematica1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Mathematica1" pitchFamily="2" charset="2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Mathematica1" pitchFamily="2" charset="2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Mathematica1" pitchFamily="2" charset="2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Mathematica1" pitchFamily="2" charset="2"/>
                        </a:rPr>
                        <m:t>–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Mathematica1" pitchFamily="2" charset="2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Mathematica1" pitchFamily="2" charset="2"/>
                        </a:rPr>
                        <m:t> =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Mathematica1" pitchFamily="2" charset="2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Mathematica1" pitchFamily="2" charset="2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Mathematica1" pitchFamily="2" charset="2"/>
                        </a:rPr>
                        <m:t>𝟎𝟔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sym typeface="Mathematica1" pitchFamily="2" charset="2"/>
                </a:endParaRP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000" dirty="0">
                    <a:sym typeface="Mathematica1" pitchFamily="2" charset="2"/>
                  </a:rPr>
                  <a:t>	</a:t>
                </a:r>
              </a:p>
            </p:txBody>
          </p:sp>
        </mc:Choice>
        <mc:Fallback xmlns="">
          <p:sp>
            <p:nvSpPr>
              <p:cNvPr id="2406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048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0032-3F3A-4E1B-8BCF-ECA4E8BAAEFC}" type="slidenum">
              <a:rPr lang="en-US"/>
              <a:pPr/>
              <a:t>29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The forward rates – from the prices of money: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6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1+</m:t>
                        </m:r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  <m:r>
                          <a:rPr lang="en-US" i="1" baseline="-25000" dirty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=0.852 </m:t>
                    </m:r>
                  </m:oMath>
                </a14:m>
                <a:endParaRPr lang="en-US" dirty="0"/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r>
                      <a:rPr 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  <m:r>
                              <a:rPr lang="en-US" i="1" baseline="-25000" dirty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i="1" baseline="30000" dirty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0.848</m:t>
                    </m:r>
                    <m:r>
                      <a:rPr lang="en-US" i="1" baseline="30000" dirty="0">
                        <a:latin typeface="Cambria Math"/>
                      </a:rPr>
                      <m:t>	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r>
                      <a:rPr lang="en-US" i="1" baseline="-25000" dirty="0" smtClean="0">
                        <a:latin typeface="Cambria Math"/>
                      </a:rPr>
                      <m:t>3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  <m:r>
                              <a:rPr lang="en-US" i="1" baseline="-25000" dirty="0">
                                <a:latin typeface="Cambria Math"/>
                              </a:rPr>
                              <m:t>3</m:t>
                            </m:r>
                          </m:e>
                        </m:d>
                        <m:r>
                          <a:rPr lang="en-US" i="1" baseline="30000" dirty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= 0.8</m:t>
                    </m:r>
                  </m:oMath>
                </a14:m>
                <a:endParaRPr lang="en-US" baseline="30000" dirty="0"/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This implies that the forward rates are</a:t>
                </a:r>
              </a:p>
              <a:p>
                <a:pPr marL="57150" indent="0">
                  <a:lnSpc>
                    <a:spcPct val="8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−1= 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b="1" i="1" baseline="-2500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b="1" i="1" baseline="-2500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–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𝟖𝟓𝟐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𝟖𝟒𝟖</m:t>
                        </m:r>
                      </m:den>
                    </m:f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 = .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𝟎𝟎𝟒𝟕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 	</m:t>
                    </m:r>
                  </m:oMath>
                </a14:m>
                <a:endParaRPr lang="en-US" b="1" baseline="30000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baseline="-25000" dirty="0" smtClean="0">
                        <a:latin typeface="Cambria Math"/>
                      </a:rPr>
                      <m:t>3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−1=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b="1" i="1" baseline="-2500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b="1" i="1" baseline="-2500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–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𝟖𝟒𝟖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 = .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𝟎𝟔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. 	</m:t>
                    </m:r>
                  </m:oMath>
                </a14:m>
                <a:endParaRPr lang="en-US" b="1" dirty="0">
                  <a:solidFill>
                    <a:srgbClr val="FF0000"/>
                  </a:solidFill>
                  <a:sym typeface="Mathematica1" pitchFamily="2" charset="2"/>
                </a:endParaRPr>
              </a:p>
            </p:txBody>
          </p:sp>
        </mc:Choice>
        <mc:Fallback xmlns="">
          <p:sp>
            <p:nvSpPr>
              <p:cNvPr id="2406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02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  <a:p>
            <a:endParaRPr lang="en-US" dirty="0"/>
          </a:p>
          <a:p>
            <a:pPr lvl="1"/>
            <a:r>
              <a:rPr lang="en-US" dirty="0" err="1"/>
              <a:t>Ch</a:t>
            </a:r>
            <a:r>
              <a:rPr lang="en-US" dirty="0"/>
              <a:t> 15 1-5, 14, CFA 1,2,5,7,8</a:t>
            </a:r>
          </a:p>
          <a:p>
            <a:pPr lvl="1"/>
            <a:r>
              <a:rPr lang="en-US" dirty="0" err="1"/>
              <a:t>Ch</a:t>
            </a:r>
            <a:r>
              <a:rPr lang="en-US" dirty="0"/>
              <a:t> 16 1,2,4,8 CFA 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Textbook Problems to help with bond pricing for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4B515-7FA3-48EF-BE51-314B3A5661C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78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6A8C-FBFA-4840-951B-61AB12790141}" type="slidenum">
              <a:rPr lang="en-US"/>
              <a:pPr/>
              <a:t>30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Yes, there are theories about the shape of the term structure.</a:t>
            </a:r>
          </a:p>
          <a:p>
            <a:pPr lvl="1"/>
            <a:r>
              <a:rPr lang="en-US" dirty="0"/>
              <a:t>Expectations</a:t>
            </a:r>
          </a:p>
          <a:p>
            <a:pPr lvl="1"/>
            <a:r>
              <a:rPr lang="en-US" dirty="0"/>
              <a:t>Liquidity Preference</a:t>
            </a:r>
          </a:p>
          <a:p>
            <a:pPr lvl="2"/>
            <a:r>
              <a:rPr lang="en-US" dirty="0"/>
              <a:t>Upward bias over expectations</a:t>
            </a:r>
          </a:p>
          <a:p>
            <a:pPr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Uncertainty</a:t>
            </a:r>
          </a:p>
        </p:txBody>
      </p:sp>
    </p:spTree>
    <p:extLst>
      <p:ext uri="{BB962C8B-B14F-4D97-AF65-F5344CB8AC3E}">
        <p14:creationId xmlns:p14="http://schemas.microsoft.com/office/powerpoint/2010/main" val="4185680944"/>
      </p:ext>
    </p:extLst>
  </p:cSld>
  <p:clrMapOvr>
    <a:masterClrMapping/>
  </p:clrMapOvr>
  <p:transition>
    <p:strip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Expectations Theory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observed long-term rate is a function of today’s short-term rate and </a:t>
            </a:r>
            <a:r>
              <a:rPr lang="en-US" sz="2800" dirty="0">
                <a:solidFill>
                  <a:srgbClr val="FF0000"/>
                </a:solidFill>
              </a:rPr>
              <a:t>expected future short-term rates.</a:t>
            </a:r>
          </a:p>
          <a:p>
            <a:endParaRPr lang="en-US" sz="2800" dirty="0"/>
          </a:p>
          <a:p>
            <a:r>
              <a:rPr lang="en-US" sz="2800" dirty="0"/>
              <a:t>Long-term and short-term securities are perfect substitutes.</a:t>
            </a:r>
          </a:p>
          <a:p>
            <a:endParaRPr lang="en-US" sz="2800" dirty="0"/>
          </a:p>
          <a:p>
            <a:r>
              <a:rPr lang="en-US" sz="2800" dirty="0"/>
              <a:t>Forward rates that are calculated from the yield on long-term securities are </a:t>
            </a:r>
            <a:r>
              <a:rPr lang="en-US" sz="2800" dirty="0">
                <a:solidFill>
                  <a:srgbClr val="FF0000"/>
                </a:solidFill>
              </a:rPr>
              <a:t>market consensus expected future short-term rates.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5A99-0F88-4813-AA41-792CEA72466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84681"/>
      </p:ext>
    </p:extLst>
  </p:cSld>
  <p:clrMapOvr>
    <a:masterClrMapping/>
  </p:clrMapOvr>
  <p:transition>
    <p:strip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Expectations Theory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Under the expectations hypothesis, </a:t>
            </a:r>
            <a:r>
              <a:rPr lang="en-US" i="1" dirty="0"/>
              <a:t>forward rates are unbiased estimators of future spot rates.</a:t>
            </a:r>
          </a:p>
          <a:p>
            <a:pPr lvl="1">
              <a:lnSpc>
                <a:spcPct val="80000"/>
              </a:lnSpc>
            </a:pPr>
            <a:r>
              <a:rPr lang="en-US" b="1" i="1" dirty="0"/>
              <a:t>Many otherwise-well-educated people think that this is the definition of a forward rate, but it is not!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Empirically, is this true?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No.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Forward rates seem to be </a:t>
            </a:r>
            <a:r>
              <a:rPr lang="en-US" sz="2400" i="1" dirty="0"/>
              <a:t>higher</a:t>
            </a:r>
            <a:r>
              <a:rPr lang="en-US" sz="2400" dirty="0"/>
              <a:t> than future spot rates on average.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Think of an upward-sloping treasury yield curve for intuition (on board). 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This upward slope is the usual case.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Yet interest rates do not seem to rise forever.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5A99-0F88-4813-AA41-792CEA72466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8149"/>
      </p:ext>
    </p:extLst>
  </p:cSld>
  <p:clrMapOvr>
    <a:masterClrMapping/>
  </p:clrMapOvr>
  <p:transition>
    <p:strip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Expectations Theory says What?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2400" dirty="0"/>
                  <a:t>By arbitrage, Long-term spot rates = geometric averages of forward rates: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×…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  <a:p>
                <a:pPr lvl="0"/>
                <a:r>
                  <a:rPr lang="en-US" sz="2400" dirty="0"/>
                  <a:t>Under certainty, each forward rate = its future spot rate.  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= the future one-period spot 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periods from now. That is,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×…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𝑇𝑓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lvl="0"/>
                <a:r>
                  <a:rPr lang="en-US" sz="2400" dirty="0"/>
                  <a:t>This is fine under certainty.  What the expectations hypothesis says that under </a:t>
                </a:r>
                <a:r>
                  <a:rPr lang="en-US" sz="2400" u="sng" dirty="0"/>
                  <a:t>uncertainty</a:t>
                </a:r>
                <a:r>
                  <a:rPr lang="en-US" sz="2400" dirty="0"/>
                  <a:t>,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𝑡𝑓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That is, each forward rate equals the expected future spot rate.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024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t="-964" r="-436" b="-2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5A99-0F88-4813-AA41-792CEA72466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0922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How to fit the facts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already stated that forward rates are </a:t>
            </a:r>
            <a:r>
              <a:rPr lang="en-US" i="1" dirty="0"/>
              <a:t>higher</a:t>
            </a:r>
            <a:r>
              <a:rPr lang="en-US" dirty="0"/>
              <a:t> than future spot rates on average.</a:t>
            </a:r>
          </a:p>
          <a:p>
            <a:r>
              <a:rPr lang="en-US" dirty="0"/>
              <a:t>What sort of theory generates this result?</a:t>
            </a:r>
          </a:p>
          <a:p>
            <a:pPr lvl="1"/>
            <a:r>
              <a:rPr lang="en-US" dirty="0"/>
              <a:t>One possibility is the </a:t>
            </a:r>
            <a:r>
              <a:rPr lang="en-US" b="1" dirty="0">
                <a:solidFill>
                  <a:srgbClr val="00B050"/>
                </a:solidFill>
              </a:rPr>
              <a:t>liquidity premium theory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5A99-0F88-4813-AA41-792CEA72466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7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066800"/>
                <a:ext cx="7772400" cy="5181600"/>
              </a:xfrm>
            </p:spPr>
            <p:txBody>
              <a:bodyPr/>
              <a:lstStyle/>
              <a:p>
                <a:r>
                  <a:rPr lang="en-US" sz="2800" dirty="0"/>
                  <a:t>Liquidity premium Theory Claim: </a:t>
                </a:r>
              </a:p>
              <a:p>
                <a:pPr lvl="1"/>
                <a:r>
                  <a:rPr lang="en-US" sz="2400" dirty="0"/>
                  <a:t>“Long-term bonds are more risky”</a:t>
                </a:r>
              </a:p>
              <a:p>
                <a:pPr lvl="1"/>
                <a:r>
                  <a:rPr lang="en-US" sz="2400" dirty="0"/>
                  <a:t>Thus “Investors demand a premium for the risk associated with long-term bonds.”</a:t>
                </a:r>
              </a:p>
              <a:p>
                <a:pPr lvl="1"/>
                <a:r>
                  <a:rPr lang="en-US" sz="2400" dirty="0"/>
                  <a:t>Thus “yield curve has an upward bias built into the long-term rates because of the risk premium.”</a:t>
                </a:r>
              </a:p>
              <a:p>
                <a:r>
                  <a:rPr lang="en-US" sz="2800" dirty="0"/>
                  <a:t>More risky for whom?  What assumption would make this claim make sense?</a:t>
                </a:r>
              </a:p>
              <a:p>
                <a:r>
                  <a:rPr lang="en-US" sz="2800" dirty="0"/>
                  <a:t>If long bonds </a:t>
                </a:r>
                <a:r>
                  <a:rPr lang="en-US" sz="2800" i="1" dirty="0"/>
                  <a:t>are</a:t>
                </a:r>
                <a:r>
                  <a:rPr lang="en-US" sz="2800" dirty="0"/>
                  <a:t> more risky, forward rates contain a liquidity premium (usually positive)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 </m:t>
                    </m:r>
                  </m:oMath>
                </a14:m>
                <a:r>
                  <a:rPr lang="en-US" sz="2800" b="1" i="1" dirty="0">
                    <a:solidFill>
                      <a:srgbClr val="00B050"/>
                    </a:solidFill>
                  </a:rPr>
                  <a:t>liquidity premium</a:t>
                </a:r>
              </a:p>
            </p:txBody>
          </p:sp>
        </mc:Choice>
        <mc:Fallback xmlns="">
          <p:sp>
            <p:nvSpPr>
              <p:cNvPr id="1229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066800"/>
                <a:ext cx="7772400" cy="5181600"/>
              </a:xfrm>
              <a:blipFill rotWithShape="0">
                <a:blip r:embed="rId3"/>
                <a:stretch>
                  <a:fillRect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Liquidity Premium Theory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5A99-0F88-4813-AA41-792CEA72466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801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2. The Term Spread – empirical justification for liquidity premium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8BF131-EF4C-45E0-ABE4-885EEBC9448D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4339" name="Picture 3" descr="bod30611_15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991600" cy="546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69787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d30611_1504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14400"/>
            <a:ext cx="417493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 Putting it together (Figure 15.4)</a:t>
            </a:r>
            <a:r>
              <a:rPr lang="en-US" sz="4000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Investments 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8BF131-EF4C-45E0-ABE4-885EEBC9448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0573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 Figure 15.4 Yield Curves (Concluded)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Investments 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8BF131-EF4C-45E0-ABE4-885EEBC9448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483" name="Picture 3" descr="bod30611_1504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3554413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1766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meeting: Managing Bond Portfolios.</a:t>
            </a:r>
          </a:p>
          <a:p>
            <a:pPr lvl="1"/>
            <a:r>
              <a:rPr lang="en-US" dirty="0"/>
              <a:t>Chapter 16 of BKM.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F131-EF4C-45E0-ABE4-885EEBC9448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Q4 part e solution (similar to solution on lab 2)</a:t>
            </a:r>
          </a:p>
          <a:p>
            <a:pPr marL="0" indent="0">
              <a:buNone/>
            </a:pPr>
            <a:r>
              <a:rPr lang="en-US" dirty="0"/>
              <a:t>You have examined ten mutual funds and found that the top mutual fund in your sample outperformed its benchmark by 0.3% per month.  The standard deviation of the outperformance is 2% per month.  This low number is achieved because the benchmark is fairly highly correlated with your portfolio.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4B515-7FA3-48EF-BE51-314B3A5661C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8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the true level of outperformance is actually 0.2% per month for a particular mutual fund with a standard deviation of 2%.  Using the critical t-value from part c (2.915) and the number of observations you found in part d (377), what is the probability that you will find that this manager’s average return statistically significantly beat the benchmark?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4B515-7FA3-48EF-BE51-314B3A5661C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harder.  The standard deviation of luck in a single period is 2%.</a:t>
                </a:r>
              </a:p>
              <a:p>
                <a:r>
                  <a:rPr lang="en-US" dirty="0"/>
                  <a:t>Luck is normally distributed with a mean of zero.  What we need to find over 377 observations is the standard deviation of average luck, or equivalently, the standard error of luck.</a:t>
                </a:r>
              </a:p>
              <a:p>
                <a:pPr lvl="1"/>
                <a:r>
                  <a:rPr lang="en-US" dirty="0"/>
                  <a:t>This is given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𝑙𝑢𝑐𝑘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377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=0.00103.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Now, your true level of outperformance is 0.002 but you need an observed level of outperformance of 0.003 for significance at conventional levels.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84" b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4B515-7FA3-48EF-BE51-314B3A5661C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6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s.e.</a:t>
                </a:r>
                <a:r>
                  <a:rPr lang="en-US" dirty="0"/>
                  <a:t> of luck is 0.00103, so you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0.001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0.00103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US" dirty="0"/>
                  <a:t> standard error short.</a:t>
                </a:r>
              </a:p>
              <a:p>
                <a:r>
                  <a:rPr lang="en-US" dirty="0"/>
                  <a:t>That is, you need one standard error of luck (approximately) to achieve statistical significance.</a:t>
                </a:r>
              </a:p>
              <a:p>
                <a:r>
                  <a:rPr lang="en-US" dirty="0"/>
                  <a:t>The probability you have less good luck than that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=.8413.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Hence, the probability you have more luck than necessary is 0.1587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or about 16% </a:t>
                </a:r>
                <a:r>
                  <a:rPr lang="en-US"/>
                  <a:t>(rounded).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4B515-7FA3-48EF-BE51-314B3A5661C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E41A-588F-46E6-A6BE-8FE9D4DE887B}" type="slidenum">
              <a:rPr lang="en-US"/>
              <a:pPr/>
              <a:t>8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2400"/>
              <a:t>Definition: a relationship between yield to maturity and maturity.</a:t>
            </a:r>
          </a:p>
          <a:p>
            <a:endParaRPr lang="en-US" sz="2400"/>
          </a:p>
          <a:p>
            <a:r>
              <a:rPr lang="en-US" sz="2400"/>
              <a:t>The yield curve is a graph that displays this relationship.</a:t>
            </a:r>
          </a:p>
          <a:p>
            <a:endParaRPr lang="en-US" sz="2400"/>
          </a:p>
          <a:p>
            <a:r>
              <a:rPr lang="en-US" sz="2400"/>
              <a:t>The question we will eventually address is “Why is the yield curve shaped the way it is?”</a:t>
            </a:r>
          </a:p>
          <a:p>
            <a:endParaRPr lang="en-US" sz="2400"/>
          </a:p>
          <a:p>
            <a:r>
              <a:rPr lang="en-US" sz="2400"/>
              <a:t>We will do the following: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The Term Structure of Interest Rates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64123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6D91-6F0E-42A9-BCE8-FD0933C224FA}" type="slidenum">
              <a:rPr lang="en-US"/>
              <a:pPr/>
              <a:t>9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sz="4000" dirty="0"/>
              <a:t>. The term structure: what we will cover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First:</a:t>
            </a:r>
          </a:p>
          <a:p>
            <a:pPr lvl="1"/>
            <a:r>
              <a:rPr lang="en-US" dirty="0"/>
              <a:t>Define the term structure</a:t>
            </a:r>
          </a:p>
          <a:p>
            <a:pPr lvl="2"/>
            <a:r>
              <a:rPr lang="en-US" dirty="0"/>
              <a:t>Spot rates of interest </a:t>
            </a:r>
          </a:p>
          <a:p>
            <a:pPr lvl="2"/>
            <a:r>
              <a:rPr lang="en-US" dirty="0"/>
              <a:t>Forward rates of interest</a:t>
            </a:r>
          </a:p>
          <a:p>
            <a:r>
              <a:rPr lang="en-US" dirty="0"/>
              <a:t>We will then</a:t>
            </a:r>
          </a:p>
          <a:p>
            <a:pPr lvl="1"/>
            <a:r>
              <a:rPr lang="en-US" dirty="0"/>
              <a:t>Investigate the relation between spot and forward rates</a:t>
            </a:r>
          </a:p>
          <a:p>
            <a:pPr lvl="2"/>
            <a:r>
              <a:rPr lang="en-US" dirty="0"/>
              <a:t>Under certainty,</a:t>
            </a:r>
          </a:p>
          <a:p>
            <a:pPr lvl="2"/>
            <a:r>
              <a:rPr lang="en-US" dirty="0"/>
              <a:t>Under uncertainty.</a:t>
            </a:r>
          </a:p>
        </p:txBody>
      </p:sp>
    </p:spTree>
    <p:extLst>
      <p:ext uri="{BB962C8B-B14F-4D97-AF65-F5344CB8AC3E}">
        <p14:creationId xmlns:p14="http://schemas.microsoft.com/office/powerpoint/2010/main" val="3116272667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18370</TotalTime>
  <Words>1819</Words>
  <Application>Microsoft Office PowerPoint</Application>
  <PresentationFormat>On-screen Show (4:3)</PresentationFormat>
  <Paragraphs>329</Paragraphs>
  <Slides>39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Mathematica1</vt:lpstr>
      <vt:lpstr>Beamer</vt:lpstr>
      <vt:lpstr>Bond pricing II</vt:lpstr>
      <vt:lpstr>Last time and this time</vt:lpstr>
      <vt:lpstr>Textbook Problems to help with bond pricing for exam</vt:lpstr>
      <vt:lpstr>Lab 2</vt:lpstr>
      <vt:lpstr>Part e</vt:lpstr>
      <vt:lpstr>Part e</vt:lpstr>
      <vt:lpstr>Part e</vt:lpstr>
      <vt:lpstr>1. The Term Structure of Interest Rates</vt:lpstr>
      <vt:lpstr>1. The term structure: what we will cover</vt:lpstr>
      <vt:lpstr>1. Treasury Yield Curve 10-1-18 and 10-2-17</vt:lpstr>
      <vt:lpstr>Yield Curve on other earlier dates (BKM)</vt:lpstr>
      <vt:lpstr>1. For example: YTM and Prices on Zero-Coupon Bonds ($1,000 Face) This is the yield curve defined in terms of spot rates</vt:lpstr>
      <vt:lpstr>1. For example: YTM and Prices on Zero-Coupon Bonds ($1,000 Face) This is the yield curve defined in terms of spot rates</vt:lpstr>
      <vt:lpstr>1. YTM  on a coupon bond using the spot rates computed previously</vt:lpstr>
      <vt:lpstr>1. The term structure: forward rates</vt:lpstr>
      <vt:lpstr>1. What’s a forward rate?</vt:lpstr>
      <vt:lpstr>1. Two 2-Year Investment Programs</vt:lpstr>
      <vt:lpstr>1. The forward rate is agreed upon today.</vt:lpstr>
      <vt:lpstr>1. Finding the other forward rates</vt:lpstr>
      <vt:lpstr>1. What we did: unwinding the term structure using zeroes</vt:lpstr>
      <vt:lpstr>1. A formula relating forward and spot rates</vt:lpstr>
      <vt:lpstr>1. Example – unwinding the term structure from coupon bonds</vt:lpstr>
      <vt:lpstr>1. Bond prices and  promised payoffs</vt:lpstr>
      <vt:lpstr>1. The solution</vt:lpstr>
      <vt:lpstr>1. The solution</vt:lpstr>
      <vt:lpstr>1. Using solver to solve systems of simultaneous equations</vt:lpstr>
      <vt:lpstr>1. The solution</vt:lpstr>
      <vt:lpstr>1. The forward rates:</vt:lpstr>
      <vt:lpstr>1. The forward rates – from the prices of money:</vt:lpstr>
      <vt:lpstr>2. Uncertainty</vt:lpstr>
      <vt:lpstr>2. Expectations Theory</vt:lpstr>
      <vt:lpstr>2. Expectations Theory</vt:lpstr>
      <vt:lpstr>2. Expectations Theory says What?</vt:lpstr>
      <vt:lpstr>2. How to fit the facts</vt:lpstr>
      <vt:lpstr>2. Liquidity Premium Theory</vt:lpstr>
      <vt:lpstr>2. The Term Spread – empirical justification for liquidity premium</vt:lpstr>
      <vt:lpstr>2. Putting it together (Figure 15.4) </vt:lpstr>
      <vt:lpstr>2. Figure 15.4 Yield Curves (Concluded)</vt:lpstr>
      <vt:lpstr>That’s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Asaf</dc:creator>
  <cp:lastModifiedBy>Eric Hughson</cp:lastModifiedBy>
  <cp:revision>385</cp:revision>
  <cp:lastPrinted>2014-01-06T21:25:54Z</cp:lastPrinted>
  <dcterms:created xsi:type="dcterms:W3CDTF">2010-10-05T22:36:22Z</dcterms:created>
  <dcterms:modified xsi:type="dcterms:W3CDTF">2018-10-02T17:35:10Z</dcterms:modified>
</cp:coreProperties>
</file>