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3"/>
  </p:notesMasterIdLst>
  <p:sldIdLst>
    <p:sldId id="25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27"/>
    <p:restoredTop sz="88310" autoAdjust="0"/>
  </p:normalViewPr>
  <p:slideViewPr>
    <p:cSldViewPr snapToGrid="0">
      <p:cViewPr>
        <p:scale>
          <a:sx n="100" d="100"/>
          <a:sy n="100" d="100"/>
        </p:scale>
        <p:origin x="1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C436B-874D-4359-9ABB-9E1F89877439}" type="datetimeFigureOut">
              <a:rPr lang="en-US" smtClean="0"/>
              <a:t>5/4/2017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3012DA-A7EE-44A9-8C73-66CBA722BAFA}" type="slidenum">
              <a:rPr lang="en-US" smtClean="0"/>
              <a:t>‹#›</a:t>
            </a:fld>
            <a:endParaRPr lang="en-US"/>
          </a:p>
        </p:txBody>
      </p:sp>
    </p:spTree>
    <p:extLst>
      <p:ext uri="{BB962C8B-B14F-4D97-AF65-F5344CB8AC3E}">
        <p14:creationId xmlns:p14="http://schemas.microsoft.com/office/powerpoint/2010/main" val="915979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3012DA-A7EE-44A9-8C73-66CBA722BAFA}" type="slidenum">
              <a:rPr lang="en-US" smtClean="0"/>
              <a:t>1</a:t>
            </a:fld>
            <a:endParaRPr lang="en-US"/>
          </a:p>
        </p:txBody>
      </p:sp>
    </p:spTree>
    <p:extLst>
      <p:ext uri="{BB962C8B-B14F-4D97-AF65-F5344CB8AC3E}">
        <p14:creationId xmlns:p14="http://schemas.microsoft.com/office/powerpoint/2010/main" val="2084123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3901" name="Group 109"/>
          <p:cNvGrpSpPr>
            <a:grpSpLocks/>
          </p:cNvGrpSpPr>
          <p:nvPr/>
        </p:nvGrpSpPr>
        <p:grpSpPr bwMode="auto">
          <a:xfrm>
            <a:off x="0" y="0"/>
            <a:ext cx="12192000" cy="6858000"/>
            <a:chOff x="0" y="0"/>
            <a:chExt cx="5760" cy="4320"/>
          </a:xfrm>
        </p:grpSpPr>
        <p:grpSp>
          <p:nvGrpSpPr>
            <p:cNvPr id="33882" name="Group 90"/>
            <p:cNvGrpSpPr>
              <a:grpSpLocks/>
            </p:cNvGrpSpPr>
            <p:nvPr userDrawn="1"/>
          </p:nvGrpSpPr>
          <p:grpSpPr bwMode="auto">
            <a:xfrm>
              <a:off x="696" y="1979"/>
              <a:ext cx="3132" cy="324"/>
              <a:chOff x="696" y="894"/>
              <a:chExt cx="3132" cy="324"/>
            </a:xfrm>
          </p:grpSpPr>
          <p:sp>
            <p:nvSpPr>
              <p:cNvPr id="33878" name="Rectangle 86"/>
              <p:cNvSpPr>
                <a:spLocks noChangeArrowheads="1"/>
              </p:cNvSpPr>
              <p:nvPr userDrawn="1"/>
            </p:nvSpPr>
            <p:spPr bwMode="ltGray">
              <a:xfrm>
                <a:off x="696" y="894"/>
                <a:ext cx="1104" cy="288"/>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79" name="Rectangle 87"/>
              <p:cNvSpPr>
                <a:spLocks noChangeArrowheads="1"/>
              </p:cNvSpPr>
              <p:nvPr userDrawn="1"/>
            </p:nvSpPr>
            <p:spPr bwMode="ltGray">
              <a:xfrm>
                <a:off x="696" y="1122"/>
                <a:ext cx="1440" cy="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80" name="Rectangle 88"/>
              <p:cNvSpPr>
                <a:spLocks noChangeArrowheads="1"/>
              </p:cNvSpPr>
              <p:nvPr userDrawn="1"/>
            </p:nvSpPr>
            <p:spPr bwMode="ltGray">
              <a:xfrm>
                <a:off x="1716" y="1068"/>
                <a:ext cx="2112" cy="108"/>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81" name="Rectangle 89"/>
              <p:cNvSpPr>
                <a:spLocks noChangeArrowheads="1"/>
              </p:cNvSpPr>
              <p:nvPr userDrawn="1"/>
            </p:nvSpPr>
            <p:spPr bwMode="ltGray">
              <a:xfrm>
                <a:off x="1713" y="954"/>
                <a:ext cx="1872" cy="144"/>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sp>
          <p:nvSpPr>
            <p:cNvPr id="33848" name="Rectangle 56"/>
            <p:cNvSpPr>
              <a:spLocks noChangeArrowheads="1"/>
            </p:cNvSpPr>
            <p:nvPr userDrawn="1"/>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nvGrpSpPr>
            <p:cNvPr id="33794" name="Group 2"/>
            <p:cNvGrpSpPr>
              <a:grpSpLocks/>
            </p:cNvGrpSpPr>
            <p:nvPr userDrawn="1"/>
          </p:nvGrpSpPr>
          <p:grpSpPr bwMode="auto">
            <a:xfrm>
              <a:off x="0" y="0"/>
              <a:ext cx="5760" cy="4320"/>
              <a:chOff x="0" y="0"/>
              <a:chExt cx="5760" cy="4320"/>
            </a:xfrm>
          </p:grpSpPr>
          <p:grpSp>
            <p:nvGrpSpPr>
              <p:cNvPr id="33795" name="Group 3"/>
              <p:cNvGrpSpPr>
                <a:grpSpLocks/>
              </p:cNvGrpSpPr>
              <p:nvPr/>
            </p:nvGrpSpPr>
            <p:grpSpPr bwMode="auto">
              <a:xfrm>
                <a:off x="0" y="192"/>
                <a:ext cx="5760" cy="4032"/>
                <a:chOff x="0" y="192"/>
                <a:chExt cx="5760" cy="4032"/>
              </a:xfrm>
            </p:grpSpPr>
            <p:sp>
              <p:nvSpPr>
                <p:cNvPr id="33796" name="Line 4"/>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797" name="Line 5"/>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798" name="Line 6"/>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799" name="Line 7"/>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0" name="Line 8"/>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1" name="Line 9"/>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2" name="Line 10"/>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3" name="Line 11"/>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4" name="Line 12"/>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5" name="Line 13"/>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6" name="Line 14"/>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7" name="Line 15"/>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8" name="Line 16"/>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09" name="Line 17"/>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10" name="Line 18"/>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11" name="Line 19"/>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12" name="Line 20"/>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13" name="Line 21"/>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14" name="Line 22"/>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15" name="Line 23"/>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16" name="Line 24"/>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17" name="Line 25"/>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nvGrpSpPr>
              <p:cNvPr id="33818" name="Group 26"/>
              <p:cNvGrpSpPr>
                <a:grpSpLocks/>
              </p:cNvGrpSpPr>
              <p:nvPr/>
            </p:nvGrpSpPr>
            <p:grpSpPr bwMode="auto">
              <a:xfrm>
                <a:off x="192" y="0"/>
                <a:ext cx="5376" cy="4320"/>
                <a:chOff x="192" y="0"/>
                <a:chExt cx="5376" cy="4320"/>
              </a:xfrm>
            </p:grpSpPr>
            <p:sp>
              <p:nvSpPr>
                <p:cNvPr id="33819" name="Line 27"/>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0" name="Line 28"/>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1" name="Line 29"/>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2" name="Line 30"/>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3" name="Line 31"/>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4" name="Line 32"/>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5" name="Line 33"/>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6" name="Line 34"/>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7" name="Line 35"/>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8" name="Line 36"/>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29" name="Line 37"/>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0" name="Line 38"/>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1" name="Line 39"/>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2" name="Line 40"/>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3" name="Line 41"/>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4" name="Line 42"/>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5" name="Line 43"/>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6" name="Line 44"/>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7" name="Line 45"/>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8" name="Line 46"/>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39" name="Line 47"/>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40" name="Line 48"/>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41" name="Line 49"/>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42" name="Line 50"/>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43" name="Line 51"/>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44" name="Line 52"/>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45" name="Line 53"/>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46" name="Line 54"/>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47" name="Line 55"/>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grpSp>
          <p:nvGrpSpPr>
            <p:cNvPr id="33855" name="Group 63"/>
            <p:cNvGrpSpPr>
              <a:grpSpLocks/>
            </p:cNvGrpSpPr>
            <p:nvPr userDrawn="1"/>
          </p:nvGrpSpPr>
          <p:grpSpPr bwMode="auto">
            <a:xfrm>
              <a:off x="4512" y="3984"/>
              <a:ext cx="912" cy="288"/>
              <a:chOff x="4512" y="3984"/>
              <a:chExt cx="912" cy="288"/>
            </a:xfrm>
          </p:grpSpPr>
          <p:sp>
            <p:nvSpPr>
              <p:cNvPr id="33856" name="Rectangle 64" descr="60%"/>
              <p:cNvSpPr>
                <a:spLocks noChangeArrowheads="1"/>
              </p:cNvSpPr>
              <p:nvPr userDrawn="1"/>
            </p:nvSpPr>
            <p:spPr bwMode="ltGray">
              <a:xfrm>
                <a:off x="4560" y="4032"/>
                <a:ext cx="816" cy="192"/>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57" name="Line 65"/>
              <p:cNvSpPr>
                <a:spLocks noChangeShapeType="1"/>
              </p:cNvSpPr>
              <p:nvPr userDrawn="1"/>
            </p:nvSpPr>
            <p:spPr bwMode="ltGray">
              <a:xfrm>
                <a:off x="4512" y="4032"/>
                <a:ext cx="912"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58" name="Line 66"/>
              <p:cNvSpPr>
                <a:spLocks noChangeShapeType="1"/>
              </p:cNvSpPr>
              <p:nvPr userDrawn="1"/>
            </p:nvSpPr>
            <p:spPr bwMode="ltGray">
              <a:xfrm>
                <a:off x="4512" y="4224"/>
                <a:ext cx="912"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59" name="Line 67"/>
              <p:cNvSpPr>
                <a:spLocks noChangeShapeType="1"/>
              </p:cNvSpPr>
              <p:nvPr userDrawn="1"/>
            </p:nvSpPr>
            <p:spPr bwMode="ltGray">
              <a:xfrm>
                <a:off x="4560" y="3984"/>
                <a:ext cx="0" cy="2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60" name="Line 68"/>
              <p:cNvSpPr>
                <a:spLocks noChangeShapeType="1"/>
              </p:cNvSpPr>
              <p:nvPr userDrawn="1"/>
            </p:nvSpPr>
            <p:spPr bwMode="ltGray">
              <a:xfrm>
                <a:off x="5376" y="3984"/>
                <a:ext cx="0" cy="2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sp>
          <p:nvSpPr>
            <p:cNvPr id="33872" name="Line 80"/>
            <p:cNvSpPr>
              <a:spLocks noChangeShapeType="1"/>
            </p:cNvSpPr>
            <p:nvPr userDrawn="1"/>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nvGrpSpPr>
            <p:cNvPr id="33898" name="Group 106"/>
            <p:cNvGrpSpPr>
              <a:grpSpLocks/>
            </p:cNvGrpSpPr>
            <p:nvPr userDrawn="1"/>
          </p:nvGrpSpPr>
          <p:grpSpPr bwMode="auto">
            <a:xfrm>
              <a:off x="261" y="1962"/>
              <a:ext cx="3567" cy="1494"/>
              <a:chOff x="261" y="877"/>
              <a:chExt cx="3567" cy="1494"/>
            </a:xfrm>
          </p:grpSpPr>
          <p:sp>
            <p:nvSpPr>
              <p:cNvPr id="33874" name="Line 82"/>
              <p:cNvSpPr>
                <a:spLocks noChangeShapeType="1"/>
              </p:cNvSpPr>
              <p:nvPr/>
            </p:nvSpPr>
            <p:spPr bwMode="ltGray">
              <a:xfrm flipH="1">
                <a:off x="261" y="951"/>
                <a:ext cx="1533" cy="3"/>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75" name="Line 83"/>
              <p:cNvSpPr>
                <a:spLocks noChangeShapeType="1"/>
              </p:cNvSpPr>
              <p:nvPr/>
            </p:nvSpPr>
            <p:spPr bwMode="ltGray">
              <a:xfrm>
                <a:off x="383" y="879"/>
                <a:ext cx="0" cy="149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76" name="Arc 84"/>
              <p:cNvSpPr>
                <a:spLocks/>
              </p:cNvSpPr>
              <p:nvPr/>
            </p:nvSpPr>
            <p:spPr bwMode="ltGray">
              <a:xfrm rot="16200000" flipH="1">
                <a:off x="303" y="876"/>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83" name="Arc 91"/>
              <p:cNvSpPr>
                <a:spLocks/>
              </p:cNvSpPr>
              <p:nvPr userDrawn="1"/>
            </p:nvSpPr>
            <p:spPr bwMode="ltGray">
              <a:xfrm>
                <a:off x="692" y="895"/>
                <a:ext cx="267" cy="209"/>
              </a:xfrm>
              <a:custGeom>
                <a:avLst/>
                <a:gdLst>
                  <a:gd name="G0" fmla="+- 16787 0 0"/>
                  <a:gd name="G1" fmla="+- 8563 0 0"/>
                  <a:gd name="G2" fmla="+- 21600 0 0"/>
                  <a:gd name="T0" fmla="*/ 36617 w 38387"/>
                  <a:gd name="T1" fmla="*/ 0 h 30163"/>
                  <a:gd name="T2" fmla="*/ 0 w 38387"/>
                  <a:gd name="T3" fmla="*/ 22156 h 30163"/>
                  <a:gd name="T4" fmla="*/ 16787 w 38387"/>
                  <a:gd name="T5" fmla="*/ 8563 h 30163"/>
                </a:gdLst>
                <a:ahLst/>
                <a:cxnLst>
                  <a:cxn ang="0">
                    <a:pos x="T0" y="T1"/>
                  </a:cxn>
                  <a:cxn ang="0">
                    <a:pos x="T2" y="T3"/>
                  </a:cxn>
                  <a:cxn ang="0">
                    <a:pos x="T4" y="T5"/>
                  </a:cxn>
                </a:cxnLst>
                <a:rect l="0" t="0" r="r" b="b"/>
                <a:pathLst>
                  <a:path w="38387" h="30163" fill="none" extrusionOk="0">
                    <a:moveTo>
                      <a:pt x="36617" y="-1"/>
                    </a:moveTo>
                    <a:cubicBezTo>
                      <a:pt x="37784" y="2703"/>
                      <a:pt x="38387" y="5617"/>
                      <a:pt x="38387" y="8563"/>
                    </a:cubicBezTo>
                    <a:cubicBezTo>
                      <a:pt x="38387" y="20492"/>
                      <a:pt x="28716" y="30163"/>
                      <a:pt x="16787" y="30163"/>
                    </a:cubicBezTo>
                    <a:cubicBezTo>
                      <a:pt x="10269" y="30163"/>
                      <a:pt x="4101" y="27220"/>
                      <a:pt x="0" y="22155"/>
                    </a:cubicBezTo>
                  </a:path>
                  <a:path w="38387" h="30163" stroke="0" extrusionOk="0">
                    <a:moveTo>
                      <a:pt x="36617" y="-1"/>
                    </a:moveTo>
                    <a:cubicBezTo>
                      <a:pt x="37784" y="2703"/>
                      <a:pt x="38387" y="5617"/>
                      <a:pt x="38387" y="8563"/>
                    </a:cubicBezTo>
                    <a:cubicBezTo>
                      <a:pt x="38387" y="20492"/>
                      <a:pt x="28716" y="30163"/>
                      <a:pt x="16787" y="30163"/>
                    </a:cubicBezTo>
                    <a:cubicBezTo>
                      <a:pt x="10269" y="30163"/>
                      <a:pt x="4101" y="27220"/>
                      <a:pt x="0" y="22155"/>
                    </a:cubicBezTo>
                    <a:lnTo>
                      <a:pt x="16787" y="8563"/>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84" name="Arc 92"/>
              <p:cNvSpPr>
                <a:spLocks/>
              </p:cNvSpPr>
              <p:nvPr userDrawn="1"/>
            </p:nvSpPr>
            <p:spPr bwMode="ltGray">
              <a:xfrm flipV="1">
                <a:off x="834" y="893"/>
                <a:ext cx="288" cy="322"/>
              </a:xfrm>
              <a:custGeom>
                <a:avLst/>
                <a:gdLst>
                  <a:gd name="G0" fmla="+- 21600 0 0"/>
                  <a:gd name="G1" fmla="+- 5361 0 0"/>
                  <a:gd name="G2" fmla="+- 21600 0 0"/>
                  <a:gd name="T0" fmla="*/ 10995 w 21600"/>
                  <a:gd name="T1" fmla="*/ 24179 h 24179"/>
                  <a:gd name="T2" fmla="*/ 676 w 21600"/>
                  <a:gd name="T3" fmla="*/ 0 h 24179"/>
                  <a:gd name="T4" fmla="*/ 21600 w 21600"/>
                  <a:gd name="T5" fmla="*/ 5361 h 24179"/>
                </a:gdLst>
                <a:ahLst/>
                <a:cxnLst>
                  <a:cxn ang="0">
                    <a:pos x="T0" y="T1"/>
                  </a:cxn>
                  <a:cxn ang="0">
                    <a:pos x="T2" y="T3"/>
                  </a:cxn>
                  <a:cxn ang="0">
                    <a:pos x="T4" y="T5"/>
                  </a:cxn>
                </a:cxnLst>
                <a:rect l="0" t="0" r="r" b="b"/>
                <a:pathLst>
                  <a:path w="21600" h="24179" fill="none" extrusionOk="0">
                    <a:moveTo>
                      <a:pt x="10995" y="24178"/>
                    </a:moveTo>
                    <a:cubicBezTo>
                      <a:pt x="4202" y="20350"/>
                      <a:pt x="0" y="13158"/>
                      <a:pt x="0" y="5361"/>
                    </a:cubicBezTo>
                    <a:cubicBezTo>
                      <a:pt x="0" y="3552"/>
                      <a:pt x="227" y="1751"/>
                      <a:pt x="675" y="-1"/>
                    </a:cubicBezTo>
                  </a:path>
                  <a:path w="21600" h="24179" stroke="0" extrusionOk="0">
                    <a:moveTo>
                      <a:pt x="10995" y="24178"/>
                    </a:moveTo>
                    <a:cubicBezTo>
                      <a:pt x="4202" y="20350"/>
                      <a:pt x="0" y="13158"/>
                      <a:pt x="0" y="5361"/>
                    </a:cubicBezTo>
                    <a:cubicBezTo>
                      <a:pt x="0" y="3552"/>
                      <a:pt x="227" y="1751"/>
                      <a:pt x="675" y="-1"/>
                    </a:cubicBezTo>
                    <a:lnTo>
                      <a:pt x="21600" y="5361"/>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85" name="Arc 93"/>
              <p:cNvSpPr>
                <a:spLocks/>
              </p:cNvSpPr>
              <p:nvPr userDrawn="1"/>
            </p:nvSpPr>
            <p:spPr bwMode="ltGray">
              <a:xfrm flipV="1">
                <a:off x="1124" y="888"/>
                <a:ext cx="288" cy="329"/>
              </a:xfrm>
              <a:custGeom>
                <a:avLst/>
                <a:gdLst>
                  <a:gd name="G0" fmla="+- 0 0 0"/>
                  <a:gd name="G1" fmla="+- 4933 0 0"/>
                  <a:gd name="G2" fmla="+- 21600 0 0"/>
                  <a:gd name="T0" fmla="*/ 21029 w 21600"/>
                  <a:gd name="T1" fmla="*/ 0 h 24653"/>
                  <a:gd name="T2" fmla="*/ 8813 w 21600"/>
                  <a:gd name="T3" fmla="*/ 24653 h 24653"/>
                  <a:gd name="T4" fmla="*/ 0 w 21600"/>
                  <a:gd name="T5" fmla="*/ 4933 h 24653"/>
                </a:gdLst>
                <a:ahLst/>
                <a:cxnLst>
                  <a:cxn ang="0">
                    <a:pos x="T0" y="T1"/>
                  </a:cxn>
                  <a:cxn ang="0">
                    <a:pos x="T2" y="T3"/>
                  </a:cxn>
                  <a:cxn ang="0">
                    <a:pos x="T4" y="T5"/>
                  </a:cxn>
                </a:cxnLst>
                <a:rect l="0" t="0" r="r" b="b"/>
                <a:pathLst>
                  <a:path w="21600" h="24653" fill="none" extrusionOk="0">
                    <a:moveTo>
                      <a:pt x="21029" y="-1"/>
                    </a:moveTo>
                    <a:cubicBezTo>
                      <a:pt x="21408" y="1616"/>
                      <a:pt x="21600" y="3272"/>
                      <a:pt x="21600" y="4933"/>
                    </a:cubicBezTo>
                    <a:cubicBezTo>
                      <a:pt x="21600" y="13452"/>
                      <a:pt x="16591" y="21176"/>
                      <a:pt x="8813" y="24653"/>
                    </a:cubicBezTo>
                  </a:path>
                  <a:path w="21600" h="24653" stroke="0" extrusionOk="0">
                    <a:moveTo>
                      <a:pt x="21029" y="-1"/>
                    </a:moveTo>
                    <a:cubicBezTo>
                      <a:pt x="21408" y="1616"/>
                      <a:pt x="21600" y="3272"/>
                      <a:pt x="21600" y="4933"/>
                    </a:cubicBezTo>
                    <a:cubicBezTo>
                      <a:pt x="21600" y="13452"/>
                      <a:pt x="16591" y="21176"/>
                      <a:pt x="8813" y="24653"/>
                    </a:cubicBezTo>
                    <a:lnTo>
                      <a:pt x="0" y="4933"/>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86" name="Line 94"/>
              <p:cNvSpPr>
                <a:spLocks noChangeShapeType="1"/>
              </p:cNvSpPr>
              <p:nvPr userDrawn="1"/>
            </p:nvSpPr>
            <p:spPr bwMode="ltGray">
              <a:xfrm flipV="1">
                <a:off x="720" y="891"/>
                <a:ext cx="417" cy="32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87" name="Line 95"/>
              <p:cNvSpPr>
                <a:spLocks noChangeShapeType="1"/>
              </p:cNvSpPr>
              <p:nvPr userDrawn="1"/>
            </p:nvSpPr>
            <p:spPr bwMode="ltGray">
              <a:xfrm>
                <a:off x="771" y="891"/>
                <a:ext cx="300" cy="324"/>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88" name="Arc 96"/>
              <p:cNvSpPr>
                <a:spLocks/>
              </p:cNvSpPr>
              <p:nvPr userDrawn="1"/>
            </p:nvSpPr>
            <p:spPr bwMode="ltGray">
              <a:xfrm flipV="1">
                <a:off x="2708" y="954"/>
                <a:ext cx="727" cy="619"/>
              </a:xfrm>
              <a:custGeom>
                <a:avLst/>
                <a:gdLst>
                  <a:gd name="G0" fmla="+- 18917 0 0"/>
                  <a:gd name="G1" fmla="+- 0 0 0"/>
                  <a:gd name="G2" fmla="+- 21600 0 0"/>
                  <a:gd name="T0" fmla="*/ 4536 w 18917"/>
                  <a:gd name="T1" fmla="*/ 16117 h 16117"/>
                  <a:gd name="T2" fmla="*/ 0 w 18917"/>
                  <a:gd name="T3" fmla="*/ 10426 h 16117"/>
                  <a:gd name="T4" fmla="*/ 18917 w 18917"/>
                  <a:gd name="T5" fmla="*/ 0 h 16117"/>
                </a:gdLst>
                <a:ahLst/>
                <a:cxnLst>
                  <a:cxn ang="0">
                    <a:pos x="T0" y="T1"/>
                  </a:cxn>
                  <a:cxn ang="0">
                    <a:pos x="T2" y="T3"/>
                  </a:cxn>
                  <a:cxn ang="0">
                    <a:pos x="T4" y="T5"/>
                  </a:cxn>
                </a:cxnLst>
                <a:rect l="0" t="0" r="r" b="b"/>
                <a:pathLst>
                  <a:path w="18917" h="16117" fill="none" extrusionOk="0">
                    <a:moveTo>
                      <a:pt x="4536" y="16116"/>
                    </a:moveTo>
                    <a:cubicBezTo>
                      <a:pt x="2713" y="14490"/>
                      <a:pt x="1179" y="12565"/>
                      <a:pt x="-1" y="10426"/>
                    </a:cubicBezTo>
                  </a:path>
                  <a:path w="18917" h="16117" stroke="0" extrusionOk="0">
                    <a:moveTo>
                      <a:pt x="4536" y="16116"/>
                    </a:moveTo>
                    <a:cubicBezTo>
                      <a:pt x="2713" y="14490"/>
                      <a:pt x="1179" y="12565"/>
                      <a:pt x="-1" y="10426"/>
                    </a:cubicBezTo>
                    <a:lnTo>
                      <a:pt x="18917" y="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89" name="Arc 97"/>
              <p:cNvSpPr>
                <a:spLocks/>
              </p:cNvSpPr>
              <p:nvPr userDrawn="1"/>
            </p:nvSpPr>
            <p:spPr bwMode="ltGray">
              <a:xfrm>
                <a:off x="3076" y="922"/>
                <a:ext cx="425" cy="215"/>
              </a:xfrm>
              <a:custGeom>
                <a:avLst/>
                <a:gdLst>
                  <a:gd name="G0" fmla="+- 21430 0 0"/>
                  <a:gd name="G1" fmla="+- 0 0 0"/>
                  <a:gd name="G2" fmla="+- 21600 0 0"/>
                  <a:gd name="T0" fmla="*/ 42771 w 42771"/>
                  <a:gd name="T1" fmla="*/ 3334 h 21600"/>
                  <a:gd name="T2" fmla="*/ 0 w 42771"/>
                  <a:gd name="T3" fmla="*/ 2703 h 21600"/>
                  <a:gd name="T4" fmla="*/ 21430 w 42771"/>
                  <a:gd name="T5" fmla="*/ 0 h 21600"/>
                </a:gdLst>
                <a:ahLst/>
                <a:cxnLst>
                  <a:cxn ang="0">
                    <a:pos x="T0" y="T1"/>
                  </a:cxn>
                  <a:cxn ang="0">
                    <a:pos x="T2" y="T3"/>
                  </a:cxn>
                  <a:cxn ang="0">
                    <a:pos x="T4" y="T5"/>
                  </a:cxn>
                </a:cxnLst>
                <a:rect l="0" t="0" r="r" b="b"/>
                <a:pathLst>
                  <a:path w="42771" h="21600" fill="none" extrusionOk="0">
                    <a:moveTo>
                      <a:pt x="42771" y="3334"/>
                    </a:moveTo>
                    <a:cubicBezTo>
                      <a:pt x="41128" y="13848"/>
                      <a:pt x="32072" y="21600"/>
                      <a:pt x="21430" y="21600"/>
                    </a:cubicBezTo>
                    <a:cubicBezTo>
                      <a:pt x="10545" y="21600"/>
                      <a:pt x="1361" y="13501"/>
                      <a:pt x="-1" y="2703"/>
                    </a:cubicBezTo>
                  </a:path>
                  <a:path w="42771" h="21600" stroke="0" extrusionOk="0">
                    <a:moveTo>
                      <a:pt x="42771" y="3334"/>
                    </a:moveTo>
                    <a:cubicBezTo>
                      <a:pt x="41128" y="13848"/>
                      <a:pt x="32072" y="21600"/>
                      <a:pt x="21430" y="21600"/>
                    </a:cubicBezTo>
                    <a:cubicBezTo>
                      <a:pt x="10545" y="21600"/>
                      <a:pt x="1361" y="13501"/>
                      <a:pt x="-1" y="2703"/>
                    </a:cubicBezTo>
                    <a:lnTo>
                      <a:pt x="21430" y="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90" name="Arc 98"/>
              <p:cNvSpPr>
                <a:spLocks/>
              </p:cNvSpPr>
              <p:nvPr userDrawn="1"/>
            </p:nvSpPr>
            <p:spPr bwMode="ltGray">
              <a:xfrm flipH="1" flipV="1">
                <a:off x="3441" y="1037"/>
                <a:ext cx="288" cy="144"/>
              </a:xfrm>
              <a:custGeom>
                <a:avLst/>
                <a:gdLst>
                  <a:gd name="G0" fmla="+- 21571 0 0"/>
                  <a:gd name="G1" fmla="+- 0 0 0"/>
                  <a:gd name="G2" fmla="+- 21600 0 0"/>
                  <a:gd name="T0" fmla="*/ 43129 w 43129"/>
                  <a:gd name="T1" fmla="*/ 1348 h 21600"/>
                  <a:gd name="T2" fmla="*/ 0 w 43129"/>
                  <a:gd name="T3" fmla="*/ 1115 h 21600"/>
                  <a:gd name="T4" fmla="*/ 21571 w 43129"/>
                  <a:gd name="T5" fmla="*/ 0 h 21600"/>
                </a:gdLst>
                <a:ahLst/>
                <a:cxnLst>
                  <a:cxn ang="0">
                    <a:pos x="T0" y="T1"/>
                  </a:cxn>
                  <a:cxn ang="0">
                    <a:pos x="T2" y="T3"/>
                  </a:cxn>
                  <a:cxn ang="0">
                    <a:pos x="T4" y="T5"/>
                  </a:cxn>
                </a:cxnLst>
                <a:rect l="0" t="0" r="r" b="b"/>
                <a:pathLst>
                  <a:path w="43129" h="21600" fill="none" extrusionOk="0">
                    <a:moveTo>
                      <a:pt x="43128" y="1347"/>
                    </a:moveTo>
                    <a:cubicBezTo>
                      <a:pt x="42417" y="12731"/>
                      <a:pt x="32976" y="21600"/>
                      <a:pt x="21571" y="21600"/>
                    </a:cubicBezTo>
                    <a:cubicBezTo>
                      <a:pt x="10074" y="21600"/>
                      <a:pt x="593" y="12595"/>
                      <a:pt x="-1" y="1115"/>
                    </a:cubicBezTo>
                  </a:path>
                  <a:path w="43129" h="21600" stroke="0" extrusionOk="0">
                    <a:moveTo>
                      <a:pt x="43128" y="1347"/>
                    </a:moveTo>
                    <a:cubicBezTo>
                      <a:pt x="42417" y="12731"/>
                      <a:pt x="32976" y="21600"/>
                      <a:pt x="21571" y="21600"/>
                    </a:cubicBezTo>
                    <a:cubicBezTo>
                      <a:pt x="10074" y="21600"/>
                      <a:pt x="593" y="12595"/>
                      <a:pt x="-1" y="1115"/>
                    </a:cubicBezTo>
                    <a:lnTo>
                      <a:pt x="21571" y="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91" name="Arc 99"/>
              <p:cNvSpPr>
                <a:spLocks/>
              </p:cNvSpPr>
              <p:nvPr userDrawn="1"/>
            </p:nvSpPr>
            <p:spPr bwMode="ltGray">
              <a:xfrm flipH="1" flipV="1">
                <a:off x="2745" y="1045"/>
                <a:ext cx="201" cy="130"/>
              </a:xfrm>
              <a:custGeom>
                <a:avLst/>
                <a:gdLst>
                  <a:gd name="G0" fmla="+- 21600 0 0"/>
                  <a:gd name="G1" fmla="+- 6405 0 0"/>
                  <a:gd name="G2" fmla="+- 21600 0 0"/>
                  <a:gd name="T0" fmla="*/ 42229 w 43200"/>
                  <a:gd name="T1" fmla="*/ 0 h 28005"/>
                  <a:gd name="T2" fmla="*/ 764 w 43200"/>
                  <a:gd name="T3" fmla="*/ 710 h 28005"/>
                  <a:gd name="T4" fmla="*/ 21600 w 43200"/>
                  <a:gd name="T5" fmla="*/ 6405 h 28005"/>
                </a:gdLst>
                <a:ahLst/>
                <a:cxnLst>
                  <a:cxn ang="0">
                    <a:pos x="T0" y="T1"/>
                  </a:cxn>
                  <a:cxn ang="0">
                    <a:pos x="T2" y="T3"/>
                  </a:cxn>
                  <a:cxn ang="0">
                    <a:pos x="T4" y="T5"/>
                  </a:cxn>
                </a:cxnLst>
                <a:rect l="0" t="0" r="r" b="b"/>
                <a:pathLst>
                  <a:path w="43200" h="28005" fill="none"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0" y="4481"/>
                      <a:pt x="257" y="2565"/>
                      <a:pt x="764" y="710"/>
                    </a:cubicBezTo>
                  </a:path>
                  <a:path w="43200" h="28005" stroke="0"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0" y="4481"/>
                      <a:pt x="257" y="2565"/>
                      <a:pt x="764" y="710"/>
                    </a:cubicBezTo>
                    <a:lnTo>
                      <a:pt x="21600" y="640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92" name="Line 100"/>
              <p:cNvSpPr>
                <a:spLocks noChangeShapeType="1"/>
              </p:cNvSpPr>
              <p:nvPr userDrawn="1"/>
            </p:nvSpPr>
            <p:spPr bwMode="ltGray">
              <a:xfrm>
                <a:off x="2784" y="960"/>
                <a:ext cx="219" cy="21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93" name="Line 101"/>
              <p:cNvSpPr>
                <a:spLocks noChangeShapeType="1"/>
              </p:cNvSpPr>
              <p:nvPr userDrawn="1"/>
            </p:nvSpPr>
            <p:spPr bwMode="ltGray">
              <a:xfrm>
                <a:off x="3282" y="951"/>
                <a:ext cx="300" cy="22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94" name="Line 102"/>
              <p:cNvSpPr>
                <a:spLocks noChangeShapeType="1"/>
              </p:cNvSpPr>
              <p:nvPr userDrawn="1"/>
            </p:nvSpPr>
            <p:spPr bwMode="ltGray">
              <a:xfrm flipH="1">
                <a:off x="2976" y="951"/>
                <a:ext cx="300" cy="22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95" name="Line 103"/>
              <p:cNvSpPr>
                <a:spLocks noChangeShapeType="1"/>
              </p:cNvSpPr>
              <p:nvPr userDrawn="1"/>
            </p:nvSpPr>
            <p:spPr bwMode="ltGray">
              <a:xfrm>
                <a:off x="3279" y="951"/>
                <a:ext cx="0" cy="225"/>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96" name="Line 104"/>
              <p:cNvSpPr>
                <a:spLocks noChangeShapeType="1"/>
              </p:cNvSpPr>
              <p:nvPr userDrawn="1"/>
            </p:nvSpPr>
            <p:spPr bwMode="ltGray">
              <a:xfrm>
                <a:off x="3579" y="951"/>
                <a:ext cx="0" cy="29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897" name="Line 105"/>
              <p:cNvSpPr>
                <a:spLocks noChangeShapeType="1"/>
              </p:cNvSpPr>
              <p:nvPr userDrawn="1"/>
            </p:nvSpPr>
            <p:spPr bwMode="ltGray">
              <a:xfrm>
                <a:off x="288" y="1176"/>
                <a:ext cx="354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sp>
        <p:nvSpPr>
          <p:cNvPr id="33867" name="Rectangle 75"/>
          <p:cNvSpPr>
            <a:spLocks noGrp="1" noChangeArrowheads="1"/>
          </p:cNvSpPr>
          <p:nvPr>
            <p:ph type="ctrTitle"/>
          </p:nvPr>
        </p:nvSpPr>
        <p:spPr>
          <a:xfrm>
            <a:off x="1320800" y="1752600"/>
            <a:ext cx="10363200" cy="1143000"/>
          </a:xfrm>
        </p:spPr>
        <p:txBody>
          <a:bodyPr/>
          <a:lstStyle>
            <a:lvl1pPr>
              <a:defRPr/>
            </a:lvl1pPr>
          </a:lstStyle>
          <a:p>
            <a:pPr lvl="0"/>
            <a:r>
              <a:rPr lang="en-US" altLang="en-US" noProof="0" smtClean="0"/>
              <a:t>Click to edit Master title style</a:t>
            </a:r>
          </a:p>
        </p:txBody>
      </p:sp>
      <p:sp>
        <p:nvSpPr>
          <p:cNvPr id="33868" name="Rectangle 76" descr="Rectangle: Click to edit Master text styles&#10;Second level&#10;Third level&#10;Fourth level&#10;Fifth level"/>
          <p:cNvSpPr>
            <a:spLocks noGrp="1" noChangeArrowheads="1"/>
          </p:cNvSpPr>
          <p:nvPr>
            <p:ph type="subTitle" idx="1"/>
          </p:nvPr>
        </p:nvSpPr>
        <p:spPr>
          <a:xfrm>
            <a:off x="1320800" y="3886200"/>
            <a:ext cx="8534400" cy="1752600"/>
          </a:xfrm>
        </p:spPr>
        <p:txBody>
          <a:bodyPr anchor="ctr"/>
          <a:lstStyle>
            <a:lvl1pPr marL="0" indent="0">
              <a:buFontTx/>
              <a:buNone/>
              <a:defRPr/>
            </a:lvl1pPr>
          </a:lstStyle>
          <a:p>
            <a:pPr lvl="0"/>
            <a:r>
              <a:rPr lang="en-US" altLang="en-US" noProof="0" smtClean="0"/>
              <a:t>Click to edit Master subtitle style</a:t>
            </a:r>
          </a:p>
        </p:txBody>
      </p:sp>
      <p:sp>
        <p:nvSpPr>
          <p:cNvPr id="33869" name="Rectangle 77"/>
          <p:cNvSpPr>
            <a:spLocks noGrp="1" noChangeArrowheads="1"/>
          </p:cNvSpPr>
          <p:nvPr>
            <p:ph type="dt" sz="half" idx="2"/>
          </p:nvPr>
        </p:nvSpPr>
        <p:spPr>
          <a:xfrm>
            <a:off x="9652000" y="6248400"/>
            <a:ext cx="1786467" cy="457200"/>
          </a:xfrm>
        </p:spPr>
        <p:txBody>
          <a:bodyPr/>
          <a:lstStyle>
            <a:lvl1pPr algn="ctr">
              <a:defRPr/>
            </a:lvl1pPr>
          </a:lstStyle>
          <a:p>
            <a:fld id="{0DD875EB-B847-4DBF-98A2-8911DA4C0913}" type="datetimeFigureOut">
              <a:rPr lang="en-US" smtClean="0"/>
              <a:t>5/4/2017</a:t>
            </a:fld>
            <a:endParaRPr lang="en-US"/>
          </a:p>
        </p:txBody>
      </p:sp>
      <p:sp>
        <p:nvSpPr>
          <p:cNvPr id="33870" name="Rectangle 78"/>
          <p:cNvSpPr>
            <a:spLocks noGrp="1" noChangeArrowheads="1"/>
          </p:cNvSpPr>
          <p:nvPr>
            <p:ph type="ftr" sz="quarter" idx="3"/>
          </p:nvPr>
        </p:nvSpPr>
        <p:spPr>
          <a:xfrm>
            <a:off x="4165600" y="6248400"/>
            <a:ext cx="3860800" cy="457200"/>
          </a:xfrm>
        </p:spPr>
        <p:txBody>
          <a:bodyPr/>
          <a:lstStyle>
            <a:lvl1pPr>
              <a:defRPr/>
            </a:lvl1pPr>
          </a:lstStyle>
          <a:p>
            <a:endParaRPr lang="en-US"/>
          </a:p>
        </p:txBody>
      </p:sp>
      <p:sp>
        <p:nvSpPr>
          <p:cNvPr id="33871" name="Rectangle 79"/>
          <p:cNvSpPr>
            <a:spLocks noGrp="1" noChangeArrowheads="1"/>
          </p:cNvSpPr>
          <p:nvPr>
            <p:ph type="sldNum" sz="quarter" idx="4"/>
          </p:nvPr>
        </p:nvSpPr>
        <p:spPr>
          <a:xfrm>
            <a:off x="914400" y="6248400"/>
            <a:ext cx="2540000" cy="457200"/>
          </a:xfrm>
        </p:spPr>
        <p:txBody>
          <a:bodyPr/>
          <a:lstStyle>
            <a:lvl1pPr>
              <a:defRPr/>
            </a:lvl1pPr>
          </a:lstStyle>
          <a:p>
            <a:fld id="{CFC0D510-11DD-435A-AFA4-29DF8887C681}" type="slidenum">
              <a:rPr lang="en-US" smtClean="0"/>
              <a:t>‹#›</a:t>
            </a:fld>
            <a:endParaRPr lang="en-US"/>
          </a:p>
        </p:txBody>
      </p:sp>
    </p:spTree>
    <p:extLst>
      <p:ext uri="{BB962C8B-B14F-4D97-AF65-F5344CB8AC3E}">
        <p14:creationId xmlns:p14="http://schemas.microsoft.com/office/powerpoint/2010/main" val="2717578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3498822-131C-4245-87DF-2E15F13415FA}" type="datetime1">
              <a:rPr lang="en-US" altLang="en-US"/>
              <a:pPr/>
              <a:t>5/4/2017</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r>
              <a:rPr lang="en-US" altLang="en-US"/>
              <a:t>Page </a:t>
            </a:r>
            <a:fld id="{81925088-D72D-411A-A6ED-17E410A8C2F0}" type="slidenum">
              <a:rPr lang="en-US" altLang="en-US"/>
              <a:pPr/>
              <a:t>‹#›</a:t>
            </a:fld>
            <a:endParaRPr lang="en-US" altLang="en-US"/>
          </a:p>
        </p:txBody>
      </p:sp>
    </p:spTree>
    <p:extLst>
      <p:ext uri="{BB962C8B-B14F-4D97-AF65-F5344CB8AC3E}">
        <p14:creationId xmlns:p14="http://schemas.microsoft.com/office/powerpoint/2010/main" val="1681910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0" y="304800"/>
            <a:ext cx="26670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304800"/>
            <a:ext cx="7797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317DAAF0-DD99-4CAC-B64A-1ACB665485E8}" type="datetime1">
              <a:rPr lang="en-US" altLang="en-US"/>
              <a:pPr/>
              <a:t>5/4/2017</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r>
              <a:rPr lang="en-US" altLang="en-US"/>
              <a:t>Page </a:t>
            </a:r>
            <a:fld id="{1CB60F1D-6B24-48EF-95DC-351755FB2955}" type="slidenum">
              <a:rPr lang="en-US" altLang="en-US"/>
              <a:pPr/>
              <a:t>‹#›</a:t>
            </a:fld>
            <a:endParaRPr lang="en-US" altLang="en-US"/>
          </a:p>
        </p:txBody>
      </p:sp>
    </p:spTree>
    <p:extLst>
      <p:ext uri="{BB962C8B-B14F-4D97-AF65-F5344CB8AC3E}">
        <p14:creationId xmlns:p14="http://schemas.microsoft.com/office/powerpoint/2010/main" val="3256062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2BE59C7-3C1E-47FF-8B5A-7DB64F15FA3F}" type="datetime1">
              <a:rPr lang="en-US" altLang="en-US"/>
              <a:pPr/>
              <a:t>5/4/2017</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r>
              <a:rPr lang="en-US" altLang="en-US"/>
              <a:t>Page </a:t>
            </a:r>
            <a:fld id="{BFE01B83-009D-4E2D-812F-A7EC1581A522}" type="slidenum">
              <a:rPr lang="en-US" altLang="en-US"/>
              <a:pPr/>
              <a:t>‹#›</a:t>
            </a:fld>
            <a:endParaRPr lang="en-US" altLang="en-US"/>
          </a:p>
        </p:txBody>
      </p:sp>
    </p:spTree>
    <p:extLst>
      <p:ext uri="{BB962C8B-B14F-4D97-AF65-F5344CB8AC3E}">
        <p14:creationId xmlns:p14="http://schemas.microsoft.com/office/powerpoint/2010/main" val="2536294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DB5657EB-51E6-4708-82B0-8FAA74E9B2B4}" type="datetime1">
              <a:rPr lang="en-US" altLang="en-US"/>
              <a:pPr/>
              <a:t>5/4/2017</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r>
              <a:rPr lang="en-US" altLang="en-US"/>
              <a:t>Page </a:t>
            </a:r>
            <a:fld id="{BBFFF4C2-BE48-4E2C-91B4-41F800267A08}" type="slidenum">
              <a:rPr lang="en-US" altLang="en-US"/>
              <a:pPr/>
              <a:t>‹#›</a:t>
            </a:fld>
            <a:endParaRPr lang="en-US" altLang="en-US"/>
          </a:p>
        </p:txBody>
      </p:sp>
    </p:spTree>
    <p:extLst>
      <p:ext uri="{BB962C8B-B14F-4D97-AF65-F5344CB8AC3E}">
        <p14:creationId xmlns:p14="http://schemas.microsoft.com/office/powerpoint/2010/main" val="3000482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17600" y="19050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400800" y="19050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39AD7667-8D97-4F19-8805-F5DA0B79CE4A}" type="datetime1">
              <a:rPr lang="en-US" altLang="en-US"/>
              <a:pPr/>
              <a:t>5/4/2017</a:t>
            </a:fld>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r>
              <a:rPr lang="en-US" altLang="en-US"/>
              <a:t>Page </a:t>
            </a:r>
            <a:fld id="{BD0A894B-D216-44BB-A59E-4F19F857B197}" type="slidenum">
              <a:rPr lang="en-US" altLang="en-US"/>
              <a:pPr/>
              <a:t>‹#›</a:t>
            </a:fld>
            <a:endParaRPr lang="en-US" altLang="en-US"/>
          </a:p>
        </p:txBody>
      </p:sp>
    </p:spTree>
    <p:extLst>
      <p:ext uri="{BB962C8B-B14F-4D97-AF65-F5344CB8AC3E}">
        <p14:creationId xmlns:p14="http://schemas.microsoft.com/office/powerpoint/2010/main" val="2746856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ABDE33BE-E21D-4F14-BBE7-321B572C589E}" type="datetime1">
              <a:rPr lang="en-US" altLang="en-US"/>
              <a:pPr/>
              <a:t>5/4/2017</a:t>
            </a:fld>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r>
              <a:rPr lang="en-US" altLang="en-US"/>
              <a:t>Page </a:t>
            </a:r>
            <a:fld id="{97D30EFD-92ED-49FF-93AF-2DF13E265961}" type="slidenum">
              <a:rPr lang="en-US" altLang="en-US"/>
              <a:pPr/>
              <a:t>‹#›</a:t>
            </a:fld>
            <a:endParaRPr lang="en-US" altLang="en-US"/>
          </a:p>
        </p:txBody>
      </p:sp>
    </p:spTree>
    <p:extLst>
      <p:ext uri="{BB962C8B-B14F-4D97-AF65-F5344CB8AC3E}">
        <p14:creationId xmlns:p14="http://schemas.microsoft.com/office/powerpoint/2010/main" val="3629683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7A9E0937-EDC2-402B-845D-47689F7FE613}" type="datetime1">
              <a:rPr lang="en-US" altLang="en-US"/>
              <a:pPr/>
              <a:t>5/4/2017</a:t>
            </a:fld>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r>
              <a:rPr lang="en-US" altLang="en-US"/>
              <a:t>Page </a:t>
            </a:r>
            <a:fld id="{90CDACA3-DD37-4E1A-B4D5-173F4FDDCEB7}" type="slidenum">
              <a:rPr lang="en-US" altLang="en-US"/>
              <a:pPr/>
              <a:t>‹#›</a:t>
            </a:fld>
            <a:endParaRPr lang="en-US" altLang="en-US"/>
          </a:p>
        </p:txBody>
      </p:sp>
    </p:spTree>
    <p:extLst>
      <p:ext uri="{BB962C8B-B14F-4D97-AF65-F5344CB8AC3E}">
        <p14:creationId xmlns:p14="http://schemas.microsoft.com/office/powerpoint/2010/main" val="499839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E7658C76-B4DF-44BE-98D3-59BAB5CE7A17}" type="datetime1">
              <a:rPr lang="en-US" altLang="en-US"/>
              <a:pPr/>
              <a:t>5/4/2017</a:t>
            </a:fld>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r>
              <a:rPr lang="en-US" altLang="en-US"/>
              <a:t>Page </a:t>
            </a:r>
            <a:fld id="{854C77C8-4BEF-4F0C-BB97-DB73E4EC1A2B}" type="slidenum">
              <a:rPr lang="en-US" altLang="en-US"/>
              <a:pPr/>
              <a:t>‹#›</a:t>
            </a:fld>
            <a:endParaRPr lang="en-US" altLang="en-US"/>
          </a:p>
        </p:txBody>
      </p:sp>
    </p:spTree>
    <p:extLst>
      <p:ext uri="{BB962C8B-B14F-4D97-AF65-F5344CB8AC3E}">
        <p14:creationId xmlns:p14="http://schemas.microsoft.com/office/powerpoint/2010/main" val="171993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31826134-2917-4C3A-BAFA-F93B1DCA61C4}" type="datetime1">
              <a:rPr lang="en-US" altLang="en-US"/>
              <a:pPr/>
              <a:t>5/4/2017</a:t>
            </a:fld>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r>
              <a:rPr lang="en-US" altLang="en-US"/>
              <a:t>Page </a:t>
            </a:r>
            <a:fld id="{B4454ECA-DC79-4B54-918B-F52E9308CA85}" type="slidenum">
              <a:rPr lang="en-US" altLang="en-US"/>
              <a:pPr/>
              <a:t>‹#›</a:t>
            </a:fld>
            <a:endParaRPr lang="en-US" altLang="en-US"/>
          </a:p>
        </p:txBody>
      </p:sp>
    </p:spTree>
    <p:extLst>
      <p:ext uri="{BB962C8B-B14F-4D97-AF65-F5344CB8AC3E}">
        <p14:creationId xmlns:p14="http://schemas.microsoft.com/office/powerpoint/2010/main" val="2442239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F2E4B5E0-9C28-4763-A008-4AC40B67BB8C}" type="datetime1">
              <a:rPr lang="en-US" altLang="en-US"/>
              <a:pPr/>
              <a:t>5/4/2017</a:t>
            </a:fld>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r>
              <a:rPr lang="en-US" altLang="en-US"/>
              <a:t>Page </a:t>
            </a:r>
            <a:fld id="{E915FB8C-B47B-4D20-8148-69B775D20AD7}" type="slidenum">
              <a:rPr lang="en-US" altLang="en-US"/>
              <a:pPr/>
              <a:t>‹#›</a:t>
            </a:fld>
            <a:endParaRPr lang="en-US" altLang="en-US"/>
          </a:p>
        </p:txBody>
      </p:sp>
    </p:spTree>
    <p:extLst>
      <p:ext uri="{BB962C8B-B14F-4D97-AF65-F5344CB8AC3E}">
        <p14:creationId xmlns:p14="http://schemas.microsoft.com/office/powerpoint/2010/main" val="3390225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517" name="Group 85"/>
          <p:cNvGrpSpPr>
            <a:grpSpLocks/>
          </p:cNvGrpSpPr>
          <p:nvPr/>
        </p:nvGrpSpPr>
        <p:grpSpPr bwMode="auto">
          <a:xfrm>
            <a:off x="0" y="0"/>
            <a:ext cx="12192000" cy="6858000"/>
            <a:chOff x="0" y="0"/>
            <a:chExt cx="5760" cy="4320"/>
          </a:xfrm>
        </p:grpSpPr>
        <p:grpSp>
          <p:nvGrpSpPr>
            <p:cNvPr id="18434" name="Group 2"/>
            <p:cNvGrpSpPr>
              <a:grpSpLocks/>
            </p:cNvGrpSpPr>
            <p:nvPr/>
          </p:nvGrpSpPr>
          <p:grpSpPr bwMode="auto">
            <a:xfrm>
              <a:off x="0" y="0"/>
              <a:ext cx="5760" cy="4320"/>
              <a:chOff x="0" y="0"/>
              <a:chExt cx="5760" cy="4320"/>
            </a:xfrm>
          </p:grpSpPr>
          <p:grpSp>
            <p:nvGrpSpPr>
              <p:cNvPr id="18435" name="Group 3"/>
              <p:cNvGrpSpPr>
                <a:grpSpLocks/>
              </p:cNvGrpSpPr>
              <p:nvPr/>
            </p:nvGrpSpPr>
            <p:grpSpPr bwMode="auto">
              <a:xfrm>
                <a:off x="0" y="192"/>
                <a:ext cx="5760" cy="4032"/>
                <a:chOff x="0" y="192"/>
                <a:chExt cx="5760" cy="4032"/>
              </a:xfrm>
            </p:grpSpPr>
            <p:sp>
              <p:nvSpPr>
                <p:cNvPr id="18436" name="Line 4"/>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37" name="Line 5"/>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38" name="Line 6"/>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39" name="Line 7"/>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0" name="Line 8"/>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1" name="Line 9"/>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2" name="Line 10"/>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3" name="Line 11"/>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4" name="Line 12"/>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5" name="Line 13"/>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6" name="Line 14"/>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7" name="Line 15"/>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8" name="Line 16"/>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49" name="Line 17"/>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50" name="Line 18"/>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51" name="Line 19"/>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52" name="Line 20"/>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53" name="Line 21"/>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54" name="Line 22"/>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55" name="Line 23"/>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56" name="Line 24"/>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57" name="Line 25"/>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nvGrpSpPr>
              <p:cNvPr id="18458" name="Group 26"/>
              <p:cNvGrpSpPr>
                <a:grpSpLocks/>
              </p:cNvGrpSpPr>
              <p:nvPr/>
            </p:nvGrpSpPr>
            <p:grpSpPr bwMode="auto">
              <a:xfrm>
                <a:off x="192" y="0"/>
                <a:ext cx="5376" cy="4320"/>
                <a:chOff x="192" y="0"/>
                <a:chExt cx="5376" cy="4320"/>
              </a:xfrm>
            </p:grpSpPr>
            <p:sp>
              <p:nvSpPr>
                <p:cNvPr id="18459" name="Line 27"/>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0" name="Line 28"/>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1" name="Line 29"/>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2" name="Line 30"/>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3" name="Line 31"/>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4" name="Line 32"/>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5" name="Line 33"/>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6" name="Line 34"/>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7" name="Line 35"/>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8" name="Line 36"/>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69" name="Line 37"/>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0" name="Line 38"/>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1" name="Line 39"/>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2" name="Line 40"/>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3" name="Line 41"/>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4" name="Line 42"/>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5" name="Line 43"/>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6" name="Line 44"/>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7" name="Line 45"/>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8" name="Line 46"/>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79" name="Line 47"/>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80" name="Line 48"/>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81" name="Line 49"/>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82" name="Line 50"/>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83" name="Line 51"/>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84" name="Line 52"/>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85" name="Line 53"/>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86" name="Line 54"/>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87" name="Line 55"/>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sp>
          <p:nvSpPr>
            <p:cNvPr id="18488" name="Rectangle 56"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nvGrpSpPr>
            <p:cNvPr id="18489" name="Group 57"/>
            <p:cNvGrpSpPr>
              <a:grpSpLocks/>
            </p:cNvGrpSpPr>
            <p:nvPr/>
          </p:nvGrpSpPr>
          <p:grpSpPr bwMode="auto">
            <a:xfrm>
              <a:off x="2064" y="3984"/>
              <a:ext cx="1920" cy="288"/>
              <a:chOff x="2064" y="3984"/>
              <a:chExt cx="1920" cy="288"/>
            </a:xfrm>
          </p:grpSpPr>
          <p:sp>
            <p:nvSpPr>
              <p:cNvPr id="18490" name="Rectangle 58" descr="60%"/>
              <p:cNvSpPr>
                <a:spLocks noChangeArrowheads="1"/>
              </p:cNvSpPr>
              <p:nvPr userDrawn="1"/>
            </p:nvSpPr>
            <p:spPr bwMode="ltGray">
              <a:xfrm>
                <a:off x="2112" y="4032"/>
                <a:ext cx="1824" cy="192"/>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91" name="Line 59"/>
              <p:cNvSpPr>
                <a:spLocks noChangeShapeType="1"/>
              </p:cNvSpPr>
              <p:nvPr userDrawn="1"/>
            </p:nvSpPr>
            <p:spPr bwMode="ltGray">
              <a:xfrm>
                <a:off x="2064" y="4032"/>
                <a:ext cx="192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92" name="Line 60"/>
              <p:cNvSpPr>
                <a:spLocks noChangeShapeType="1"/>
              </p:cNvSpPr>
              <p:nvPr userDrawn="1"/>
            </p:nvSpPr>
            <p:spPr bwMode="ltGray">
              <a:xfrm>
                <a:off x="2064" y="4224"/>
                <a:ext cx="192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93" name="Line 61"/>
              <p:cNvSpPr>
                <a:spLocks noChangeShapeType="1"/>
              </p:cNvSpPr>
              <p:nvPr userDrawn="1"/>
            </p:nvSpPr>
            <p:spPr bwMode="ltGray">
              <a:xfrm>
                <a:off x="2112" y="3984"/>
                <a:ext cx="0" cy="2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94" name="Line 62"/>
              <p:cNvSpPr>
                <a:spLocks noChangeShapeType="1"/>
              </p:cNvSpPr>
              <p:nvPr userDrawn="1"/>
            </p:nvSpPr>
            <p:spPr bwMode="ltGray">
              <a:xfrm>
                <a:off x="3936" y="3984"/>
                <a:ext cx="0" cy="2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nvGrpSpPr>
            <p:cNvPr id="18495" name="Group 63"/>
            <p:cNvGrpSpPr>
              <a:grpSpLocks/>
            </p:cNvGrpSpPr>
            <p:nvPr/>
          </p:nvGrpSpPr>
          <p:grpSpPr bwMode="auto">
            <a:xfrm>
              <a:off x="4512" y="3984"/>
              <a:ext cx="912" cy="288"/>
              <a:chOff x="4512" y="3984"/>
              <a:chExt cx="912" cy="288"/>
            </a:xfrm>
          </p:grpSpPr>
          <p:sp>
            <p:nvSpPr>
              <p:cNvPr id="18496" name="Rectangle 64" descr="60%"/>
              <p:cNvSpPr>
                <a:spLocks noChangeArrowheads="1"/>
              </p:cNvSpPr>
              <p:nvPr userDrawn="1"/>
            </p:nvSpPr>
            <p:spPr bwMode="ltGray">
              <a:xfrm>
                <a:off x="4560" y="4032"/>
                <a:ext cx="816" cy="192"/>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97" name="Line 65"/>
              <p:cNvSpPr>
                <a:spLocks noChangeShapeType="1"/>
              </p:cNvSpPr>
              <p:nvPr userDrawn="1"/>
            </p:nvSpPr>
            <p:spPr bwMode="ltGray">
              <a:xfrm>
                <a:off x="4512" y="4032"/>
                <a:ext cx="912"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98" name="Line 66"/>
              <p:cNvSpPr>
                <a:spLocks noChangeShapeType="1"/>
              </p:cNvSpPr>
              <p:nvPr userDrawn="1"/>
            </p:nvSpPr>
            <p:spPr bwMode="ltGray">
              <a:xfrm>
                <a:off x="4512" y="4224"/>
                <a:ext cx="912"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499" name="Line 67"/>
              <p:cNvSpPr>
                <a:spLocks noChangeShapeType="1"/>
              </p:cNvSpPr>
              <p:nvPr userDrawn="1"/>
            </p:nvSpPr>
            <p:spPr bwMode="ltGray">
              <a:xfrm>
                <a:off x="4560" y="3984"/>
                <a:ext cx="0" cy="2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500" name="Line 68"/>
              <p:cNvSpPr>
                <a:spLocks noChangeShapeType="1"/>
              </p:cNvSpPr>
              <p:nvPr userDrawn="1"/>
            </p:nvSpPr>
            <p:spPr bwMode="ltGray">
              <a:xfrm>
                <a:off x="5376" y="3984"/>
                <a:ext cx="0" cy="2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nvGrpSpPr>
            <p:cNvPr id="18501" name="Group 69"/>
            <p:cNvGrpSpPr>
              <a:grpSpLocks/>
            </p:cNvGrpSpPr>
            <p:nvPr/>
          </p:nvGrpSpPr>
          <p:grpSpPr bwMode="auto">
            <a:xfrm>
              <a:off x="624" y="3984"/>
              <a:ext cx="912" cy="288"/>
              <a:chOff x="624" y="3984"/>
              <a:chExt cx="912" cy="288"/>
            </a:xfrm>
          </p:grpSpPr>
          <p:sp>
            <p:nvSpPr>
              <p:cNvPr id="18502" name="Rectangle 70" descr="60%"/>
              <p:cNvSpPr>
                <a:spLocks noChangeArrowheads="1"/>
              </p:cNvSpPr>
              <p:nvPr userDrawn="1"/>
            </p:nvSpPr>
            <p:spPr bwMode="ltGray">
              <a:xfrm>
                <a:off x="672" y="4032"/>
                <a:ext cx="816" cy="192"/>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503" name="Line 71"/>
              <p:cNvSpPr>
                <a:spLocks noChangeShapeType="1"/>
              </p:cNvSpPr>
              <p:nvPr userDrawn="1"/>
            </p:nvSpPr>
            <p:spPr bwMode="ltGray">
              <a:xfrm>
                <a:off x="624" y="4032"/>
                <a:ext cx="912"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504" name="Line 72"/>
              <p:cNvSpPr>
                <a:spLocks noChangeShapeType="1"/>
              </p:cNvSpPr>
              <p:nvPr userDrawn="1"/>
            </p:nvSpPr>
            <p:spPr bwMode="ltGray">
              <a:xfrm>
                <a:off x="624" y="4224"/>
                <a:ext cx="912"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505" name="Line 73"/>
              <p:cNvSpPr>
                <a:spLocks noChangeShapeType="1"/>
              </p:cNvSpPr>
              <p:nvPr userDrawn="1"/>
            </p:nvSpPr>
            <p:spPr bwMode="ltGray">
              <a:xfrm>
                <a:off x="672" y="3984"/>
                <a:ext cx="0" cy="2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506" name="Line 74"/>
              <p:cNvSpPr>
                <a:spLocks noChangeShapeType="1"/>
              </p:cNvSpPr>
              <p:nvPr userDrawn="1"/>
            </p:nvSpPr>
            <p:spPr bwMode="ltGray">
              <a:xfrm>
                <a:off x="1488" y="3984"/>
                <a:ext cx="0" cy="2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sp>
          <p:nvSpPr>
            <p:cNvPr id="18512" name="Line 80"/>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nvGrpSpPr>
            <p:cNvPr id="18513" name="Group 81"/>
            <p:cNvGrpSpPr>
              <a:grpSpLocks/>
            </p:cNvGrpSpPr>
            <p:nvPr/>
          </p:nvGrpSpPr>
          <p:grpSpPr bwMode="auto">
            <a:xfrm>
              <a:off x="261" y="892"/>
              <a:ext cx="1124" cy="1464"/>
              <a:chOff x="96" y="916"/>
              <a:chExt cx="2208" cy="2876"/>
            </a:xfrm>
          </p:grpSpPr>
          <p:sp>
            <p:nvSpPr>
              <p:cNvPr id="18514" name="Line 82"/>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515" name="Line 83"/>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8516" name="Arc 84"/>
              <p:cNvSpPr>
                <a:spLocks/>
              </p:cNvSpPr>
              <p:nvPr/>
            </p:nvSpPr>
            <p:spPr bwMode="ltGray">
              <a:xfrm flipH="1">
                <a:off x="217" y="916"/>
                <a:ext cx="239" cy="239"/>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grpSp>
      <p:sp>
        <p:nvSpPr>
          <p:cNvPr id="18507" name="Rectangle 75"/>
          <p:cNvSpPr>
            <a:spLocks noGrp="1" noChangeArrowheads="1"/>
          </p:cNvSpPr>
          <p:nvPr>
            <p:ph type="title"/>
          </p:nvPr>
        </p:nvSpPr>
        <p:spPr bwMode="auto">
          <a:xfrm>
            <a:off x="812800" y="3048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8508" name="Rectangle 76" descr="Rectangle: Click to edit Master text styles&#10;Second level&#10;Third level&#10;Fourth level&#10;Fifth level"/>
          <p:cNvSpPr>
            <a:spLocks noGrp="1" noChangeArrowheads="1"/>
          </p:cNvSpPr>
          <p:nvPr>
            <p:ph type="body" idx="1"/>
          </p:nvPr>
        </p:nvSpPr>
        <p:spPr bwMode="auto">
          <a:xfrm>
            <a:off x="1117600" y="19050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8509" name="Rectangle 77"/>
          <p:cNvSpPr>
            <a:spLocks noGrp="1" noChangeArrowheads="1"/>
          </p:cNvSpPr>
          <p:nvPr>
            <p:ph type="dt" sz="half" idx="2"/>
          </p:nvPr>
        </p:nvSpPr>
        <p:spPr bwMode="auto">
          <a:xfrm>
            <a:off x="88392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atin typeface="Comic Sans MS" panose="030F0702030302020204" pitchFamily="66" charset="0"/>
              </a:defRPr>
            </a:lvl1pPr>
          </a:lstStyle>
          <a:p>
            <a:fld id="{8EEF1551-C608-43A5-8A6F-6B0D9E3BF309}" type="datetime1">
              <a:rPr lang="en-US" altLang="en-US"/>
              <a:pPr/>
              <a:t>5/4/2017</a:t>
            </a:fld>
            <a:endParaRPr lang="en-US" altLang="en-US"/>
          </a:p>
        </p:txBody>
      </p:sp>
      <p:sp>
        <p:nvSpPr>
          <p:cNvPr id="18510" name="Rectangle 78"/>
          <p:cNvSpPr>
            <a:spLocks noGrp="1" noChangeArrowheads="1"/>
          </p:cNvSpPr>
          <p:nvPr>
            <p:ph type="ftr" sz="quarter" idx="3"/>
          </p:nvPr>
        </p:nvSpPr>
        <p:spPr bwMode="auto">
          <a:xfrm>
            <a:off x="44704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atin typeface="Comic Sans MS" panose="030F0702030302020204" pitchFamily="66" charset="0"/>
              </a:defRPr>
            </a:lvl1pPr>
          </a:lstStyle>
          <a:p>
            <a:endParaRPr lang="en-US" altLang="en-US"/>
          </a:p>
        </p:txBody>
      </p:sp>
      <p:sp>
        <p:nvSpPr>
          <p:cNvPr id="18511" name="Rectangle 79"/>
          <p:cNvSpPr>
            <a:spLocks noGrp="1" noChangeArrowheads="1"/>
          </p:cNvSpPr>
          <p:nvPr>
            <p:ph type="sldNum" sz="quarter" idx="4"/>
          </p:nvPr>
        </p:nvSpPr>
        <p:spPr bwMode="auto">
          <a:xfrm>
            <a:off x="1422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atin typeface="Comic Sans MS" panose="030F0702030302020204" pitchFamily="66" charset="0"/>
              </a:defRPr>
            </a:lvl1pPr>
          </a:lstStyle>
          <a:p>
            <a:r>
              <a:rPr lang="en-US" altLang="en-US"/>
              <a:t>Page </a:t>
            </a:r>
            <a:fld id="{FB01D1C2-0C3B-4944-90D4-944BFE2CA1BF}" type="slidenum">
              <a:rPr lang="en-US" altLang="en-US"/>
              <a:pPr/>
              <a:t>‹#›</a:t>
            </a:fld>
            <a:endParaRPr lang="en-US" altLang="en-US"/>
          </a:p>
        </p:txBody>
      </p:sp>
    </p:spTree>
    <p:extLst>
      <p:ext uri="{BB962C8B-B14F-4D97-AF65-F5344CB8AC3E}">
        <p14:creationId xmlns:p14="http://schemas.microsoft.com/office/powerpoint/2010/main" val="325736203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panose="020B0604030504040204" pitchFamily="34" charset="0"/>
          <a:cs typeface="Tahoma" panose="020B0604030504040204" pitchFamily="34" charset="0"/>
        </a:defRPr>
      </a:lvl2pPr>
      <a:lvl3pPr algn="l" rtl="0" eaLnBrk="1" fontAlgn="base" hangingPunct="1">
        <a:spcBef>
          <a:spcPct val="0"/>
        </a:spcBef>
        <a:spcAft>
          <a:spcPct val="0"/>
        </a:spcAft>
        <a:defRPr sz="4400">
          <a:solidFill>
            <a:schemeClr val="tx2"/>
          </a:solidFill>
          <a:latin typeface="Tahoma" panose="020B0604030504040204" pitchFamily="34" charset="0"/>
          <a:cs typeface="Tahoma" panose="020B0604030504040204" pitchFamily="34" charset="0"/>
        </a:defRPr>
      </a:lvl3pPr>
      <a:lvl4pPr algn="l" rtl="0" eaLnBrk="1" fontAlgn="base" hangingPunct="1">
        <a:spcBef>
          <a:spcPct val="0"/>
        </a:spcBef>
        <a:spcAft>
          <a:spcPct val="0"/>
        </a:spcAft>
        <a:defRPr sz="4400">
          <a:solidFill>
            <a:schemeClr val="tx2"/>
          </a:solidFill>
          <a:latin typeface="Tahoma" panose="020B0604030504040204" pitchFamily="34" charset="0"/>
          <a:cs typeface="Tahoma" panose="020B0604030504040204" pitchFamily="34" charset="0"/>
        </a:defRPr>
      </a:lvl4pPr>
      <a:lvl5pPr algn="l" rtl="0" eaLnBrk="1" fontAlgn="base" hangingPunct="1">
        <a:spcBef>
          <a:spcPct val="0"/>
        </a:spcBef>
        <a:spcAft>
          <a:spcPct val="0"/>
        </a:spcAft>
        <a:defRPr sz="4400">
          <a:solidFill>
            <a:schemeClr val="tx2"/>
          </a:solidFill>
          <a:latin typeface="Tahoma" panose="020B0604030504040204" pitchFamily="34" charset="0"/>
          <a:cs typeface="Tahoma" panose="020B0604030504040204" pitchFamily="34" charset="0"/>
        </a:defRPr>
      </a:lvl5pPr>
      <a:lvl6pPr marL="457200" algn="l" rtl="0" eaLnBrk="1" fontAlgn="base" hangingPunct="1">
        <a:spcBef>
          <a:spcPct val="0"/>
        </a:spcBef>
        <a:spcAft>
          <a:spcPct val="0"/>
        </a:spcAft>
        <a:defRPr sz="4400">
          <a:solidFill>
            <a:schemeClr val="tx2"/>
          </a:solidFill>
          <a:latin typeface="Tahoma" panose="020B0604030504040204" pitchFamily="34" charset="0"/>
          <a:cs typeface="Tahoma" panose="020B0604030504040204" pitchFamily="34" charset="0"/>
        </a:defRPr>
      </a:lvl6pPr>
      <a:lvl7pPr marL="914400" algn="l" rtl="0" eaLnBrk="1" fontAlgn="base" hangingPunct="1">
        <a:spcBef>
          <a:spcPct val="0"/>
        </a:spcBef>
        <a:spcAft>
          <a:spcPct val="0"/>
        </a:spcAft>
        <a:defRPr sz="4400">
          <a:solidFill>
            <a:schemeClr val="tx2"/>
          </a:solidFill>
          <a:latin typeface="Tahoma" panose="020B0604030504040204" pitchFamily="34" charset="0"/>
          <a:cs typeface="Tahoma" panose="020B0604030504040204" pitchFamily="34" charset="0"/>
        </a:defRPr>
      </a:lvl7pPr>
      <a:lvl8pPr marL="1371600" algn="l" rtl="0" eaLnBrk="1" fontAlgn="base" hangingPunct="1">
        <a:spcBef>
          <a:spcPct val="0"/>
        </a:spcBef>
        <a:spcAft>
          <a:spcPct val="0"/>
        </a:spcAft>
        <a:defRPr sz="4400">
          <a:solidFill>
            <a:schemeClr val="tx2"/>
          </a:solidFill>
          <a:latin typeface="Tahoma" panose="020B0604030504040204" pitchFamily="34" charset="0"/>
          <a:cs typeface="Tahoma" panose="020B0604030504040204" pitchFamily="34" charset="0"/>
        </a:defRPr>
      </a:lvl8pPr>
      <a:lvl9pPr marL="1828800" algn="l" rtl="0" eaLnBrk="1" fontAlgn="base" hangingPunct="1">
        <a:spcBef>
          <a:spcPct val="0"/>
        </a:spcBef>
        <a:spcAft>
          <a:spcPct val="0"/>
        </a:spcAft>
        <a:defRPr sz="4400">
          <a:solidFill>
            <a:schemeClr val="tx2"/>
          </a:solidFill>
          <a:latin typeface="Tahoma" panose="020B0604030504040204" pitchFamily="34" charset="0"/>
          <a:cs typeface="Tahoma" panose="020B0604030504040204" pitchFamily="34" charset="0"/>
        </a:defRPr>
      </a:lvl9pPr>
    </p:titleStyle>
    <p:bodyStyle>
      <a:lvl1pPr marL="342900" indent="-342900" algn="l" rtl="0" eaLnBrk="1" fontAlgn="base" hangingPunct="1">
        <a:spcBef>
          <a:spcPct val="20000"/>
        </a:spcBef>
        <a:spcAft>
          <a:spcPct val="0"/>
        </a:spcAft>
        <a:buClr>
          <a:schemeClr val="hlink"/>
        </a:buClr>
        <a:buSzPct val="9000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hlink"/>
        </a:buClr>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jpeg"/><Relationship Id="rId1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509658" y="1377749"/>
            <a:ext cx="2517006" cy="393263"/>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anose="020B0604030504040204" pitchFamily="34" charset="0"/>
            </a:endParaRPr>
          </a:p>
        </p:txBody>
      </p:sp>
      <p:sp>
        <p:nvSpPr>
          <p:cNvPr id="2" name="Title 1"/>
          <p:cNvSpPr>
            <a:spLocks noGrp="1"/>
          </p:cNvSpPr>
          <p:nvPr>
            <p:ph type="title"/>
          </p:nvPr>
        </p:nvSpPr>
        <p:spPr>
          <a:xfrm>
            <a:off x="812800" y="180975"/>
            <a:ext cx="10363200" cy="544945"/>
          </a:xfrm>
        </p:spPr>
        <p:txBody>
          <a:bodyPr/>
          <a:lstStyle/>
          <a:p>
            <a:pPr algn="ctr"/>
            <a:r>
              <a:rPr lang="en-US" sz="3600" dirty="0" smtClean="0">
                <a:solidFill>
                  <a:srgbClr val="000000"/>
                </a:solidFill>
                <a:latin typeface="Estrangelo Edessa" panose="03080600000000000000" pitchFamily="66" charset="0"/>
                <a:cs typeface="Estrangelo Edessa" panose="03080600000000000000" pitchFamily="66" charset="0"/>
              </a:rPr>
              <a:t>Food Diary, an Internet-of-Things Health Application</a:t>
            </a:r>
            <a:endParaRPr lang="en-US" sz="3600" dirty="0">
              <a:solidFill>
                <a:srgbClr val="000000"/>
              </a:solidFill>
              <a:latin typeface="Estrangelo Edessa" panose="03080600000000000000" pitchFamily="66" charset="0"/>
              <a:cs typeface="Estrangelo Edessa" panose="03080600000000000000" pitchFamily="66" charset="0"/>
            </a:endParaRPr>
          </a:p>
        </p:txBody>
      </p:sp>
      <p:sp>
        <p:nvSpPr>
          <p:cNvPr id="3" name="TextBox 2"/>
          <p:cNvSpPr txBox="1"/>
          <p:nvPr/>
        </p:nvSpPr>
        <p:spPr>
          <a:xfrm>
            <a:off x="1147386" y="636608"/>
            <a:ext cx="4615599" cy="723275"/>
          </a:xfrm>
          <a:prstGeom prst="rect">
            <a:avLst/>
          </a:prstGeom>
          <a:noFill/>
        </p:spPr>
        <p:txBody>
          <a:bodyPr wrap="square" rtlCol="0">
            <a:spAutoFit/>
          </a:bodyPr>
          <a:lstStyle/>
          <a:p>
            <a:pPr>
              <a:spcBef>
                <a:spcPts val="600"/>
              </a:spcBef>
            </a:pPr>
            <a:r>
              <a:rPr lang="en-US" dirty="0" smtClean="0">
                <a:solidFill>
                  <a:srgbClr val="000000"/>
                </a:solidFill>
                <a:latin typeface="Estrangelo Edessa" panose="03080600000000000000" pitchFamily="66" charset="0"/>
                <a:cs typeface="Estrangelo Edessa" panose="03080600000000000000" pitchFamily="66" charset="0"/>
              </a:rPr>
              <a:t>Created by </a:t>
            </a:r>
            <a:r>
              <a:rPr lang="en-US" dirty="0" err="1" smtClean="0">
                <a:solidFill>
                  <a:srgbClr val="000000"/>
                </a:solidFill>
                <a:latin typeface="Estrangelo Edessa" panose="03080600000000000000" pitchFamily="66" charset="0"/>
                <a:cs typeface="Estrangelo Edessa" panose="03080600000000000000" pitchFamily="66" charset="0"/>
              </a:rPr>
              <a:t>Deepankar</a:t>
            </a:r>
            <a:r>
              <a:rPr lang="en-US" dirty="0" smtClean="0">
                <a:solidFill>
                  <a:srgbClr val="000000"/>
                </a:solidFill>
                <a:latin typeface="Estrangelo Edessa" panose="03080600000000000000" pitchFamily="66" charset="0"/>
                <a:cs typeface="Estrangelo Edessa" panose="03080600000000000000" pitchFamily="66" charset="0"/>
              </a:rPr>
              <a:t> </a:t>
            </a:r>
            <a:r>
              <a:rPr lang="en-US" dirty="0" err="1" smtClean="0">
                <a:solidFill>
                  <a:srgbClr val="000000"/>
                </a:solidFill>
                <a:latin typeface="Estrangelo Edessa" panose="03080600000000000000" pitchFamily="66" charset="0"/>
                <a:cs typeface="Estrangelo Edessa" panose="03080600000000000000" pitchFamily="66" charset="0"/>
              </a:rPr>
              <a:t>Malhan</a:t>
            </a:r>
            <a:r>
              <a:rPr lang="en-US" dirty="0" smtClean="0">
                <a:solidFill>
                  <a:srgbClr val="000000"/>
                </a:solidFill>
                <a:latin typeface="Estrangelo Edessa" panose="03080600000000000000" pitchFamily="66" charset="0"/>
                <a:cs typeface="Estrangelo Edessa" panose="03080600000000000000" pitchFamily="66" charset="0"/>
              </a:rPr>
              <a:t> and Austin Miller</a:t>
            </a:r>
          </a:p>
          <a:p>
            <a:pPr>
              <a:spcBef>
                <a:spcPts val="600"/>
              </a:spcBef>
            </a:pPr>
            <a:r>
              <a:rPr lang="en-US" dirty="0" smtClean="0">
                <a:solidFill>
                  <a:srgbClr val="000000"/>
                </a:solidFill>
                <a:latin typeface="Estrangelo Edessa" panose="03080600000000000000" pitchFamily="66" charset="0"/>
                <a:cs typeface="Estrangelo Edessa" panose="03080600000000000000" pitchFamily="66" charset="0"/>
              </a:rPr>
              <a:t>Advised by Professor Stan </a:t>
            </a:r>
            <a:r>
              <a:rPr lang="en-US" dirty="0" err="1" smtClean="0">
                <a:solidFill>
                  <a:srgbClr val="000000"/>
                </a:solidFill>
                <a:latin typeface="Estrangelo Edessa" panose="03080600000000000000" pitchFamily="66" charset="0"/>
                <a:cs typeface="Estrangelo Edessa" panose="03080600000000000000" pitchFamily="66" charset="0"/>
              </a:rPr>
              <a:t>Kurkovsky</a:t>
            </a:r>
            <a:endParaRPr lang="en-US" dirty="0">
              <a:solidFill>
                <a:srgbClr val="000000"/>
              </a:solidFill>
              <a:latin typeface="Estrangelo Edessa" panose="03080600000000000000" pitchFamily="66" charset="0"/>
              <a:cs typeface="Estrangelo Edessa" panose="03080600000000000000" pitchFamily="66" charset="0"/>
            </a:endParaRPr>
          </a:p>
        </p:txBody>
      </p:sp>
      <p:pic>
        <p:nvPicPr>
          <p:cNvPr id="4" name="Picture 3"/>
          <p:cNvPicPr>
            <a:picLocks noChangeAspect="1"/>
          </p:cNvPicPr>
          <p:nvPr/>
        </p:nvPicPr>
        <p:blipFill>
          <a:blip r:embed="rId3"/>
          <a:stretch>
            <a:fillRect/>
          </a:stretch>
        </p:blipFill>
        <p:spPr>
          <a:xfrm>
            <a:off x="154934" y="65215"/>
            <a:ext cx="920619" cy="868648"/>
          </a:xfrm>
          <a:prstGeom prst="rect">
            <a:avLst/>
          </a:prstGeom>
        </p:spPr>
      </p:pic>
      <p:sp>
        <p:nvSpPr>
          <p:cNvPr id="5" name="TextBox 4"/>
          <p:cNvSpPr txBox="1"/>
          <p:nvPr/>
        </p:nvSpPr>
        <p:spPr>
          <a:xfrm>
            <a:off x="-11413" y="1205130"/>
            <a:ext cx="3910171" cy="523220"/>
          </a:xfrm>
          <a:prstGeom prst="rect">
            <a:avLst/>
          </a:prstGeom>
          <a:noFill/>
        </p:spPr>
        <p:txBody>
          <a:bodyPr wrap="square" rtlCol="0">
            <a:spAutoFit/>
          </a:bodyPr>
          <a:lstStyle/>
          <a:p>
            <a:pPr algn="ctr"/>
            <a:r>
              <a:rPr lang="en-US" sz="2400" dirty="0" smtClean="0">
                <a:solidFill>
                  <a:srgbClr val="000000"/>
                </a:solidFill>
                <a:latin typeface="Estrangelo Edessa" panose="03080600000000000000" pitchFamily="66" charset="0"/>
                <a:cs typeface="Estrangelo Edessa" panose="03080600000000000000" pitchFamily="66" charset="0"/>
              </a:rPr>
              <a:t>Abstract</a:t>
            </a:r>
            <a:r>
              <a:rPr lang="en-US" sz="2800" dirty="0" smtClean="0">
                <a:solidFill>
                  <a:srgbClr val="000000"/>
                </a:solidFill>
                <a:latin typeface="Estrangelo Edessa" panose="03080600000000000000" pitchFamily="66" charset="0"/>
                <a:cs typeface="Estrangelo Edessa" panose="03080600000000000000" pitchFamily="66" charset="0"/>
              </a:rPr>
              <a:t>:</a:t>
            </a:r>
            <a:endParaRPr lang="en-US" sz="2800" dirty="0">
              <a:solidFill>
                <a:srgbClr val="000000"/>
              </a:solidFill>
              <a:latin typeface="Estrangelo Edessa" panose="03080600000000000000" pitchFamily="66" charset="0"/>
              <a:cs typeface="Estrangelo Edessa" panose="03080600000000000000" pitchFamily="66" charset="0"/>
            </a:endParaRPr>
          </a:p>
        </p:txBody>
      </p:sp>
      <p:sp>
        <p:nvSpPr>
          <p:cNvPr id="6" name="TextBox 5"/>
          <p:cNvSpPr txBox="1"/>
          <p:nvPr/>
        </p:nvSpPr>
        <p:spPr>
          <a:xfrm>
            <a:off x="-1" y="4179763"/>
            <a:ext cx="3801395" cy="461665"/>
          </a:xfrm>
          <a:prstGeom prst="rect">
            <a:avLst/>
          </a:prstGeom>
          <a:noFill/>
        </p:spPr>
        <p:txBody>
          <a:bodyPr wrap="square" rtlCol="0">
            <a:spAutoFit/>
          </a:bodyPr>
          <a:lstStyle/>
          <a:p>
            <a:pPr algn="ctr"/>
            <a:r>
              <a:rPr lang="en-US" sz="2400" dirty="0" smtClean="0">
                <a:solidFill>
                  <a:srgbClr val="000000"/>
                </a:solidFill>
                <a:latin typeface="Estrangelo Edessa" panose="03080600000000000000" pitchFamily="66" charset="0"/>
                <a:cs typeface="Estrangelo Edessa" panose="03080600000000000000" pitchFamily="66" charset="0"/>
              </a:rPr>
              <a:t>Objectives:</a:t>
            </a:r>
            <a:endParaRPr lang="en-US" sz="2400" dirty="0">
              <a:solidFill>
                <a:srgbClr val="000000"/>
              </a:solidFill>
              <a:latin typeface="Estrangelo Edessa" panose="03080600000000000000" pitchFamily="66" charset="0"/>
              <a:cs typeface="Estrangelo Edessa" panose="03080600000000000000" pitchFamily="66" charset="0"/>
            </a:endParaRPr>
          </a:p>
        </p:txBody>
      </p:sp>
      <p:sp>
        <p:nvSpPr>
          <p:cNvPr id="7" name="TextBox 6"/>
          <p:cNvSpPr txBox="1"/>
          <p:nvPr/>
        </p:nvSpPr>
        <p:spPr>
          <a:xfrm>
            <a:off x="4047281" y="1380929"/>
            <a:ext cx="4256374" cy="461665"/>
          </a:xfrm>
          <a:prstGeom prst="rect">
            <a:avLst/>
          </a:prstGeom>
          <a:noFill/>
        </p:spPr>
        <p:txBody>
          <a:bodyPr wrap="square" rtlCol="0">
            <a:spAutoFit/>
          </a:bodyPr>
          <a:lstStyle/>
          <a:p>
            <a:pPr algn="ctr"/>
            <a:r>
              <a:rPr lang="en-US" sz="2400" dirty="0" smtClean="0">
                <a:solidFill>
                  <a:srgbClr val="000000"/>
                </a:solidFill>
                <a:latin typeface="Estrangelo Edessa" panose="03080600000000000000" pitchFamily="66" charset="0"/>
                <a:cs typeface="Estrangelo Edessa" panose="03080600000000000000" pitchFamily="66" charset="0"/>
              </a:rPr>
              <a:t>Application </a:t>
            </a:r>
            <a:r>
              <a:rPr lang="en-US" sz="2400" dirty="0">
                <a:solidFill>
                  <a:srgbClr val="000000"/>
                </a:solidFill>
                <a:latin typeface="Estrangelo Edessa" panose="03080600000000000000" pitchFamily="66" charset="0"/>
                <a:cs typeface="Estrangelo Edessa" panose="03080600000000000000" pitchFamily="66" charset="0"/>
              </a:rPr>
              <a:t>F</a:t>
            </a:r>
            <a:r>
              <a:rPr lang="en-US" sz="2400" dirty="0" smtClean="0">
                <a:solidFill>
                  <a:srgbClr val="000000"/>
                </a:solidFill>
                <a:latin typeface="Estrangelo Edessa" panose="03080600000000000000" pitchFamily="66" charset="0"/>
                <a:cs typeface="Estrangelo Edessa" panose="03080600000000000000" pitchFamily="66" charset="0"/>
              </a:rPr>
              <a:t>low:</a:t>
            </a:r>
            <a:endParaRPr lang="en-US" sz="2400" dirty="0">
              <a:solidFill>
                <a:srgbClr val="000000"/>
              </a:solidFill>
              <a:latin typeface="Estrangelo Edessa" panose="03080600000000000000" pitchFamily="66" charset="0"/>
              <a:cs typeface="Estrangelo Edessa" panose="03080600000000000000" pitchFamily="66" charset="0"/>
            </a:endParaRPr>
          </a:p>
        </p:txBody>
      </p:sp>
      <p:sp>
        <p:nvSpPr>
          <p:cNvPr id="8" name="TextBox 7"/>
          <p:cNvSpPr txBox="1"/>
          <p:nvPr/>
        </p:nvSpPr>
        <p:spPr>
          <a:xfrm>
            <a:off x="6006332" y="652883"/>
            <a:ext cx="1729857" cy="369332"/>
          </a:xfrm>
          <a:prstGeom prst="rect">
            <a:avLst/>
          </a:prstGeom>
          <a:noFill/>
        </p:spPr>
        <p:txBody>
          <a:bodyPr wrap="square" rtlCol="0">
            <a:spAutoFit/>
          </a:bodyPr>
          <a:lstStyle/>
          <a:p>
            <a:r>
              <a:rPr lang="en-US" sz="1600" dirty="0" smtClean="0">
                <a:solidFill>
                  <a:srgbClr val="000000"/>
                </a:solidFill>
                <a:latin typeface="Estrangelo Edessa" panose="03080600000000000000" pitchFamily="66" charset="0"/>
                <a:cs typeface="Estrangelo Edessa" panose="03080600000000000000" pitchFamily="66" charset="0"/>
              </a:rPr>
              <a:t>Additional Credits</a:t>
            </a:r>
            <a:r>
              <a:rPr lang="en-US" dirty="0" smtClean="0">
                <a:solidFill>
                  <a:srgbClr val="000000"/>
                </a:solidFill>
                <a:latin typeface="Estrangelo Edessa" panose="03080600000000000000" pitchFamily="66" charset="0"/>
                <a:cs typeface="Estrangelo Edessa" panose="03080600000000000000" pitchFamily="66" charset="0"/>
              </a:rPr>
              <a:t>:</a:t>
            </a:r>
          </a:p>
        </p:txBody>
      </p:sp>
      <p:pic>
        <p:nvPicPr>
          <p:cNvPr id="1026" name="Picture 2" descr="http://static1.squarespace.com/static/54b50ad9e4b05d045de78f10/t/54d5e39ee4b092010cef767d/1423303584073/scandit_logo_bi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61563" y="713646"/>
            <a:ext cx="671226" cy="10068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769842" y="665824"/>
            <a:ext cx="991518" cy="200055"/>
          </a:xfrm>
          <a:prstGeom prst="rect">
            <a:avLst/>
          </a:prstGeom>
          <a:noFill/>
        </p:spPr>
        <p:txBody>
          <a:bodyPr wrap="square" rtlCol="0">
            <a:spAutoFit/>
          </a:bodyPr>
          <a:lstStyle/>
          <a:p>
            <a:r>
              <a:rPr lang="en-US" sz="700" dirty="0" smtClean="0">
                <a:solidFill>
                  <a:srgbClr val="000000"/>
                </a:solidFill>
              </a:rPr>
              <a:t>- Barcode Scanning</a:t>
            </a:r>
            <a:endParaRPr lang="en-US" sz="700" dirty="0">
              <a:solidFill>
                <a:srgbClr val="000000"/>
              </a:solidFill>
            </a:endParaRPr>
          </a:p>
        </p:txBody>
      </p:sp>
      <p:sp>
        <p:nvSpPr>
          <p:cNvPr id="12" name="TextBox 11"/>
          <p:cNvSpPr txBox="1"/>
          <p:nvPr/>
        </p:nvSpPr>
        <p:spPr>
          <a:xfrm>
            <a:off x="9969753" y="650224"/>
            <a:ext cx="1580476" cy="200055"/>
          </a:xfrm>
          <a:prstGeom prst="rect">
            <a:avLst/>
          </a:prstGeom>
          <a:noFill/>
        </p:spPr>
        <p:txBody>
          <a:bodyPr wrap="square" rtlCol="0">
            <a:spAutoFit/>
          </a:bodyPr>
          <a:lstStyle/>
          <a:p>
            <a:r>
              <a:rPr lang="en-US" sz="700" dirty="0" err="1" smtClean="0">
                <a:solidFill>
                  <a:srgbClr val="000000"/>
                </a:solidFill>
              </a:rPr>
              <a:t>pigpio</a:t>
            </a:r>
            <a:r>
              <a:rPr lang="en-US" sz="700" dirty="0" smtClean="0">
                <a:solidFill>
                  <a:srgbClr val="000000"/>
                </a:solidFill>
              </a:rPr>
              <a:t> library - Pi GPIO pins</a:t>
            </a:r>
            <a:endParaRPr lang="en-US" sz="700" dirty="0">
              <a:solidFill>
                <a:srgbClr val="000000"/>
              </a:solidFill>
            </a:endParaRPr>
          </a:p>
        </p:txBody>
      </p:sp>
      <p:pic>
        <p:nvPicPr>
          <p:cNvPr id="1028" name="Picture 4" descr="https://upload.wikimedia.org/wikipedia/commons/8/83/Clarifai_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37953" y="882562"/>
            <a:ext cx="525314" cy="15371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8766409" y="854431"/>
            <a:ext cx="1071011" cy="200055"/>
          </a:xfrm>
          <a:prstGeom prst="rect">
            <a:avLst/>
          </a:prstGeom>
          <a:noFill/>
        </p:spPr>
        <p:txBody>
          <a:bodyPr wrap="square" rtlCol="0">
            <a:spAutoFit/>
          </a:bodyPr>
          <a:lstStyle/>
          <a:p>
            <a:r>
              <a:rPr lang="en-US" sz="700" dirty="0" smtClean="0">
                <a:solidFill>
                  <a:srgbClr val="000000"/>
                </a:solidFill>
              </a:rPr>
              <a:t>- Food-Image Analysis </a:t>
            </a:r>
            <a:endParaRPr lang="en-US" sz="700" dirty="0">
              <a:solidFill>
                <a:srgbClr val="000000"/>
              </a:solidFill>
            </a:endParaRPr>
          </a:p>
        </p:txBody>
      </p:sp>
      <p:pic>
        <p:nvPicPr>
          <p:cNvPr id="1030" name="Picture 6" descr="https://res.cloudinary.com/crunchbase-production/image/upload/v1397184951/518e8f4e0be1087b30f87c4b55378b54.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14327" y="1065823"/>
            <a:ext cx="840787" cy="189723"/>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8763823" y="1050312"/>
            <a:ext cx="1181366" cy="200055"/>
          </a:xfrm>
          <a:prstGeom prst="rect">
            <a:avLst/>
          </a:prstGeom>
          <a:noFill/>
        </p:spPr>
        <p:txBody>
          <a:bodyPr wrap="square" rtlCol="0">
            <a:spAutoFit/>
          </a:bodyPr>
          <a:lstStyle/>
          <a:p>
            <a:r>
              <a:rPr lang="en-US" sz="700" dirty="0" smtClean="0">
                <a:solidFill>
                  <a:srgbClr val="000000"/>
                </a:solidFill>
              </a:rPr>
              <a:t>- Nutritional Data Lookup</a:t>
            </a:r>
            <a:endParaRPr lang="en-US" sz="700" dirty="0">
              <a:solidFill>
                <a:srgbClr val="000000"/>
              </a:solidFill>
            </a:endParaRPr>
          </a:p>
        </p:txBody>
      </p:sp>
      <p:pic>
        <p:nvPicPr>
          <p:cNvPr id="1032" name="Picture 8" descr="https://upload.wikimedia.org/wikipedia/commons/0/0d/Imagemagick-logo.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2494" r="41111" b="66433"/>
          <a:stretch/>
        </p:blipFill>
        <p:spPr bwMode="auto">
          <a:xfrm rot="1122231">
            <a:off x="6091841" y="1070334"/>
            <a:ext cx="531283" cy="26891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6643377" y="1131304"/>
            <a:ext cx="1181366" cy="200055"/>
          </a:xfrm>
          <a:prstGeom prst="rect">
            <a:avLst/>
          </a:prstGeom>
          <a:noFill/>
        </p:spPr>
        <p:txBody>
          <a:bodyPr wrap="square" rtlCol="0">
            <a:spAutoFit/>
          </a:bodyPr>
          <a:lstStyle/>
          <a:p>
            <a:r>
              <a:rPr lang="en-US" sz="700" dirty="0" smtClean="0">
                <a:solidFill>
                  <a:srgbClr val="000000"/>
                </a:solidFill>
              </a:rPr>
              <a:t>- Image Manipulation</a:t>
            </a:r>
            <a:endParaRPr lang="en-US" sz="700" dirty="0">
              <a:solidFill>
                <a:srgbClr val="000000"/>
              </a:solidFill>
            </a:endParaRPr>
          </a:p>
        </p:txBody>
      </p:sp>
      <p:sp>
        <p:nvSpPr>
          <p:cNvPr id="19" name="TextBox 18"/>
          <p:cNvSpPr txBox="1"/>
          <p:nvPr/>
        </p:nvSpPr>
        <p:spPr>
          <a:xfrm>
            <a:off x="8322448" y="1421488"/>
            <a:ext cx="3850366" cy="461665"/>
          </a:xfrm>
          <a:prstGeom prst="rect">
            <a:avLst/>
          </a:prstGeom>
          <a:noFill/>
        </p:spPr>
        <p:txBody>
          <a:bodyPr wrap="square" rtlCol="0">
            <a:spAutoFit/>
          </a:bodyPr>
          <a:lstStyle/>
          <a:p>
            <a:pPr algn="ctr"/>
            <a:r>
              <a:rPr lang="en-US" sz="2400" dirty="0" smtClean="0">
                <a:solidFill>
                  <a:srgbClr val="000000"/>
                </a:solidFill>
                <a:latin typeface="Estrangelo Edessa" panose="03080600000000000000" pitchFamily="66" charset="0"/>
                <a:cs typeface="Estrangelo Edessa" panose="03080600000000000000" pitchFamily="66" charset="0"/>
              </a:rPr>
              <a:t>Results:</a:t>
            </a:r>
            <a:endParaRPr lang="en-US" sz="2400" dirty="0">
              <a:solidFill>
                <a:srgbClr val="000000"/>
              </a:solidFill>
              <a:latin typeface="Estrangelo Edessa" panose="03080600000000000000" pitchFamily="66" charset="0"/>
              <a:cs typeface="Estrangelo Edessa" panose="03080600000000000000" pitchFamily="66" charset="0"/>
            </a:endParaRPr>
          </a:p>
        </p:txBody>
      </p:sp>
      <p:sp>
        <p:nvSpPr>
          <p:cNvPr id="17" name="TextBox 16"/>
          <p:cNvSpPr txBox="1"/>
          <p:nvPr/>
        </p:nvSpPr>
        <p:spPr>
          <a:xfrm>
            <a:off x="-64521" y="4546647"/>
            <a:ext cx="3910171" cy="1923604"/>
          </a:xfrm>
          <a:prstGeom prst="rect">
            <a:avLst/>
          </a:prstGeom>
          <a:noFill/>
        </p:spPr>
        <p:txBody>
          <a:bodyPr wrap="square" rtlCol="0">
            <a:spAutoFit/>
          </a:bodyPr>
          <a:lstStyle/>
          <a:p>
            <a:pPr marL="274320" indent="-91440">
              <a:spcBef>
                <a:spcPts val="600"/>
              </a:spcBef>
              <a:buFont typeface="Arial" panose="020B0604020202020204" pitchFamily="34" charset="0"/>
              <a:buChar char="•"/>
            </a:pPr>
            <a:r>
              <a:rPr lang="en-US" sz="1100" dirty="0" smtClean="0">
                <a:solidFill>
                  <a:srgbClr val="000000"/>
                </a:solidFill>
                <a:latin typeface="Times New Roman" panose="02020603050405020304" pitchFamily="18" charset="0"/>
                <a:cs typeface="Times New Roman" panose="02020603050405020304" pitchFamily="18" charset="0"/>
              </a:rPr>
              <a:t>Raspberry Pi uses sensors to collect and make decisions on food-data</a:t>
            </a:r>
          </a:p>
          <a:p>
            <a:pPr marL="274320" indent="-91440">
              <a:spcBef>
                <a:spcPts val="600"/>
              </a:spcBef>
              <a:buFont typeface="Arial" panose="020B0604020202020204" pitchFamily="34" charset="0"/>
              <a:buChar char="•"/>
            </a:pPr>
            <a:r>
              <a:rPr lang="en-US" sz="1100" dirty="0" smtClean="0">
                <a:solidFill>
                  <a:srgbClr val="000000"/>
                </a:solidFill>
                <a:latin typeface="Times New Roman" panose="02020603050405020304" pitchFamily="18" charset="0"/>
                <a:cs typeface="Times New Roman" panose="02020603050405020304" pitchFamily="18" charset="0"/>
              </a:rPr>
              <a:t>Pi connects with external web service that stores and acts on data</a:t>
            </a:r>
          </a:p>
          <a:p>
            <a:pPr marL="274320" indent="-91440">
              <a:spcBef>
                <a:spcPts val="600"/>
              </a:spcBef>
              <a:buFont typeface="Arial" panose="020B0604020202020204" pitchFamily="34" charset="0"/>
              <a:buChar char="•"/>
            </a:pPr>
            <a:r>
              <a:rPr lang="en-US" sz="1100" dirty="0" smtClean="0">
                <a:solidFill>
                  <a:srgbClr val="000000"/>
                </a:solidFill>
                <a:latin typeface="Times New Roman" panose="02020603050405020304" pitchFamily="18" charset="0"/>
                <a:cs typeface="Times New Roman" panose="02020603050405020304" pitchFamily="18" charset="0"/>
              </a:rPr>
              <a:t>Application provides user accurate method of recording daily nutrition by obtaining the mass of the food eaten and comparing it to that of the serving size.</a:t>
            </a:r>
          </a:p>
          <a:p>
            <a:pPr marL="274320" indent="-91440">
              <a:spcBef>
                <a:spcPts val="600"/>
              </a:spcBef>
              <a:buFont typeface="Arial" panose="020B0604020202020204" pitchFamily="34" charset="0"/>
              <a:buChar char="•"/>
            </a:pPr>
            <a:r>
              <a:rPr lang="en-US" sz="1100" dirty="0" smtClean="0">
                <a:solidFill>
                  <a:srgbClr val="000000"/>
                </a:solidFill>
                <a:latin typeface="Times New Roman" panose="02020603050405020304" pitchFamily="18" charset="0"/>
                <a:cs typeface="Times New Roman" panose="02020603050405020304" pitchFamily="18" charset="0"/>
              </a:rPr>
              <a:t>Application allows user to add food with or without barcode</a:t>
            </a:r>
          </a:p>
          <a:p>
            <a:pPr marL="274320" indent="-91440">
              <a:spcBef>
                <a:spcPts val="600"/>
              </a:spcBef>
              <a:buFont typeface="Arial" panose="020B0604020202020204" pitchFamily="34" charset="0"/>
              <a:buChar char="•"/>
            </a:pPr>
            <a:r>
              <a:rPr lang="en-US" sz="1100" dirty="0" smtClean="0">
                <a:solidFill>
                  <a:srgbClr val="000000"/>
                </a:solidFill>
                <a:latin typeface="Times New Roman" panose="02020603050405020304" pitchFamily="18" charset="0"/>
                <a:cs typeface="Times New Roman" panose="02020603050405020304" pitchFamily="18" charset="0"/>
              </a:rPr>
              <a:t>User does not need additional input devices to use application</a:t>
            </a:r>
            <a:endParaRPr lang="en-US" sz="1100" dirty="0">
              <a:solidFill>
                <a:srgbClr val="000000"/>
              </a:solidFill>
              <a:latin typeface="Times New Roman" panose="02020603050405020304" pitchFamily="18" charset="0"/>
              <a:cs typeface="Times New Roman" panose="02020603050405020304" pitchFamily="18" charset="0"/>
            </a:endParaRPr>
          </a:p>
        </p:txBody>
      </p:sp>
      <p:cxnSp>
        <p:nvCxnSpPr>
          <p:cNvPr id="21" name="Straight Connector 20"/>
          <p:cNvCxnSpPr/>
          <p:nvPr/>
        </p:nvCxnSpPr>
        <p:spPr bwMode="auto">
          <a:xfrm>
            <a:off x="3917654" y="1634201"/>
            <a:ext cx="0" cy="4813161"/>
          </a:xfrm>
          <a:prstGeom prst="line">
            <a:avLst/>
          </a:prstGeom>
          <a:solidFill>
            <a:schemeClr val="accent1"/>
          </a:solidFill>
          <a:ln w="95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28"/>
          <p:cNvCxnSpPr/>
          <p:nvPr/>
        </p:nvCxnSpPr>
        <p:spPr bwMode="auto">
          <a:xfrm>
            <a:off x="8290643" y="1678075"/>
            <a:ext cx="0" cy="4813161"/>
          </a:xfrm>
          <a:prstGeom prst="line">
            <a:avLst/>
          </a:prstGeom>
          <a:solidFill>
            <a:schemeClr val="accent1"/>
          </a:solidFill>
          <a:ln w="95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Box 29"/>
          <p:cNvSpPr txBox="1"/>
          <p:nvPr/>
        </p:nvSpPr>
        <p:spPr>
          <a:xfrm>
            <a:off x="6812608" y="1877841"/>
            <a:ext cx="1522112" cy="2754600"/>
          </a:xfrm>
          <a:prstGeom prst="rect">
            <a:avLst/>
          </a:prstGeom>
          <a:noFill/>
        </p:spPr>
        <p:txBody>
          <a:bodyPr wrap="square" rtlCol="0">
            <a:spAutoFit/>
          </a:bodyPr>
          <a:lstStyle/>
          <a:p>
            <a:pPr marL="228600" indent="-228600">
              <a:spcBef>
                <a:spcPts val="600"/>
              </a:spcBef>
              <a:buAutoNum type="arabicParenR"/>
            </a:pPr>
            <a:r>
              <a:rPr lang="en-US" sz="1050" dirty="0" smtClean="0">
                <a:solidFill>
                  <a:srgbClr val="000000"/>
                </a:solidFill>
                <a:latin typeface="Times New Roman" panose="02020603050405020304" pitchFamily="18" charset="0"/>
                <a:cs typeface="Times New Roman" panose="02020603050405020304" pitchFamily="18" charset="0"/>
              </a:rPr>
              <a:t>While waiting for food to be placed on scale, check distance sensor. If object is in front of it and in range, take photo and assume that it is of a barcode.</a:t>
            </a:r>
          </a:p>
          <a:p>
            <a:pPr marL="228600" indent="-228600">
              <a:spcBef>
                <a:spcPts val="600"/>
              </a:spcBef>
              <a:buAutoNum type="arabicParenR"/>
            </a:pPr>
            <a:r>
              <a:rPr lang="en-US" sz="1050" dirty="0" smtClean="0">
                <a:solidFill>
                  <a:srgbClr val="000000"/>
                </a:solidFill>
                <a:latin typeface="Times New Roman" panose="02020603050405020304" pitchFamily="18" charset="0"/>
                <a:cs typeface="Times New Roman" panose="02020603050405020304" pitchFamily="18" charset="0"/>
              </a:rPr>
              <a:t>When mass reported by scale changes, take a photo </a:t>
            </a:r>
            <a:r>
              <a:rPr lang="en-US" sz="1050" u="sng" dirty="0" smtClean="0">
                <a:solidFill>
                  <a:srgbClr val="000000"/>
                </a:solidFill>
                <a:latin typeface="Times New Roman" panose="02020603050405020304" pitchFamily="18" charset="0"/>
                <a:cs typeface="Times New Roman" panose="02020603050405020304" pitchFamily="18" charset="0"/>
              </a:rPr>
              <a:t>only if </a:t>
            </a:r>
            <a:r>
              <a:rPr lang="en-US" sz="1050" dirty="0" smtClean="0">
                <a:solidFill>
                  <a:srgbClr val="000000"/>
                </a:solidFill>
                <a:latin typeface="Times New Roman" panose="02020603050405020304" pitchFamily="18" charset="0"/>
                <a:cs typeface="Times New Roman" panose="02020603050405020304" pitchFamily="18" charset="0"/>
              </a:rPr>
              <a:t>a photo has not already been taken (of a barcode). Assume photo is of food. Record mass.</a:t>
            </a:r>
          </a:p>
        </p:txBody>
      </p:sp>
      <p:pic>
        <p:nvPicPr>
          <p:cNvPr id="1034" name="Picture 10" descr="http://deltafonts.com/wp-content/uploads/imgur.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33408" b="21622"/>
          <a:stretch/>
        </p:blipFill>
        <p:spPr bwMode="auto">
          <a:xfrm>
            <a:off x="7937953" y="1314160"/>
            <a:ext cx="428907" cy="192881"/>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8767963" y="1278898"/>
            <a:ext cx="1181366" cy="200055"/>
          </a:xfrm>
          <a:prstGeom prst="rect">
            <a:avLst/>
          </a:prstGeom>
          <a:noFill/>
        </p:spPr>
        <p:txBody>
          <a:bodyPr wrap="square" rtlCol="0">
            <a:spAutoFit/>
          </a:bodyPr>
          <a:lstStyle/>
          <a:p>
            <a:r>
              <a:rPr lang="en-US" sz="700" dirty="0" smtClean="0">
                <a:solidFill>
                  <a:srgbClr val="000000"/>
                </a:solidFill>
              </a:rPr>
              <a:t>- Image Hosting</a:t>
            </a:r>
            <a:endParaRPr lang="en-US" sz="700" dirty="0">
              <a:solidFill>
                <a:srgbClr val="000000"/>
              </a:solidFill>
            </a:endParaRPr>
          </a:p>
        </p:txBody>
      </p:sp>
      <p:sp>
        <p:nvSpPr>
          <p:cNvPr id="26" name="TextBox 25"/>
          <p:cNvSpPr txBox="1"/>
          <p:nvPr/>
        </p:nvSpPr>
        <p:spPr>
          <a:xfrm>
            <a:off x="8214207" y="2153633"/>
            <a:ext cx="1008129" cy="307777"/>
          </a:xfrm>
          <a:prstGeom prst="rect">
            <a:avLst/>
          </a:prstGeom>
          <a:noFill/>
        </p:spPr>
        <p:txBody>
          <a:bodyPr wrap="square" rtlCol="0">
            <a:spAutoFit/>
          </a:bodyPr>
          <a:lstStyle/>
          <a:p>
            <a:pPr algn="ctr"/>
            <a:r>
              <a:rPr lang="en-US" sz="1400" dirty="0" smtClean="0">
                <a:solidFill>
                  <a:srgbClr val="000000"/>
                </a:solidFill>
                <a:latin typeface="Estrangelo Edessa" panose="03080600000000000000" pitchFamily="66" charset="0"/>
                <a:cs typeface="Estrangelo Edessa" panose="03080600000000000000" pitchFamily="66" charset="0"/>
              </a:rPr>
              <a:t>Situation:</a:t>
            </a:r>
            <a:endParaRPr lang="en-US" sz="1400" dirty="0">
              <a:solidFill>
                <a:srgbClr val="000000"/>
              </a:solidFill>
              <a:latin typeface="Estrangelo Edessa" panose="03080600000000000000" pitchFamily="66" charset="0"/>
              <a:cs typeface="Estrangelo Edessa" panose="03080600000000000000" pitchFamily="66" charset="0"/>
            </a:endParaRPr>
          </a:p>
        </p:txBody>
      </p:sp>
      <p:sp>
        <p:nvSpPr>
          <p:cNvPr id="36" name="TextBox 35"/>
          <p:cNvSpPr txBox="1"/>
          <p:nvPr/>
        </p:nvSpPr>
        <p:spPr>
          <a:xfrm>
            <a:off x="8187430" y="3168746"/>
            <a:ext cx="1012208" cy="461665"/>
          </a:xfrm>
          <a:prstGeom prst="rect">
            <a:avLst/>
          </a:prstGeom>
          <a:noFill/>
        </p:spPr>
        <p:txBody>
          <a:bodyPr wrap="square" rtlCol="0">
            <a:spAutoFit/>
          </a:bodyPr>
          <a:lstStyle/>
          <a:p>
            <a:pPr algn="ctr"/>
            <a:r>
              <a:rPr lang="en-US" sz="1200" dirty="0" smtClean="0">
                <a:solidFill>
                  <a:srgbClr val="000000"/>
                </a:solidFill>
                <a:latin typeface="Estrangelo Edessa" panose="03080600000000000000" pitchFamily="66" charset="0"/>
                <a:cs typeface="Estrangelo Edessa" panose="03080600000000000000" pitchFamily="66" charset="0"/>
              </a:rPr>
              <a:t>Application Photo:</a:t>
            </a:r>
            <a:endParaRPr lang="en-US" sz="1200" dirty="0">
              <a:solidFill>
                <a:srgbClr val="000000"/>
              </a:solidFill>
              <a:latin typeface="Estrangelo Edessa" panose="03080600000000000000" pitchFamily="66" charset="0"/>
              <a:cs typeface="Estrangelo Edessa" panose="03080600000000000000" pitchFamily="66" charset="0"/>
            </a:endParaRPr>
          </a:p>
        </p:txBody>
      </p:sp>
      <p:pic>
        <p:nvPicPr>
          <p:cNvPr id="1036" name="Picture 12" descr="https://www.generalmillscf.com/~/media/images/product/product-detail/snacks-and-bars/bars/nature-valley/31849000-nature-valley-protein-peanut-butter-dark-chocolate.ashx"/>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t="15601" b="16855"/>
          <a:stretch/>
        </p:blipFill>
        <p:spPr bwMode="auto">
          <a:xfrm rot="1369304">
            <a:off x="9292093" y="2176394"/>
            <a:ext cx="996485" cy="37303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302105" y="3068606"/>
            <a:ext cx="1001915" cy="752658"/>
          </a:xfrm>
          <a:prstGeom prst="rect">
            <a:avLst/>
          </a:prstGeom>
        </p:spPr>
      </p:pic>
      <p:grpSp>
        <p:nvGrpSpPr>
          <p:cNvPr id="40" name="Group 39"/>
          <p:cNvGrpSpPr/>
          <p:nvPr/>
        </p:nvGrpSpPr>
        <p:grpSpPr>
          <a:xfrm>
            <a:off x="8944345" y="4106724"/>
            <a:ext cx="1569253" cy="607742"/>
            <a:chOff x="9920288" y="4686300"/>
            <a:chExt cx="1504950" cy="521494"/>
          </a:xfrm>
        </p:grpSpPr>
        <p:grpSp>
          <p:nvGrpSpPr>
            <p:cNvPr id="38" name="Group 37"/>
            <p:cNvGrpSpPr/>
            <p:nvPr/>
          </p:nvGrpSpPr>
          <p:grpSpPr>
            <a:xfrm>
              <a:off x="9939988" y="4713436"/>
              <a:ext cx="1464857" cy="473903"/>
              <a:chOff x="9939988" y="4713436"/>
              <a:chExt cx="1464857" cy="473903"/>
            </a:xfrm>
          </p:grpSpPr>
          <p:pic>
            <p:nvPicPr>
              <p:cNvPr id="35" name="Picture 34"/>
              <p:cNvPicPr>
                <a:picLocks noChangeAspect="1"/>
              </p:cNvPicPr>
              <p:nvPr/>
            </p:nvPicPr>
            <p:blipFill rotWithShape="1">
              <a:blip r:embed="rId11"/>
              <a:srcRect l="13999" r="57282"/>
              <a:stretch/>
            </p:blipFill>
            <p:spPr>
              <a:xfrm>
                <a:off x="9939988" y="4867264"/>
                <a:ext cx="572323" cy="320075"/>
              </a:xfrm>
              <a:prstGeom prst="rect">
                <a:avLst/>
              </a:prstGeom>
            </p:spPr>
          </p:pic>
          <p:pic>
            <p:nvPicPr>
              <p:cNvPr id="43" name="Picture 42"/>
              <p:cNvPicPr>
                <a:picLocks noChangeAspect="1"/>
              </p:cNvPicPr>
              <p:nvPr/>
            </p:nvPicPr>
            <p:blipFill rotWithShape="1">
              <a:blip r:embed="rId11"/>
              <a:srcRect l="54957"/>
              <a:stretch/>
            </p:blipFill>
            <p:spPr>
              <a:xfrm>
                <a:off x="10507199" y="4867263"/>
                <a:ext cx="897646" cy="320075"/>
              </a:xfrm>
              <a:prstGeom prst="rect">
                <a:avLst/>
              </a:prstGeom>
            </p:spPr>
          </p:pic>
          <p:pic>
            <p:nvPicPr>
              <p:cNvPr id="37" name="Picture 36"/>
              <p:cNvPicPr>
                <a:picLocks noChangeAspect="1"/>
              </p:cNvPicPr>
              <p:nvPr/>
            </p:nvPicPr>
            <p:blipFill rotWithShape="1">
              <a:blip r:embed="rId12"/>
              <a:srcRect l="12138" t="21961" r="64594" b="7964"/>
              <a:stretch/>
            </p:blipFill>
            <p:spPr>
              <a:xfrm>
                <a:off x="9959182" y="4736460"/>
                <a:ext cx="480218" cy="142722"/>
              </a:xfrm>
              <a:prstGeom prst="rect">
                <a:avLst/>
              </a:prstGeom>
            </p:spPr>
          </p:pic>
          <p:pic>
            <p:nvPicPr>
              <p:cNvPr id="45" name="Picture 44"/>
              <p:cNvPicPr>
                <a:picLocks noChangeAspect="1"/>
              </p:cNvPicPr>
              <p:nvPr/>
            </p:nvPicPr>
            <p:blipFill rotWithShape="1">
              <a:blip r:embed="rId12"/>
              <a:srcRect l="51026" t="11481" r="5645" b="12986"/>
              <a:stretch/>
            </p:blipFill>
            <p:spPr>
              <a:xfrm>
                <a:off x="10486401" y="4713436"/>
                <a:ext cx="894262" cy="153839"/>
              </a:xfrm>
              <a:prstGeom prst="rect">
                <a:avLst/>
              </a:prstGeom>
            </p:spPr>
          </p:pic>
        </p:grpSp>
        <p:sp>
          <p:nvSpPr>
            <p:cNvPr id="39" name="Rectangle 38"/>
            <p:cNvSpPr/>
            <p:nvPr/>
          </p:nvSpPr>
          <p:spPr bwMode="auto">
            <a:xfrm>
              <a:off x="9920288" y="4686300"/>
              <a:ext cx="1504950" cy="521494"/>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anose="020B0604030504040204" pitchFamily="34" charset="0"/>
              </a:endParaRPr>
            </a:p>
          </p:txBody>
        </p:sp>
      </p:grpSp>
      <p:sp>
        <p:nvSpPr>
          <p:cNvPr id="49" name="TextBox 48"/>
          <p:cNvSpPr txBox="1"/>
          <p:nvPr/>
        </p:nvSpPr>
        <p:spPr>
          <a:xfrm>
            <a:off x="8193410" y="4167982"/>
            <a:ext cx="732451" cy="461665"/>
          </a:xfrm>
          <a:prstGeom prst="rect">
            <a:avLst/>
          </a:prstGeom>
          <a:noFill/>
        </p:spPr>
        <p:txBody>
          <a:bodyPr wrap="square" rtlCol="0">
            <a:spAutoFit/>
          </a:bodyPr>
          <a:lstStyle/>
          <a:p>
            <a:pPr algn="ctr"/>
            <a:r>
              <a:rPr lang="en-US" sz="1200" dirty="0" smtClean="0">
                <a:solidFill>
                  <a:srgbClr val="000000"/>
                </a:solidFill>
                <a:latin typeface="Estrangelo Edessa" panose="03080600000000000000" pitchFamily="66" charset="0"/>
                <a:cs typeface="Estrangelo Edessa" panose="03080600000000000000" pitchFamily="66" charset="0"/>
              </a:rPr>
              <a:t>Pending Log:</a:t>
            </a:r>
            <a:endParaRPr lang="en-US" sz="1200" dirty="0">
              <a:solidFill>
                <a:srgbClr val="000000"/>
              </a:solidFill>
              <a:latin typeface="Estrangelo Edessa" panose="03080600000000000000" pitchFamily="66" charset="0"/>
              <a:cs typeface="Estrangelo Edessa" panose="03080600000000000000" pitchFamily="66" charset="0"/>
            </a:endParaRPr>
          </a:p>
        </p:txBody>
      </p:sp>
      <p:pic>
        <p:nvPicPr>
          <p:cNvPr id="44" name="Picture 43"/>
          <p:cNvPicPr>
            <a:picLocks noChangeAspect="1"/>
          </p:cNvPicPr>
          <p:nvPr/>
        </p:nvPicPr>
        <p:blipFill>
          <a:blip r:embed="rId13"/>
          <a:stretch>
            <a:fillRect/>
          </a:stretch>
        </p:blipFill>
        <p:spPr>
          <a:xfrm>
            <a:off x="11000594" y="1831910"/>
            <a:ext cx="795279" cy="1015624"/>
          </a:xfrm>
          <a:prstGeom prst="rect">
            <a:avLst/>
          </a:prstGeom>
        </p:spPr>
      </p:pic>
      <p:sp>
        <p:nvSpPr>
          <p:cNvPr id="53" name="TextBox 52"/>
          <p:cNvSpPr txBox="1"/>
          <p:nvPr/>
        </p:nvSpPr>
        <p:spPr>
          <a:xfrm>
            <a:off x="8163403" y="5204587"/>
            <a:ext cx="905517" cy="461665"/>
          </a:xfrm>
          <a:prstGeom prst="rect">
            <a:avLst/>
          </a:prstGeom>
          <a:noFill/>
        </p:spPr>
        <p:txBody>
          <a:bodyPr wrap="square" rtlCol="0">
            <a:spAutoFit/>
          </a:bodyPr>
          <a:lstStyle/>
          <a:p>
            <a:pPr algn="ctr"/>
            <a:r>
              <a:rPr lang="en-US" sz="1200" dirty="0" smtClean="0">
                <a:solidFill>
                  <a:srgbClr val="000000"/>
                </a:solidFill>
                <a:latin typeface="Estrangelo Edessa" panose="03080600000000000000" pitchFamily="66" charset="0"/>
                <a:cs typeface="Estrangelo Edessa" panose="03080600000000000000" pitchFamily="66" charset="0"/>
              </a:rPr>
              <a:t>Approved Log:</a:t>
            </a:r>
            <a:endParaRPr lang="en-US" sz="1200" dirty="0">
              <a:solidFill>
                <a:srgbClr val="000000"/>
              </a:solidFill>
              <a:latin typeface="Estrangelo Edessa" panose="03080600000000000000" pitchFamily="66" charset="0"/>
              <a:cs typeface="Estrangelo Edessa" panose="03080600000000000000" pitchFamily="66" charset="0"/>
            </a:endParaRPr>
          </a:p>
        </p:txBody>
      </p:sp>
      <p:pic>
        <p:nvPicPr>
          <p:cNvPr id="1040" name="Picture 16" descr="http://i.imgur.com/fCQuEJsm.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887261" y="3068014"/>
            <a:ext cx="1012616" cy="759463"/>
          </a:xfrm>
          <a:prstGeom prst="rect">
            <a:avLst/>
          </a:prstGeom>
          <a:noFill/>
          <a:extLst>
            <a:ext uri="{909E8E84-426E-40DD-AFC4-6F175D3DCCD1}">
              <a14:hiddenFill xmlns:a14="http://schemas.microsoft.com/office/drawing/2010/main">
                <a:solidFill>
                  <a:srgbClr val="FFFFFF"/>
                </a:solidFill>
              </a14:hiddenFill>
            </a:ext>
          </a:extLst>
        </p:spPr>
      </p:pic>
      <p:grpSp>
        <p:nvGrpSpPr>
          <p:cNvPr id="50" name="Group 49"/>
          <p:cNvGrpSpPr/>
          <p:nvPr/>
        </p:nvGrpSpPr>
        <p:grpSpPr>
          <a:xfrm>
            <a:off x="10596846" y="4120964"/>
            <a:ext cx="1465999" cy="607742"/>
            <a:chOff x="11021983" y="4695663"/>
            <a:chExt cx="1111105" cy="370394"/>
          </a:xfrm>
        </p:grpSpPr>
        <p:grpSp>
          <p:nvGrpSpPr>
            <p:cNvPr id="47" name="Group 46"/>
            <p:cNvGrpSpPr/>
            <p:nvPr/>
          </p:nvGrpSpPr>
          <p:grpSpPr>
            <a:xfrm>
              <a:off x="11021983" y="4695663"/>
              <a:ext cx="1111105" cy="370394"/>
              <a:chOff x="11021983" y="4695663"/>
              <a:chExt cx="1111105" cy="370394"/>
            </a:xfrm>
          </p:grpSpPr>
          <p:pic>
            <p:nvPicPr>
              <p:cNvPr id="46" name="Picture 45"/>
              <p:cNvPicPr>
                <a:picLocks noChangeAspect="1"/>
              </p:cNvPicPr>
              <p:nvPr/>
            </p:nvPicPr>
            <p:blipFill rotWithShape="1">
              <a:blip r:embed="rId15"/>
              <a:srcRect l="11365" r="62101"/>
              <a:stretch/>
            </p:blipFill>
            <p:spPr>
              <a:xfrm>
                <a:off x="11021983" y="4818677"/>
                <a:ext cx="393384" cy="247380"/>
              </a:xfrm>
              <a:prstGeom prst="rect">
                <a:avLst/>
              </a:prstGeom>
            </p:spPr>
          </p:pic>
          <p:pic>
            <p:nvPicPr>
              <p:cNvPr id="58" name="Picture 57"/>
              <p:cNvPicPr>
                <a:picLocks noChangeAspect="1"/>
              </p:cNvPicPr>
              <p:nvPr/>
            </p:nvPicPr>
            <p:blipFill rotWithShape="1">
              <a:blip r:embed="rId15"/>
              <a:srcRect l="51589"/>
              <a:stretch/>
            </p:blipFill>
            <p:spPr>
              <a:xfrm>
                <a:off x="11415367" y="4818677"/>
                <a:ext cx="717721" cy="247380"/>
              </a:xfrm>
              <a:prstGeom prst="rect">
                <a:avLst/>
              </a:prstGeom>
            </p:spPr>
          </p:pic>
          <p:pic>
            <p:nvPicPr>
              <p:cNvPr id="59" name="Picture 58"/>
              <p:cNvPicPr>
                <a:picLocks noChangeAspect="1"/>
              </p:cNvPicPr>
              <p:nvPr/>
            </p:nvPicPr>
            <p:blipFill rotWithShape="1">
              <a:blip r:embed="rId12"/>
              <a:srcRect l="12138" t="21961" r="64594" b="7964"/>
              <a:stretch/>
            </p:blipFill>
            <p:spPr>
              <a:xfrm>
                <a:off x="11021983" y="4704198"/>
                <a:ext cx="379810" cy="109572"/>
              </a:xfrm>
              <a:prstGeom prst="rect">
                <a:avLst/>
              </a:prstGeom>
            </p:spPr>
          </p:pic>
          <p:pic>
            <p:nvPicPr>
              <p:cNvPr id="60" name="Picture 59"/>
              <p:cNvPicPr>
                <a:picLocks noChangeAspect="1"/>
              </p:cNvPicPr>
              <p:nvPr/>
            </p:nvPicPr>
            <p:blipFill rotWithShape="1">
              <a:blip r:embed="rId12"/>
              <a:srcRect l="51026" t="11481" r="5645" b="12986"/>
              <a:stretch/>
            </p:blipFill>
            <p:spPr>
              <a:xfrm>
                <a:off x="11425806" y="4695663"/>
                <a:ext cx="707282" cy="118107"/>
              </a:xfrm>
              <a:prstGeom prst="rect">
                <a:avLst/>
              </a:prstGeom>
            </p:spPr>
          </p:pic>
        </p:grpSp>
        <p:sp>
          <p:nvSpPr>
            <p:cNvPr id="48" name="Rectangle 47"/>
            <p:cNvSpPr/>
            <p:nvPr/>
          </p:nvSpPr>
          <p:spPr bwMode="auto">
            <a:xfrm>
              <a:off x="11021983" y="4695663"/>
              <a:ext cx="1085136" cy="370394"/>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anose="020B0604030504040204" pitchFamily="34" charset="0"/>
              </a:endParaRPr>
            </a:p>
          </p:txBody>
        </p:sp>
      </p:grpSp>
      <p:sp>
        <p:nvSpPr>
          <p:cNvPr id="87" name="TextBox 86"/>
          <p:cNvSpPr txBox="1"/>
          <p:nvPr/>
        </p:nvSpPr>
        <p:spPr>
          <a:xfrm>
            <a:off x="4047281" y="4762456"/>
            <a:ext cx="4249895" cy="1815882"/>
          </a:xfrm>
          <a:prstGeom prst="rect">
            <a:avLst/>
          </a:prstGeom>
          <a:noFill/>
        </p:spPr>
        <p:txBody>
          <a:bodyPr wrap="square" rtlCol="0">
            <a:spAutoFit/>
          </a:bodyPr>
          <a:lstStyle/>
          <a:p>
            <a:pPr lvl="0">
              <a:spcBef>
                <a:spcPts val="600"/>
              </a:spcBef>
            </a:pPr>
            <a:r>
              <a:rPr lang="en-US" sz="1050" dirty="0" smtClean="0">
                <a:solidFill>
                  <a:srgbClr val="000000"/>
                </a:solidFill>
                <a:latin typeface="Times New Roman" panose="02020603050405020304" pitchFamily="18" charset="0"/>
                <a:cs typeface="Times New Roman" panose="02020603050405020304" pitchFamily="18" charset="0"/>
              </a:rPr>
              <a:t>3) If </a:t>
            </a:r>
            <a:r>
              <a:rPr lang="en-US" sz="1050" dirty="0">
                <a:solidFill>
                  <a:srgbClr val="000000"/>
                </a:solidFill>
                <a:latin typeface="Times New Roman" panose="02020603050405020304" pitchFamily="18" charset="0"/>
                <a:cs typeface="Times New Roman" panose="02020603050405020304" pitchFamily="18" charset="0"/>
              </a:rPr>
              <a:t>a photo of a barcode was taken, determine the UPC code of the food. If a photo of food was given, upload the image to </a:t>
            </a:r>
            <a:r>
              <a:rPr lang="en-US" sz="1050" dirty="0" err="1">
                <a:solidFill>
                  <a:srgbClr val="000000"/>
                </a:solidFill>
                <a:latin typeface="Times New Roman" panose="02020603050405020304" pitchFamily="18" charset="0"/>
                <a:cs typeface="Times New Roman" panose="02020603050405020304" pitchFamily="18" charset="0"/>
              </a:rPr>
              <a:t>Imgur</a:t>
            </a:r>
            <a:r>
              <a:rPr lang="en-US" sz="1050" dirty="0">
                <a:solidFill>
                  <a:srgbClr val="000000"/>
                </a:solidFill>
                <a:latin typeface="Times New Roman" panose="02020603050405020304" pitchFamily="18" charset="0"/>
                <a:cs typeface="Times New Roman" panose="02020603050405020304" pitchFamily="18" charset="0"/>
              </a:rPr>
              <a:t>. Send mass and UPC or </a:t>
            </a:r>
            <a:r>
              <a:rPr lang="en-US" sz="1050" dirty="0" err="1">
                <a:solidFill>
                  <a:srgbClr val="000000"/>
                </a:solidFill>
                <a:latin typeface="Times New Roman" panose="02020603050405020304" pitchFamily="18" charset="0"/>
                <a:cs typeface="Times New Roman" panose="02020603050405020304" pitchFamily="18" charset="0"/>
              </a:rPr>
              <a:t>Imgur</a:t>
            </a:r>
            <a:r>
              <a:rPr lang="en-US" sz="1050" dirty="0">
                <a:solidFill>
                  <a:srgbClr val="000000"/>
                </a:solidFill>
                <a:latin typeface="Times New Roman" panose="02020603050405020304" pitchFamily="18" charset="0"/>
                <a:cs typeface="Times New Roman" panose="02020603050405020304" pitchFamily="18" charset="0"/>
              </a:rPr>
              <a:t> </a:t>
            </a:r>
            <a:r>
              <a:rPr lang="en-US" sz="1050" dirty="0" smtClean="0">
                <a:solidFill>
                  <a:srgbClr val="000000"/>
                </a:solidFill>
                <a:latin typeface="Times New Roman" panose="02020603050405020304" pitchFamily="18" charset="0"/>
                <a:cs typeface="Times New Roman" panose="02020603050405020304" pitchFamily="18" charset="0"/>
              </a:rPr>
              <a:t>ID </a:t>
            </a:r>
            <a:r>
              <a:rPr lang="en-US" sz="1050" dirty="0">
                <a:solidFill>
                  <a:srgbClr val="000000"/>
                </a:solidFill>
                <a:latin typeface="Times New Roman" panose="02020603050405020304" pitchFamily="18" charset="0"/>
                <a:cs typeface="Times New Roman" panose="02020603050405020304" pitchFamily="18" charset="0"/>
              </a:rPr>
              <a:t>to website</a:t>
            </a:r>
            <a:r>
              <a:rPr lang="en-US" sz="1050" dirty="0" smtClean="0">
                <a:solidFill>
                  <a:srgbClr val="000000"/>
                </a:solidFill>
                <a:latin typeface="Times New Roman" panose="02020603050405020304" pitchFamily="18" charset="0"/>
                <a:cs typeface="Times New Roman" panose="02020603050405020304" pitchFamily="18" charset="0"/>
              </a:rPr>
              <a:t>.</a:t>
            </a:r>
            <a:endParaRPr lang="en-US" sz="1050" dirty="0">
              <a:solidFill>
                <a:srgbClr val="000000"/>
              </a:solidFill>
              <a:latin typeface="Times New Roman" panose="02020603050405020304" pitchFamily="18" charset="0"/>
              <a:cs typeface="Times New Roman" panose="02020603050405020304" pitchFamily="18" charset="0"/>
            </a:endParaRPr>
          </a:p>
          <a:p>
            <a:pPr>
              <a:spcBef>
                <a:spcPts val="600"/>
              </a:spcBef>
            </a:pPr>
            <a:r>
              <a:rPr lang="en-US" sz="1050" dirty="0">
                <a:solidFill>
                  <a:srgbClr val="000000"/>
                </a:solidFill>
                <a:latin typeface="Times New Roman" panose="02020603050405020304" pitchFamily="18" charset="0"/>
                <a:cs typeface="Times New Roman" panose="02020603050405020304" pitchFamily="18" charset="0"/>
              </a:rPr>
              <a:t>4) All food entries are pending until user approves them. If image of food was given, website will </a:t>
            </a:r>
            <a:r>
              <a:rPr lang="en-US" sz="1050" dirty="0" smtClean="0">
                <a:solidFill>
                  <a:srgbClr val="000000"/>
                </a:solidFill>
                <a:latin typeface="Times New Roman" panose="02020603050405020304" pitchFamily="18" charset="0"/>
                <a:cs typeface="Times New Roman" panose="02020603050405020304" pitchFamily="18" charset="0"/>
              </a:rPr>
              <a:t>display </a:t>
            </a:r>
            <a:r>
              <a:rPr lang="en-US" sz="1050" dirty="0">
                <a:solidFill>
                  <a:srgbClr val="000000"/>
                </a:solidFill>
                <a:latin typeface="Times New Roman" panose="02020603050405020304" pitchFamily="18" charset="0"/>
                <a:cs typeface="Times New Roman" panose="02020603050405020304" pitchFamily="18" charset="0"/>
              </a:rPr>
              <a:t>potential ingredients through </a:t>
            </a:r>
            <a:r>
              <a:rPr lang="en-US" sz="1050" dirty="0" err="1" smtClean="0">
                <a:solidFill>
                  <a:srgbClr val="000000"/>
                </a:solidFill>
                <a:latin typeface="Times New Roman" panose="02020603050405020304" pitchFamily="18" charset="0"/>
                <a:cs typeface="Times New Roman" panose="02020603050405020304" pitchFamily="18" charset="0"/>
              </a:rPr>
              <a:t>Clarifai</a:t>
            </a:r>
            <a:r>
              <a:rPr lang="en-US" sz="1050" dirty="0" smtClean="0">
                <a:solidFill>
                  <a:srgbClr val="000000"/>
                </a:solidFill>
                <a:latin typeface="Times New Roman" panose="02020603050405020304" pitchFamily="18" charset="0"/>
                <a:cs typeface="Times New Roman" panose="02020603050405020304" pitchFamily="18" charset="0"/>
              </a:rPr>
              <a:t> which the user can then select from. Then</a:t>
            </a:r>
            <a:r>
              <a:rPr lang="en-US" sz="1050" dirty="0">
                <a:solidFill>
                  <a:srgbClr val="000000"/>
                </a:solidFill>
                <a:latin typeface="Times New Roman" panose="02020603050405020304" pitchFamily="18" charset="0"/>
                <a:cs typeface="Times New Roman" panose="02020603050405020304" pitchFamily="18" charset="0"/>
              </a:rPr>
              <a:t>, </a:t>
            </a:r>
            <a:r>
              <a:rPr lang="en-US" sz="1050" dirty="0" smtClean="0">
                <a:solidFill>
                  <a:srgbClr val="000000"/>
                </a:solidFill>
                <a:latin typeface="Times New Roman" panose="02020603050405020304" pitchFamily="18" charset="0"/>
                <a:cs typeface="Times New Roman" panose="02020603050405020304" pitchFamily="18" charset="0"/>
              </a:rPr>
              <a:t>the website </a:t>
            </a:r>
            <a:r>
              <a:rPr lang="en-US" sz="1050" dirty="0">
                <a:solidFill>
                  <a:srgbClr val="000000"/>
                </a:solidFill>
                <a:latin typeface="Times New Roman" panose="02020603050405020304" pitchFamily="18" charset="0"/>
                <a:cs typeface="Times New Roman" panose="02020603050405020304" pitchFamily="18" charset="0"/>
              </a:rPr>
              <a:t>will determine nutritional data by calling </a:t>
            </a:r>
            <a:r>
              <a:rPr lang="en-US" sz="1050" dirty="0" err="1">
                <a:solidFill>
                  <a:srgbClr val="000000"/>
                </a:solidFill>
                <a:latin typeface="Times New Roman" panose="02020603050405020304" pitchFamily="18" charset="0"/>
                <a:cs typeface="Times New Roman" panose="02020603050405020304" pitchFamily="18" charset="0"/>
              </a:rPr>
              <a:t>nutritionix</a:t>
            </a:r>
            <a:r>
              <a:rPr lang="en-US" sz="1050" dirty="0">
                <a:solidFill>
                  <a:srgbClr val="000000"/>
                </a:solidFill>
                <a:latin typeface="Times New Roman" panose="02020603050405020304" pitchFamily="18" charset="0"/>
                <a:cs typeface="Times New Roman" panose="02020603050405020304" pitchFamily="18" charset="0"/>
              </a:rPr>
              <a:t> with either the ingredients or </a:t>
            </a:r>
            <a:r>
              <a:rPr lang="en-US" sz="1050" dirty="0" smtClean="0">
                <a:solidFill>
                  <a:srgbClr val="000000"/>
                </a:solidFill>
                <a:latin typeface="Times New Roman" panose="02020603050405020304" pitchFamily="18" charset="0"/>
                <a:cs typeface="Times New Roman" panose="02020603050405020304" pitchFamily="18" charset="0"/>
              </a:rPr>
              <a:t>the UPC.</a:t>
            </a:r>
            <a:endParaRPr lang="en-US" sz="1050" dirty="0">
              <a:solidFill>
                <a:srgbClr val="000000"/>
              </a:solidFill>
              <a:latin typeface="Times New Roman" panose="02020603050405020304" pitchFamily="18" charset="0"/>
              <a:cs typeface="Times New Roman" panose="02020603050405020304" pitchFamily="18" charset="0"/>
            </a:endParaRPr>
          </a:p>
          <a:p>
            <a:pPr lvl="0">
              <a:spcBef>
                <a:spcPts val="600"/>
              </a:spcBef>
            </a:pPr>
            <a:endParaRPr lang="en-US" sz="1050" dirty="0">
              <a:solidFill>
                <a:srgbClr val="000000"/>
              </a:solidFill>
              <a:latin typeface="Times New Roman" panose="02020603050405020304" pitchFamily="18" charset="0"/>
              <a:cs typeface="Times New Roman" panose="02020603050405020304" pitchFamily="18" charset="0"/>
            </a:endParaRPr>
          </a:p>
          <a:p>
            <a:endParaRPr lang="en-US" dirty="0"/>
          </a:p>
        </p:txBody>
      </p:sp>
      <p:sp>
        <p:nvSpPr>
          <p:cNvPr id="107" name="TextBox 106"/>
          <p:cNvSpPr txBox="1"/>
          <p:nvPr/>
        </p:nvSpPr>
        <p:spPr>
          <a:xfrm>
            <a:off x="4514296" y="6364089"/>
            <a:ext cx="4152669" cy="369332"/>
          </a:xfrm>
          <a:prstGeom prst="rect">
            <a:avLst/>
          </a:prstGeom>
          <a:noFill/>
        </p:spPr>
        <p:txBody>
          <a:bodyPr wrap="square" rtlCol="0">
            <a:spAutoFit/>
          </a:bodyPr>
          <a:lstStyle/>
          <a:p>
            <a:r>
              <a:rPr lang="en-US" dirty="0"/>
              <a:t>https://</a:t>
            </a:r>
            <a:r>
              <a:rPr lang="en-US" dirty="0" err="1"/>
              <a:t>fd-website.herokuapp.com</a:t>
            </a:r>
            <a:endParaRPr lang="en-US" dirty="0"/>
          </a:p>
        </p:txBody>
      </p:sp>
      <p:cxnSp>
        <p:nvCxnSpPr>
          <p:cNvPr id="116" name="Straight Connector 115"/>
          <p:cNvCxnSpPr/>
          <p:nvPr/>
        </p:nvCxnSpPr>
        <p:spPr bwMode="auto">
          <a:xfrm>
            <a:off x="5962596" y="686164"/>
            <a:ext cx="150" cy="691585"/>
          </a:xfrm>
          <a:prstGeom prst="line">
            <a:avLst/>
          </a:prstGeom>
          <a:solidFill>
            <a:schemeClr val="accent1"/>
          </a:solidFill>
          <a:ln w="95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Rectangle 9"/>
          <p:cNvSpPr/>
          <p:nvPr/>
        </p:nvSpPr>
        <p:spPr bwMode="auto">
          <a:xfrm>
            <a:off x="622729" y="1715422"/>
            <a:ext cx="402336" cy="2162405"/>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anose="020B0604030504040204" pitchFamily="34" charset="0"/>
            </a:endParaRPr>
          </a:p>
        </p:txBody>
      </p:sp>
      <p:sp>
        <p:nvSpPr>
          <p:cNvPr id="15" name="TextBox 14"/>
          <p:cNvSpPr txBox="1"/>
          <p:nvPr/>
        </p:nvSpPr>
        <p:spPr>
          <a:xfrm>
            <a:off x="87247" y="1564044"/>
            <a:ext cx="3853135" cy="2839239"/>
          </a:xfrm>
          <a:prstGeom prst="rect">
            <a:avLst/>
          </a:prstGeom>
          <a:noFill/>
        </p:spPr>
        <p:txBody>
          <a:bodyPr wrap="square" rtlCol="0">
            <a:spAutoFit/>
          </a:bodyPr>
          <a:lstStyle/>
          <a:p>
            <a:pPr marL="171450" indent="-171450">
              <a:spcBef>
                <a:spcPts val="300"/>
              </a:spcBef>
              <a:buFont typeface="Arial" panose="020B0604020202020204" pitchFamily="34" charset="0"/>
              <a:buChar char="•"/>
            </a:pPr>
            <a:r>
              <a:rPr lang="en-US" sz="1050" dirty="0" smtClean="0">
                <a:solidFill>
                  <a:srgbClr val="000000"/>
                </a:solidFill>
                <a:latin typeface="Times New Roman" panose="02020603050405020304" pitchFamily="18" charset="0"/>
                <a:cs typeface="Times New Roman" panose="02020603050405020304" pitchFamily="18" charset="0"/>
              </a:rPr>
              <a:t>Many </a:t>
            </a:r>
            <a:r>
              <a:rPr lang="en-US" sz="1050" dirty="0">
                <a:solidFill>
                  <a:srgbClr val="000000"/>
                </a:solidFill>
                <a:latin typeface="Times New Roman" panose="02020603050405020304" pitchFamily="18" charset="0"/>
                <a:cs typeface="Times New Roman" panose="02020603050405020304" pitchFamily="18" charset="0"/>
              </a:rPr>
              <a:t>people put themselves on diets for health benefits</a:t>
            </a:r>
            <a:r>
              <a:rPr lang="en-US" sz="1050" dirty="0" smtClean="0">
                <a:solidFill>
                  <a:srgbClr val="000000"/>
                </a:solidFill>
                <a:latin typeface="Times New Roman" panose="02020603050405020304" pitchFamily="18" charset="0"/>
                <a:cs typeface="Times New Roman" panose="02020603050405020304" pitchFamily="18" charset="0"/>
              </a:rPr>
              <a:t>.</a:t>
            </a:r>
            <a:endParaRPr lang="en-US" sz="1050" dirty="0">
              <a:solidFill>
                <a:srgbClr val="000000"/>
              </a:solidFill>
              <a:latin typeface="Times New Roman" panose="02020603050405020304" pitchFamily="18" charset="0"/>
              <a:cs typeface="Times New Roman" panose="02020603050405020304" pitchFamily="18" charset="0"/>
            </a:endParaRPr>
          </a:p>
          <a:p>
            <a:pPr marL="171450" indent="-171450">
              <a:spcBef>
                <a:spcPts val="300"/>
              </a:spcBef>
              <a:buFont typeface="Arial" panose="020B0604020202020204" pitchFamily="34" charset="0"/>
              <a:buChar char="•"/>
            </a:pPr>
            <a:r>
              <a:rPr lang="en-US" sz="1050" dirty="0">
                <a:solidFill>
                  <a:srgbClr val="000000"/>
                </a:solidFill>
                <a:latin typeface="Times New Roman" panose="02020603050405020304" pitchFamily="18" charset="0"/>
                <a:cs typeface="Times New Roman" panose="02020603050405020304" pitchFamily="18" charset="0"/>
              </a:rPr>
              <a:t>With nutritional data of foods being readily available to anyone, it’s easy to know exactly what we consume each day by recording the foods we eat either by ourselves or with applications like MyFitnessPal. </a:t>
            </a:r>
          </a:p>
          <a:p>
            <a:pPr marL="171450" indent="-171450">
              <a:spcBef>
                <a:spcPts val="300"/>
              </a:spcBef>
              <a:buFont typeface="Arial" panose="020B0604020202020204" pitchFamily="34" charset="0"/>
              <a:buChar char="•"/>
            </a:pPr>
            <a:r>
              <a:rPr lang="en-US" sz="1050" dirty="0">
                <a:solidFill>
                  <a:srgbClr val="000000"/>
                </a:solidFill>
                <a:latin typeface="Times New Roman" panose="02020603050405020304" pitchFamily="18" charset="0"/>
                <a:cs typeface="Times New Roman" panose="02020603050405020304" pitchFamily="18" charset="0"/>
              </a:rPr>
              <a:t>However, accuracy is not maintained unless the person measures the exact amount that they eat</a:t>
            </a:r>
            <a:r>
              <a:rPr lang="en-US" sz="1050" dirty="0" smtClean="0">
                <a:solidFill>
                  <a:srgbClr val="000000"/>
                </a:solidFill>
                <a:latin typeface="Times New Roman" panose="02020603050405020304" pitchFamily="18" charset="0"/>
                <a:cs typeface="Times New Roman" panose="02020603050405020304" pitchFamily="18" charset="0"/>
              </a:rPr>
              <a:t>.</a:t>
            </a:r>
            <a:endParaRPr lang="en-US" sz="1050" dirty="0">
              <a:solidFill>
                <a:srgbClr val="000000"/>
              </a:solidFill>
              <a:latin typeface="Times New Roman" panose="02020603050405020304" pitchFamily="18" charset="0"/>
              <a:cs typeface="Times New Roman" panose="02020603050405020304" pitchFamily="18" charset="0"/>
            </a:endParaRPr>
          </a:p>
          <a:p>
            <a:pPr marL="171450" indent="-171450">
              <a:spcBef>
                <a:spcPts val="300"/>
              </a:spcBef>
              <a:buFont typeface="Arial" panose="020B0604020202020204" pitchFamily="34" charset="0"/>
              <a:buChar char="•"/>
            </a:pPr>
            <a:r>
              <a:rPr lang="en-US" sz="1050" dirty="0">
                <a:solidFill>
                  <a:srgbClr val="000000"/>
                </a:solidFill>
                <a:latin typeface="Times New Roman" panose="02020603050405020304" pitchFamily="18" charset="0"/>
                <a:cs typeface="Times New Roman" panose="02020603050405020304" pitchFamily="18" charset="0"/>
              </a:rPr>
              <a:t>With a focus on ensuring convenient and accurate food measurements, we have produced an Internet-of-Things scale that automatically retrieves and adds the nutritional data of the food placed on it by using a provided barcode or by doing food-image analysis. </a:t>
            </a:r>
          </a:p>
          <a:p>
            <a:pPr marL="171450" indent="-171450">
              <a:spcBef>
                <a:spcPts val="300"/>
              </a:spcBef>
              <a:buFont typeface="Arial" panose="020B0604020202020204" pitchFamily="34" charset="0"/>
              <a:buChar char="•"/>
            </a:pPr>
            <a:r>
              <a:rPr lang="en-US" sz="1050" dirty="0">
                <a:solidFill>
                  <a:srgbClr val="000000"/>
                </a:solidFill>
                <a:latin typeface="Times New Roman" panose="02020603050405020304" pitchFamily="18" charset="0"/>
                <a:cs typeface="Times New Roman" panose="02020603050405020304" pitchFamily="18" charset="0"/>
              </a:rPr>
              <a:t>This is accomplished through the use of a USB scale and a distance sensor. The data is collected and displayed by a separate website that allows users easy access to seeing what they’ve really eaten</a:t>
            </a:r>
            <a:r>
              <a:rPr lang="en-US" sz="1100" dirty="0">
                <a:solidFill>
                  <a:srgbClr val="000000"/>
                </a:solidFill>
                <a:latin typeface="Times New Roman" panose="02020603050405020304" pitchFamily="18" charset="0"/>
                <a:cs typeface="Times New Roman" panose="02020603050405020304" pitchFamily="18" charset="0"/>
              </a:rPr>
              <a:t>.</a:t>
            </a:r>
            <a:endParaRPr lang="en-US" sz="1400" dirty="0">
              <a:solidFill>
                <a:srgbClr val="000000"/>
              </a:solidFill>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221319" y="1494327"/>
            <a:ext cx="3811179" cy="3576334"/>
          </a:xfrm>
          <a:prstGeom prst="rect">
            <a:avLst/>
          </a:prstGeom>
        </p:spPr>
      </p:pic>
      <p:pic>
        <p:nvPicPr>
          <p:cNvPr id="23" name="Picture 22"/>
          <p:cNvPicPr>
            <a:picLocks noChangeAspect="1"/>
          </p:cNvPicPr>
          <p:nvPr/>
        </p:nvPicPr>
        <p:blipFill rotWithShape="1">
          <a:blip r:embed="rId17"/>
          <a:srcRect b="14163"/>
          <a:stretch/>
        </p:blipFill>
        <p:spPr>
          <a:xfrm>
            <a:off x="8944345" y="5060060"/>
            <a:ext cx="1583955" cy="647898"/>
          </a:xfrm>
          <a:prstGeom prst="rect">
            <a:avLst/>
          </a:prstGeom>
          <a:ln>
            <a:solidFill>
              <a:srgbClr val="C00000"/>
            </a:solidFill>
          </a:ln>
        </p:spPr>
      </p:pic>
      <p:pic>
        <p:nvPicPr>
          <p:cNvPr id="25" name="Picture 24"/>
          <p:cNvPicPr>
            <a:picLocks noChangeAspect="1"/>
          </p:cNvPicPr>
          <p:nvPr/>
        </p:nvPicPr>
        <p:blipFill rotWithShape="1">
          <a:blip r:embed="rId18"/>
          <a:srcRect t="5561"/>
          <a:stretch/>
        </p:blipFill>
        <p:spPr>
          <a:xfrm>
            <a:off x="10600575" y="5066237"/>
            <a:ext cx="1573680" cy="632888"/>
          </a:xfrm>
          <a:prstGeom prst="rect">
            <a:avLst/>
          </a:prstGeom>
          <a:ln>
            <a:solidFill>
              <a:srgbClr val="C00000"/>
            </a:solidFill>
          </a:ln>
        </p:spPr>
      </p:pic>
      <p:sp>
        <p:nvSpPr>
          <p:cNvPr id="27" name="Rectangle 26"/>
          <p:cNvSpPr/>
          <p:nvPr/>
        </p:nvSpPr>
        <p:spPr bwMode="auto">
          <a:xfrm>
            <a:off x="10238360" y="5111831"/>
            <a:ext cx="227488" cy="8234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anose="020B0604030504040204" pitchFamily="34" charset="0"/>
            </a:endParaRPr>
          </a:p>
        </p:txBody>
      </p:sp>
      <p:sp>
        <p:nvSpPr>
          <p:cNvPr id="76" name="Rectangle 75"/>
          <p:cNvSpPr/>
          <p:nvPr/>
        </p:nvSpPr>
        <p:spPr bwMode="auto">
          <a:xfrm>
            <a:off x="11846035" y="5070661"/>
            <a:ext cx="227488" cy="8234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anose="020B0604030504040204" pitchFamily="34" charset="0"/>
            </a:endParaRPr>
          </a:p>
        </p:txBody>
      </p:sp>
      <p:sp>
        <p:nvSpPr>
          <p:cNvPr id="28" name="TextBox 27"/>
          <p:cNvSpPr txBox="1"/>
          <p:nvPr/>
        </p:nvSpPr>
        <p:spPr>
          <a:xfrm>
            <a:off x="10146483" y="5111831"/>
            <a:ext cx="542925" cy="123111"/>
          </a:xfrm>
          <a:prstGeom prst="rect">
            <a:avLst/>
          </a:prstGeom>
          <a:noFill/>
        </p:spPr>
        <p:txBody>
          <a:bodyPr wrap="square" rtlCol="0">
            <a:spAutoFit/>
          </a:bodyPr>
          <a:lstStyle/>
          <a:p>
            <a:r>
              <a:rPr lang="en-US" sz="200" spc="20" dirty="0" smtClean="0">
                <a:solidFill>
                  <a:schemeClr val="bg1">
                    <a:lumMod val="50000"/>
                  </a:schemeClr>
                </a:solidFill>
                <a:latin typeface="Kozuka Gothic Pro B" panose="020B0800000000000000" pitchFamily="34" charset="-128"/>
                <a:ea typeface="Kozuka Gothic Pro B" panose="020B0800000000000000" pitchFamily="34" charset="-128"/>
                <a:cs typeface="Estrangelo Edessa" panose="03080600000000000000" pitchFamily="66" charset="0"/>
              </a:rPr>
              <a:t>Nutritional Data</a:t>
            </a:r>
            <a:endParaRPr lang="en-US" sz="200" spc="20" dirty="0">
              <a:solidFill>
                <a:schemeClr val="bg1">
                  <a:lumMod val="50000"/>
                </a:schemeClr>
              </a:solidFill>
              <a:latin typeface="Kozuka Gothic Pro B" panose="020B0800000000000000" pitchFamily="34" charset="-128"/>
              <a:ea typeface="Kozuka Gothic Pro B" panose="020B0800000000000000" pitchFamily="34" charset="-128"/>
              <a:cs typeface="Estrangelo Edessa" panose="03080600000000000000" pitchFamily="66" charset="0"/>
            </a:endParaRPr>
          </a:p>
        </p:txBody>
      </p:sp>
      <p:sp>
        <p:nvSpPr>
          <p:cNvPr id="79" name="TextBox 78"/>
          <p:cNvSpPr txBox="1"/>
          <p:nvPr/>
        </p:nvSpPr>
        <p:spPr>
          <a:xfrm>
            <a:off x="11791383" y="5081476"/>
            <a:ext cx="542925" cy="123111"/>
          </a:xfrm>
          <a:prstGeom prst="rect">
            <a:avLst/>
          </a:prstGeom>
          <a:noFill/>
        </p:spPr>
        <p:txBody>
          <a:bodyPr wrap="square" rtlCol="0">
            <a:spAutoFit/>
          </a:bodyPr>
          <a:lstStyle/>
          <a:p>
            <a:r>
              <a:rPr lang="en-US" sz="200" spc="20" dirty="0" smtClean="0">
                <a:solidFill>
                  <a:schemeClr val="bg1">
                    <a:lumMod val="50000"/>
                  </a:schemeClr>
                </a:solidFill>
                <a:latin typeface="Kozuka Gothic Pro B" panose="020B0800000000000000" pitchFamily="34" charset="-128"/>
                <a:ea typeface="Kozuka Gothic Pro B" panose="020B0800000000000000" pitchFamily="34" charset="-128"/>
                <a:cs typeface="Estrangelo Edessa" panose="03080600000000000000" pitchFamily="66" charset="0"/>
              </a:rPr>
              <a:t>Nutritional Data</a:t>
            </a:r>
            <a:endParaRPr lang="en-US" sz="200" spc="20" dirty="0">
              <a:solidFill>
                <a:schemeClr val="bg1">
                  <a:lumMod val="50000"/>
                </a:schemeClr>
              </a:solidFill>
              <a:latin typeface="Kozuka Gothic Pro B" panose="020B0800000000000000" pitchFamily="34" charset="-128"/>
              <a:ea typeface="Kozuka Gothic Pro B" panose="020B0800000000000000" pitchFamily="34" charset="-128"/>
              <a:cs typeface="Estrangelo Edessa" panose="03080600000000000000" pitchFamily="66" charset="0"/>
            </a:endParaRPr>
          </a:p>
        </p:txBody>
      </p:sp>
    </p:spTree>
    <p:extLst>
      <p:ext uri="{BB962C8B-B14F-4D97-AF65-F5344CB8AC3E}">
        <p14:creationId xmlns:p14="http://schemas.microsoft.com/office/powerpoint/2010/main" val="2479513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tf01068987">
  <a:themeElements>
    <a:clrScheme name="Office Theme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Office Theme">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Office Theme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Office Theme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4D4D4D"/>
        </a:dk2>
        <a:lt2>
          <a:srgbClr val="333333"/>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Office Theme 5">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Office Theme 6">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Office Theme 7">
        <a:dk1>
          <a:srgbClr val="003D62"/>
        </a:dk1>
        <a:lt1>
          <a:srgbClr val="E3F0F9"/>
        </a:lt1>
        <a:dk2>
          <a:srgbClr val="006699"/>
        </a:dk2>
        <a:lt2>
          <a:srgbClr val="000000"/>
        </a:lt2>
        <a:accent1>
          <a:srgbClr val="9AC0EA"/>
        </a:accent1>
        <a:accent2>
          <a:srgbClr val="80C3C8"/>
        </a:accent2>
        <a:accent3>
          <a:srgbClr val="EFF6FB"/>
        </a:accent3>
        <a:accent4>
          <a:srgbClr val="003353"/>
        </a:accent4>
        <a:accent5>
          <a:srgbClr val="CADCF3"/>
        </a:accent5>
        <a:accent6>
          <a:srgbClr val="73B0B5"/>
        </a:accent6>
        <a:hlink>
          <a:srgbClr val="81ABCB"/>
        </a:hlink>
        <a:folHlink>
          <a:srgbClr val="FFFFFF"/>
        </a:folHlink>
      </a:clrScheme>
      <a:clrMap bg1="lt1" tx1="dk1" bg2="lt2" tx2="dk2" accent1="accent1" accent2="accent2" accent3="accent3" accent4="accent4" accent5="accent5" accent6="accent6" hlink="hlink" folHlink="folHlink"/>
    </a:extraClrScheme>
    <a:extraClrScheme>
      <a:clrScheme name="Office Theme 8">
        <a:dk1>
          <a:srgbClr val="003D62"/>
        </a:dk1>
        <a:lt1>
          <a:srgbClr val="FFFFFF"/>
        </a:lt1>
        <a:dk2>
          <a:srgbClr val="006699"/>
        </a:dk2>
        <a:lt2>
          <a:srgbClr val="000000"/>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
      <a:clrScheme name="Office Theme 9">
        <a:dk1>
          <a:srgbClr val="333300"/>
        </a:dk1>
        <a:lt1>
          <a:srgbClr val="FFFFFF"/>
        </a:lt1>
        <a:dk2>
          <a:srgbClr val="663300"/>
        </a:dk2>
        <a:lt2>
          <a:srgbClr val="000000"/>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tf01068987</Template>
  <TotalTime>895</TotalTime>
  <Words>449</Words>
  <Application>Microsoft Office PowerPoint</Application>
  <PresentationFormat>Widescreen</PresentationFormat>
  <Paragraphs>36</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Kozuka Gothic Pro B</vt:lpstr>
      <vt:lpstr>Arial</vt:lpstr>
      <vt:lpstr>Calibri</vt:lpstr>
      <vt:lpstr>Comic Sans MS</vt:lpstr>
      <vt:lpstr>Estrangelo Edessa</vt:lpstr>
      <vt:lpstr>Tahoma</vt:lpstr>
      <vt:lpstr>Times New Roman</vt:lpstr>
      <vt:lpstr>tf01068987</vt:lpstr>
      <vt:lpstr>Food Diary, an Internet-of-Things Health Application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Austin Miller</dc:creator>
  <cp:lastModifiedBy>Austin Miller</cp:lastModifiedBy>
  <cp:revision>41</cp:revision>
  <dcterms:created xsi:type="dcterms:W3CDTF">2017-05-04T00:25:02Z</dcterms:created>
  <dcterms:modified xsi:type="dcterms:W3CDTF">2017-05-04T18:58:29Z</dcterms:modified>
</cp:coreProperties>
</file>