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79" autoAdjust="0"/>
  </p:normalViewPr>
  <p:slideViewPr>
    <p:cSldViewPr snapToGrid="0">
      <p:cViewPr>
        <p:scale>
          <a:sx n="100" d="100"/>
          <a:sy n="100" d="100"/>
        </p:scale>
        <p:origin x="95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01" name="Group 109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grpSp>
          <p:nvGrpSpPr>
            <p:cNvPr id="33882" name="Group 90"/>
            <p:cNvGrpSpPr>
              <a:grpSpLocks/>
            </p:cNvGrpSpPr>
            <p:nvPr userDrawn="1"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33878" name="Rectangle 86"/>
              <p:cNvSpPr>
                <a:spLocks noChangeArrowheads="1"/>
              </p:cNvSpPr>
              <p:nvPr userDrawn="1"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879" name="Rectangle 87"/>
              <p:cNvSpPr>
                <a:spLocks noChangeArrowheads="1"/>
              </p:cNvSpPr>
              <p:nvPr userDrawn="1"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880" name="Rectangle 88"/>
              <p:cNvSpPr>
                <a:spLocks noChangeArrowheads="1"/>
              </p:cNvSpPr>
              <p:nvPr userDrawn="1"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881" name="Rectangle 89"/>
              <p:cNvSpPr>
                <a:spLocks noChangeArrowheads="1"/>
              </p:cNvSpPr>
              <p:nvPr userDrawn="1"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sp>
          <p:nvSpPr>
            <p:cNvPr id="33848" name="Rectangle 56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grpSp>
          <p:nvGrpSpPr>
            <p:cNvPr id="33794" name="Group 2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3795" name="Group 3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33796" name="Line 4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797" name="Line 5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798" name="Line 6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799" name="Line 7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00" name="Line 8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01" name="Line 9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0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0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0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0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06" name="Line 14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0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0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0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1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11" name="Line 19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1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1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1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1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16" name="Line 24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1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grpSp>
            <p:nvGrpSpPr>
              <p:cNvPr id="33818" name="Group 26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3819" name="Line 27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20" name="Line 28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21" name="Line 29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22" name="Line 30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23" name="Line 31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24" name="Line 32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25" name="Line 33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26" name="Line 34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27" name="Line 35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28" name="Line 36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29" name="Line 37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30" name="Line 38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31" name="Line 39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32" name="Line 40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33" name="Line 41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34" name="Line 42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35" name="Line 43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36" name="Line 44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37" name="Line 45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38" name="Line 46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39" name="Line 47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40" name="Line 48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41" name="Line 49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42" name="Line 50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43" name="Line 51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44" name="Line 52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45" name="Line 53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46" name="Line 54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847" name="Line 55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</p:grpSp>
        <p:grpSp>
          <p:nvGrpSpPr>
            <p:cNvPr id="33855" name="Group 63"/>
            <p:cNvGrpSpPr>
              <a:grpSpLocks/>
            </p:cNvGrpSpPr>
            <p:nvPr userDrawn="1"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33856" name="Rectangle 64" descr="60%"/>
              <p:cNvSpPr>
                <a:spLocks noChangeArrowheads="1"/>
              </p:cNvSpPr>
              <p:nvPr userDrawn="1"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857" name="Line 65"/>
              <p:cNvSpPr>
                <a:spLocks noChangeShapeType="1"/>
              </p:cNvSpPr>
              <p:nvPr userDrawn="1"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858" name="Line 66"/>
              <p:cNvSpPr>
                <a:spLocks noChangeShapeType="1"/>
              </p:cNvSpPr>
              <p:nvPr userDrawn="1"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859" name="Line 67"/>
              <p:cNvSpPr>
                <a:spLocks noChangeShapeType="1"/>
              </p:cNvSpPr>
              <p:nvPr userDrawn="1"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860" name="Line 68"/>
              <p:cNvSpPr>
                <a:spLocks noChangeShapeType="1"/>
              </p:cNvSpPr>
              <p:nvPr userDrawn="1"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sp>
          <p:nvSpPr>
            <p:cNvPr id="33872" name="Line 80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grpSp>
          <p:nvGrpSpPr>
            <p:cNvPr id="33898" name="Group 106"/>
            <p:cNvGrpSpPr>
              <a:grpSpLocks/>
            </p:cNvGrpSpPr>
            <p:nvPr userDrawn="1"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33874" name="Line 82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875" name="Line 83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876" name="Arc 84"/>
              <p:cNvSpPr>
                <a:spLocks/>
              </p:cNvSpPr>
              <p:nvPr/>
            </p:nvSpPr>
            <p:spPr bwMode="ltGray">
              <a:xfrm rot="16200000" flipH="1">
                <a:off x="303" y="87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883" name="Arc 91"/>
              <p:cNvSpPr>
                <a:spLocks/>
              </p:cNvSpPr>
              <p:nvPr userDrawn="1"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G0" fmla="+- 16787 0 0"/>
                  <a:gd name="G1" fmla="+- 8563 0 0"/>
                  <a:gd name="G2" fmla="+- 21600 0 0"/>
                  <a:gd name="T0" fmla="*/ 36617 w 38387"/>
                  <a:gd name="T1" fmla="*/ 0 h 30163"/>
                  <a:gd name="T2" fmla="*/ 0 w 38387"/>
                  <a:gd name="T3" fmla="*/ 22156 h 30163"/>
                  <a:gd name="T4" fmla="*/ 16787 w 38387"/>
                  <a:gd name="T5" fmla="*/ 8563 h 30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884" name="Arc 92"/>
              <p:cNvSpPr>
                <a:spLocks/>
              </p:cNvSpPr>
              <p:nvPr userDrawn="1"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G0" fmla="+- 21600 0 0"/>
                  <a:gd name="G1" fmla="+- 5361 0 0"/>
                  <a:gd name="G2" fmla="+- 21600 0 0"/>
                  <a:gd name="T0" fmla="*/ 10995 w 21600"/>
                  <a:gd name="T1" fmla="*/ 24179 h 24179"/>
                  <a:gd name="T2" fmla="*/ 676 w 21600"/>
                  <a:gd name="T3" fmla="*/ 0 h 24179"/>
                  <a:gd name="T4" fmla="*/ 21600 w 21600"/>
                  <a:gd name="T5" fmla="*/ 5361 h 24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0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0" y="3552"/>
                      <a:pt x="227" y="1751"/>
                      <a:pt x="675" y="-1"/>
                    </a:cubicBezTo>
                    <a:lnTo>
                      <a:pt x="21600" y="536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885" name="Arc 93"/>
              <p:cNvSpPr>
                <a:spLocks/>
              </p:cNvSpPr>
              <p:nvPr userDrawn="1"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G0" fmla="+- 0 0 0"/>
                  <a:gd name="G1" fmla="+- 4933 0 0"/>
                  <a:gd name="G2" fmla="+- 21600 0 0"/>
                  <a:gd name="T0" fmla="*/ 21029 w 21600"/>
                  <a:gd name="T1" fmla="*/ 0 h 24653"/>
                  <a:gd name="T2" fmla="*/ 8813 w 21600"/>
                  <a:gd name="T3" fmla="*/ 24653 h 24653"/>
                  <a:gd name="T4" fmla="*/ 0 w 21600"/>
                  <a:gd name="T5" fmla="*/ 4933 h 24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886" name="Line 94"/>
              <p:cNvSpPr>
                <a:spLocks noChangeShapeType="1"/>
              </p:cNvSpPr>
              <p:nvPr userDrawn="1"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887" name="Line 95"/>
              <p:cNvSpPr>
                <a:spLocks noChangeShapeType="1"/>
              </p:cNvSpPr>
              <p:nvPr userDrawn="1"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888" name="Arc 96"/>
              <p:cNvSpPr>
                <a:spLocks/>
              </p:cNvSpPr>
              <p:nvPr userDrawn="1"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G0" fmla="+- 18917 0 0"/>
                  <a:gd name="G1" fmla="+- 0 0 0"/>
                  <a:gd name="G2" fmla="+- 21600 0 0"/>
                  <a:gd name="T0" fmla="*/ 4536 w 18917"/>
                  <a:gd name="T1" fmla="*/ 16117 h 16117"/>
                  <a:gd name="T2" fmla="*/ 0 w 18917"/>
                  <a:gd name="T3" fmla="*/ 10426 h 16117"/>
                  <a:gd name="T4" fmla="*/ 18917 w 18917"/>
                  <a:gd name="T5" fmla="*/ 0 h 16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889" name="Arc 97"/>
              <p:cNvSpPr>
                <a:spLocks/>
              </p:cNvSpPr>
              <p:nvPr userDrawn="1"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G0" fmla="+- 21430 0 0"/>
                  <a:gd name="G1" fmla="+- 0 0 0"/>
                  <a:gd name="G2" fmla="+- 21600 0 0"/>
                  <a:gd name="T0" fmla="*/ 42771 w 42771"/>
                  <a:gd name="T1" fmla="*/ 3334 h 21600"/>
                  <a:gd name="T2" fmla="*/ 0 w 42771"/>
                  <a:gd name="T3" fmla="*/ 2703 h 21600"/>
                  <a:gd name="T4" fmla="*/ 21430 w 42771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600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600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890" name="Arc 98"/>
              <p:cNvSpPr>
                <a:spLocks/>
              </p:cNvSpPr>
              <p:nvPr userDrawn="1"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G0" fmla="+- 21571 0 0"/>
                  <a:gd name="G1" fmla="+- 0 0 0"/>
                  <a:gd name="G2" fmla="+- 21600 0 0"/>
                  <a:gd name="T0" fmla="*/ 43129 w 43129"/>
                  <a:gd name="T1" fmla="*/ 1348 h 21600"/>
                  <a:gd name="T2" fmla="*/ 0 w 43129"/>
                  <a:gd name="T3" fmla="*/ 1115 h 21600"/>
                  <a:gd name="T4" fmla="*/ 21571 w 4312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600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600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891" name="Arc 99"/>
              <p:cNvSpPr>
                <a:spLocks/>
              </p:cNvSpPr>
              <p:nvPr userDrawn="1"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G0" fmla="+- 21600 0 0"/>
                  <a:gd name="G1" fmla="+- 6405 0 0"/>
                  <a:gd name="G2" fmla="+- 21600 0 0"/>
                  <a:gd name="T0" fmla="*/ 42229 w 43200"/>
                  <a:gd name="T1" fmla="*/ 0 h 28005"/>
                  <a:gd name="T2" fmla="*/ 764 w 43200"/>
                  <a:gd name="T3" fmla="*/ 710 h 28005"/>
                  <a:gd name="T4" fmla="*/ 21600 w 43200"/>
                  <a:gd name="T5" fmla="*/ 6405 h 280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0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0" y="4481"/>
                      <a:pt x="257" y="2565"/>
                      <a:pt x="764" y="710"/>
                    </a:cubicBezTo>
                    <a:lnTo>
                      <a:pt x="21600" y="640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892" name="Line 100"/>
              <p:cNvSpPr>
                <a:spLocks noChangeShapeType="1"/>
              </p:cNvSpPr>
              <p:nvPr userDrawn="1"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893" name="Line 101"/>
              <p:cNvSpPr>
                <a:spLocks noChangeShapeType="1"/>
              </p:cNvSpPr>
              <p:nvPr userDrawn="1"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894" name="Line 102"/>
              <p:cNvSpPr>
                <a:spLocks noChangeShapeType="1"/>
              </p:cNvSpPr>
              <p:nvPr userDrawn="1"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895" name="Line 103"/>
              <p:cNvSpPr>
                <a:spLocks noChangeShapeType="1"/>
              </p:cNvSpPr>
              <p:nvPr userDrawn="1"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896" name="Line 104"/>
              <p:cNvSpPr>
                <a:spLocks noChangeShapeType="1"/>
              </p:cNvSpPr>
              <p:nvPr userDrawn="1"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897" name="Line 105"/>
              <p:cNvSpPr>
                <a:spLocks noChangeShapeType="1"/>
              </p:cNvSpPr>
              <p:nvPr userDrawn="1"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</p:grpSp>
      <p:sp>
        <p:nvSpPr>
          <p:cNvPr id="33867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1320800" y="17526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3868" name="Rectangle 7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3886200"/>
            <a:ext cx="85344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3869" name="Rectangle 77"/>
          <p:cNvSpPr>
            <a:spLocks noGrp="1" noChangeArrowheads="1"/>
          </p:cNvSpPr>
          <p:nvPr>
            <p:ph type="dt" sz="half" idx="2"/>
          </p:nvPr>
        </p:nvSpPr>
        <p:spPr>
          <a:xfrm>
            <a:off x="9652000" y="6248400"/>
            <a:ext cx="1786467" cy="457200"/>
          </a:xfrm>
        </p:spPr>
        <p:txBody>
          <a:bodyPr/>
          <a:lstStyle>
            <a:lvl1pPr algn="ctr">
              <a:defRPr/>
            </a:lvl1pPr>
          </a:lstStyle>
          <a:p>
            <a:fld id="{0DD875EB-B847-4DBF-98A2-8911DA4C0913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3870" name="Rectangle 78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71" name="Rectangle 7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FC0D510-11DD-435A-AFA4-29DF8887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7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498822-131C-4245-87DF-2E15F13415FA}" type="datetime1">
              <a:rPr lang="en-US" altLang="en-US"/>
              <a:pPr/>
              <a:t>5/4/2017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81925088-D72D-411A-A6ED-17E410A8C2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91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3800" y="304800"/>
            <a:ext cx="26670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04800"/>
            <a:ext cx="7797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7DAAF0-DD99-4CAC-B64A-1ACB665485E8}" type="datetime1">
              <a:rPr lang="en-US" altLang="en-US"/>
              <a:pPr/>
              <a:t>5/4/2017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1CB60F1D-6B24-48EF-95DC-351755FB2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606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BE59C7-3C1E-47FF-8B5A-7DB64F15FA3F}" type="datetime1">
              <a:rPr lang="en-US" altLang="en-US"/>
              <a:pPr/>
              <a:t>5/4/2017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BFE01B83-009D-4E2D-812F-A7EC1581A5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629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5657EB-51E6-4708-82B0-8FAA74E9B2B4}" type="datetime1">
              <a:rPr lang="en-US" altLang="en-US"/>
              <a:pPr/>
              <a:t>5/4/2017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BBFFF4C2-BE48-4E2C-91B4-41F800267A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48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AD7667-8D97-4F19-8805-F5DA0B79CE4A}" type="datetime1">
              <a:rPr lang="en-US" altLang="en-US"/>
              <a:pPr/>
              <a:t>5/4/2017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BD0A894B-D216-44BB-A59E-4F19F857B1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85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DE33BE-E21D-4F14-BBE7-321B572C589E}" type="datetime1">
              <a:rPr lang="en-US" altLang="en-US"/>
              <a:pPr/>
              <a:t>5/4/2017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97D30EFD-92ED-49FF-93AF-2DF13E2659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968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9E0937-EDC2-402B-845D-47689F7FE613}" type="datetime1">
              <a:rPr lang="en-US" altLang="en-US"/>
              <a:pPr/>
              <a:t>5/4/2017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90CDACA3-DD37-4E1A-B4D5-173F4FDDCE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83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658C76-B4DF-44BE-98D3-59BAB5CE7A17}" type="datetime1">
              <a:rPr lang="en-US" altLang="en-US"/>
              <a:pPr/>
              <a:t>5/4/2017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854C77C8-4BEF-4F0C-BB97-DB73E4EC1A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9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826134-2917-4C3A-BAFA-F93B1DCA61C4}" type="datetime1">
              <a:rPr lang="en-US" altLang="en-US"/>
              <a:pPr/>
              <a:t>5/4/2017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B4454ECA-DC79-4B54-918B-F52E9308CA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223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E4B5E0-9C28-4763-A008-4AC40B67BB8C}" type="datetime1">
              <a:rPr lang="en-US" altLang="en-US"/>
              <a:pPr/>
              <a:t>5/4/2017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E915FB8C-B47B-4D20-8148-69B775D20A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22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17" name="Group 85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grpSp>
          <p:nvGrpSpPr>
            <p:cNvPr id="18434" name="Group 2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8435" name="Group 3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8436" name="Line 4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37" name="Line 5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38" name="Line 6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39" name="Line 7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40" name="Line 8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41" name="Line 9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4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4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4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4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46" name="Line 14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4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4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4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5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51" name="Line 19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5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5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5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5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56" name="Line 24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5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grpSp>
            <p:nvGrpSpPr>
              <p:cNvPr id="18458" name="Group 26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8459" name="Line 27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60" name="Line 28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61" name="Line 29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62" name="Line 30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63" name="Line 31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64" name="Line 32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65" name="Line 33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66" name="Line 34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67" name="Line 35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68" name="Line 36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69" name="Line 37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70" name="Line 38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71" name="Line 39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72" name="Line 40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73" name="Line 41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74" name="Line 42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75" name="Line 43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76" name="Line 44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77" name="Line 45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78" name="Line 46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79" name="Line 47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80" name="Line 48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81" name="Line 49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82" name="Line 50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83" name="Line 51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84" name="Line 52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85" name="Line 53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86" name="Line 54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487" name="Line 55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</p:grpSp>
        <p:sp>
          <p:nvSpPr>
            <p:cNvPr id="18488" name="Rectangle 56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grpSp>
          <p:nvGrpSpPr>
            <p:cNvPr id="18489" name="Group 57"/>
            <p:cNvGrpSpPr>
              <a:grpSpLocks/>
            </p:cNvGrpSpPr>
            <p:nvPr/>
          </p:nvGrpSpPr>
          <p:grpSpPr bwMode="auto">
            <a:xfrm>
              <a:off x="2064" y="3984"/>
              <a:ext cx="1920" cy="288"/>
              <a:chOff x="2064" y="3984"/>
              <a:chExt cx="1920" cy="288"/>
            </a:xfrm>
          </p:grpSpPr>
          <p:sp>
            <p:nvSpPr>
              <p:cNvPr id="18490" name="Rectangle 58" descr="60%"/>
              <p:cNvSpPr>
                <a:spLocks noChangeArrowheads="1"/>
              </p:cNvSpPr>
              <p:nvPr userDrawn="1"/>
            </p:nvSpPr>
            <p:spPr bwMode="ltGray">
              <a:xfrm>
                <a:off x="2112" y="4032"/>
                <a:ext cx="1824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8491" name="Line 59"/>
              <p:cNvSpPr>
                <a:spLocks noChangeShapeType="1"/>
              </p:cNvSpPr>
              <p:nvPr userDrawn="1"/>
            </p:nvSpPr>
            <p:spPr bwMode="ltGray">
              <a:xfrm>
                <a:off x="2064" y="4032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8492" name="Line 60"/>
              <p:cNvSpPr>
                <a:spLocks noChangeShapeType="1"/>
              </p:cNvSpPr>
              <p:nvPr userDrawn="1"/>
            </p:nvSpPr>
            <p:spPr bwMode="ltGray">
              <a:xfrm>
                <a:off x="2064" y="4224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8493" name="Line 61"/>
              <p:cNvSpPr>
                <a:spLocks noChangeShapeType="1"/>
              </p:cNvSpPr>
              <p:nvPr userDrawn="1"/>
            </p:nvSpPr>
            <p:spPr bwMode="ltGray">
              <a:xfrm>
                <a:off x="2112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8494" name="Line 62"/>
              <p:cNvSpPr>
                <a:spLocks noChangeShapeType="1"/>
              </p:cNvSpPr>
              <p:nvPr userDrawn="1"/>
            </p:nvSpPr>
            <p:spPr bwMode="ltGray">
              <a:xfrm>
                <a:off x="393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18495" name="Group 63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18496" name="Rectangle 64" descr="60%"/>
              <p:cNvSpPr>
                <a:spLocks noChangeArrowheads="1"/>
              </p:cNvSpPr>
              <p:nvPr userDrawn="1"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8497" name="Line 65"/>
              <p:cNvSpPr>
                <a:spLocks noChangeShapeType="1"/>
              </p:cNvSpPr>
              <p:nvPr userDrawn="1"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8498" name="Line 66"/>
              <p:cNvSpPr>
                <a:spLocks noChangeShapeType="1"/>
              </p:cNvSpPr>
              <p:nvPr userDrawn="1"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8499" name="Line 67"/>
              <p:cNvSpPr>
                <a:spLocks noChangeShapeType="1"/>
              </p:cNvSpPr>
              <p:nvPr userDrawn="1"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8500" name="Line 68"/>
              <p:cNvSpPr>
                <a:spLocks noChangeShapeType="1"/>
              </p:cNvSpPr>
              <p:nvPr userDrawn="1"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18501" name="Group 69"/>
            <p:cNvGrpSpPr>
              <a:grpSpLocks/>
            </p:cNvGrpSpPr>
            <p:nvPr/>
          </p:nvGrpSpPr>
          <p:grpSpPr bwMode="auto">
            <a:xfrm>
              <a:off x="624" y="3984"/>
              <a:ext cx="912" cy="288"/>
              <a:chOff x="624" y="3984"/>
              <a:chExt cx="912" cy="288"/>
            </a:xfrm>
          </p:grpSpPr>
          <p:sp>
            <p:nvSpPr>
              <p:cNvPr id="18502" name="Rectangle 70" descr="60%"/>
              <p:cNvSpPr>
                <a:spLocks noChangeArrowheads="1"/>
              </p:cNvSpPr>
              <p:nvPr userDrawn="1"/>
            </p:nvSpPr>
            <p:spPr bwMode="ltGray">
              <a:xfrm>
                <a:off x="672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8503" name="Line 71"/>
              <p:cNvSpPr>
                <a:spLocks noChangeShapeType="1"/>
              </p:cNvSpPr>
              <p:nvPr userDrawn="1"/>
            </p:nvSpPr>
            <p:spPr bwMode="ltGray">
              <a:xfrm>
                <a:off x="624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8504" name="Line 72"/>
              <p:cNvSpPr>
                <a:spLocks noChangeShapeType="1"/>
              </p:cNvSpPr>
              <p:nvPr userDrawn="1"/>
            </p:nvSpPr>
            <p:spPr bwMode="ltGray">
              <a:xfrm>
                <a:off x="624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8505" name="Line 73"/>
              <p:cNvSpPr>
                <a:spLocks noChangeShapeType="1"/>
              </p:cNvSpPr>
              <p:nvPr userDrawn="1"/>
            </p:nvSpPr>
            <p:spPr bwMode="ltGray">
              <a:xfrm>
                <a:off x="672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8506" name="Line 74"/>
              <p:cNvSpPr>
                <a:spLocks noChangeShapeType="1"/>
              </p:cNvSpPr>
              <p:nvPr userDrawn="1"/>
            </p:nvSpPr>
            <p:spPr bwMode="ltGray">
              <a:xfrm>
                <a:off x="1488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sp>
          <p:nvSpPr>
            <p:cNvPr id="18512" name="Line 80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grpSp>
          <p:nvGrpSpPr>
            <p:cNvPr id="18513" name="Group 81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8514" name="Line 82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8515" name="Line 83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8516" name="Arc 84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</p:grpSp>
      <p:sp>
        <p:nvSpPr>
          <p:cNvPr id="18507" name="Rectangle 75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3048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508" name="Rectangle 7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600" y="19050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8509" name="Rectangle 7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392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omic Sans MS" panose="030F0702030302020204" pitchFamily="66" charset="0"/>
              </a:defRPr>
            </a:lvl1pPr>
          </a:lstStyle>
          <a:p>
            <a:fld id="{8EEF1551-C608-43A5-8A6F-6B0D9E3BF309}" type="datetime1">
              <a:rPr lang="en-US" altLang="en-US"/>
              <a:pPr/>
              <a:t>5/4/2017</a:t>
            </a:fld>
            <a:endParaRPr lang="en-US" altLang="en-US"/>
          </a:p>
        </p:txBody>
      </p:sp>
      <p:sp>
        <p:nvSpPr>
          <p:cNvPr id="18510" name="Rectangle 7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omic Sans MS" panose="030F0702030302020204" pitchFamily="66" charset="0"/>
              </a:defRPr>
            </a:lvl1pPr>
          </a:lstStyle>
          <a:p>
            <a:endParaRPr lang="en-US" altLang="en-US"/>
          </a:p>
        </p:txBody>
      </p:sp>
      <p:sp>
        <p:nvSpPr>
          <p:cNvPr id="18511" name="Rectangle 7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22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Comic Sans MS" panose="030F0702030302020204" pitchFamily="66" charset="0"/>
              </a:defRPr>
            </a:lvl1pPr>
          </a:lstStyle>
          <a:p>
            <a:r>
              <a:rPr lang="en-US" altLang="en-US"/>
              <a:t>Page </a:t>
            </a:r>
            <a:fld id="{FB01D1C2-0C3B-4944-90D4-944BFE2CA1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36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80975"/>
            <a:ext cx="10363200" cy="54494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Food Diary, an Internet-of-Things </a:t>
            </a:r>
            <a:r>
              <a:rPr lang="en-US" sz="3600" dirty="0" smtClean="0">
                <a:solidFill>
                  <a:srgbClr val="000000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Health Application</a:t>
            </a:r>
            <a:endParaRPr lang="en-US" sz="3600" dirty="0">
              <a:solidFill>
                <a:srgbClr val="000000"/>
              </a:solidFill>
              <a:latin typeface="Estrangelo Edessa" panose="03080600000000000000" pitchFamily="66" charset="0"/>
              <a:cs typeface="Estrangelo Edessa" panose="03080600000000000000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7386" y="700616"/>
            <a:ext cx="5083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Created by </a:t>
            </a:r>
            <a:r>
              <a:rPr lang="en-US" dirty="0" err="1" smtClean="0">
                <a:solidFill>
                  <a:srgbClr val="000000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Deepankar</a:t>
            </a:r>
            <a:r>
              <a:rPr lang="en-US" dirty="0" smtClean="0">
                <a:solidFill>
                  <a:srgbClr val="000000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Malhan</a:t>
            </a:r>
            <a:r>
              <a:rPr lang="en-US" dirty="0" smtClean="0">
                <a:solidFill>
                  <a:srgbClr val="000000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 and Austin Miller</a:t>
            </a:r>
          </a:p>
          <a:p>
            <a:r>
              <a:rPr lang="en-US" dirty="0" smtClean="0">
                <a:solidFill>
                  <a:srgbClr val="000000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Advised by Professor Stan </a:t>
            </a:r>
            <a:r>
              <a:rPr lang="en-US" dirty="0" err="1" smtClean="0">
                <a:solidFill>
                  <a:srgbClr val="000000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Kurkovsky</a:t>
            </a:r>
            <a:endParaRPr lang="en-US" dirty="0">
              <a:solidFill>
                <a:srgbClr val="000000"/>
              </a:solidFill>
              <a:latin typeface="Estrangelo Edessa" panose="03080600000000000000" pitchFamily="66" charset="0"/>
              <a:cs typeface="Estrangelo Edessa" panose="03080600000000000000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4" y="65215"/>
            <a:ext cx="920619" cy="868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413" y="1489424"/>
            <a:ext cx="391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Abstract</a:t>
            </a:r>
            <a:r>
              <a:rPr lang="en-US" sz="2800" dirty="0" smtClean="0">
                <a:solidFill>
                  <a:srgbClr val="000000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:</a:t>
            </a:r>
            <a:endParaRPr lang="en-US" sz="2800" dirty="0">
              <a:solidFill>
                <a:srgbClr val="000000"/>
              </a:solidFill>
              <a:latin typeface="Estrangelo Edessa" panose="03080600000000000000" pitchFamily="66" charset="0"/>
              <a:cs typeface="Estrangelo Edessa" panose="03080600000000000000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3969451"/>
            <a:ext cx="3898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Objectives:</a:t>
            </a:r>
            <a:endParaRPr lang="en-US" sz="2400" dirty="0">
              <a:solidFill>
                <a:srgbClr val="000000"/>
              </a:solidFill>
              <a:latin typeface="Estrangelo Edessa" panose="03080600000000000000" pitchFamily="66" charset="0"/>
              <a:cs typeface="Estrangelo Edessa" panose="03080600000000000000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8758" y="1451107"/>
            <a:ext cx="5045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Application </a:t>
            </a:r>
            <a:r>
              <a:rPr lang="en-US" sz="2400" dirty="0">
                <a:solidFill>
                  <a:srgbClr val="000000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F</a:t>
            </a:r>
            <a:r>
              <a:rPr lang="en-US" sz="2400" dirty="0" smtClean="0">
                <a:solidFill>
                  <a:srgbClr val="000000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low:</a:t>
            </a:r>
            <a:endParaRPr lang="en-US" sz="2400" dirty="0">
              <a:solidFill>
                <a:srgbClr val="000000"/>
              </a:solidFill>
              <a:latin typeface="Estrangelo Edessa" panose="03080600000000000000" pitchFamily="66" charset="0"/>
              <a:cs typeface="Estrangelo Edessa" panose="03080600000000000000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65977" y="677373"/>
            <a:ext cx="17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Additional Credits</a:t>
            </a:r>
            <a:r>
              <a:rPr lang="en-US" dirty="0" smtClean="0">
                <a:solidFill>
                  <a:srgbClr val="000000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:</a:t>
            </a:r>
          </a:p>
        </p:txBody>
      </p:sp>
      <p:pic>
        <p:nvPicPr>
          <p:cNvPr id="1026" name="Picture 2" descr="http://static1.squarespace.com/static/54b50ad9e4b05d045de78f10/t/54d5e39ee4b092010cef767d/1423303584073/scandit_logo_bi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563" y="713646"/>
            <a:ext cx="671226" cy="10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769842" y="665824"/>
            <a:ext cx="9915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000000"/>
                </a:solidFill>
              </a:rPr>
              <a:t>- Barcode Scanning</a:t>
            </a:r>
            <a:endParaRPr lang="en-US" sz="7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88775" y="1008254"/>
            <a:ext cx="15804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 smtClean="0">
                <a:solidFill>
                  <a:srgbClr val="000000"/>
                </a:solidFill>
              </a:rPr>
              <a:t>pigpio</a:t>
            </a:r>
            <a:r>
              <a:rPr lang="en-US" sz="700" dirty="0" smtClean="0">
                <a:solidFill>
                  <a:srgbClr val="000000"/>
                </a:solidFill>
              </a:rPr>
              <a:t> library - Pi GPIO pins</a:t>
            </a:r>
            <a:endParaRPr lang="en-US" sz="700" dirty="0">
              <a:solidFill>
                <a:srgbClr val="000000"/>
              </a:solidFill>
            </a:endParaRPr>
          </a:p>
        </p:txBody>
      </p:sp>
      <p:pic>
        <p:nvPicPr>
          <p:cNvPr id="1028" name="Picture 4" descr="https://upload.wikimedia.org/wikipedia/commons/8/83/Clarifai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953" y="882562"/>
            <a:ext cx="525314" cy="15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766409" y="854431"/>
            <a:ext cx="10710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000000"/>
                </a:solidFill>
              </a:rPr>
              <a:t>- Food-Image Analysis </a:t>
            </a:r>
            <a:endParaRPr lang="en-US" sz="700" dirty="0">
              <a:solidFill>
                <a:srgbClr val="000000"/>
              </a:solidFill>
            </a:endParaRPr>
          </a:p>
        </p:txBody>
      </p:sp>
      <p:pic>
        <p:nvPicPr>
          <p:cNvPr id="1030" name="Picture 6" descr="https://res.cloudinary.com/crunchbase-production/image/upload/v1397184951/518e8f4e0be1087b30f87c4b55378b5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327" y="1065823"/>
            <a:ext cx="840787" cy="18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763823" y="1050312"/>
            <a:ext cx="1181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000000"/>
                </a:solidFill>
              </a:rPr>
              <a:t>- Nutritional Data Lookup</a:t>
            </a:r>
            <a:endParaRPr lang="en-US" sz="700" dirty="0">
              <a:solidFill>
                <a:srgbClr val="000000"/>
              </a:solidFill>
            </a:endParaRPr>
          </a:p>
        </p:txBody>
      </p:sp>
      <p:pic>
        <p:nvPicPr>
          <p:cNvPr id="1032" name="Picture 8" descr="https://upload.wikimedia.org/wikipedia/commons/0/0d/Imagemagick-logo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4" r="41111" b="66433"/>
          <a:stretch/>
        </p:blipFill>
        <p:spPr bwMode="auto">
          <a:xfrm rot="1122231">
            <a:off x="10004545" y="680043"/>
            <a:ext cx="531283" cy="26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0626891" y="717594"/>
            <a:ext cx="1181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000000"/>
                </a:solidFill>
              </a:rPr>
              <a:t>- Image Manipulation</a:t>
            </a:r>
            <a:endParaRPr lang="en-US" sz="700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61360" y="2576580"/>
            <a:ext cx="134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Results:</a:t>
            </a:r>
            <a:endParaRPr lang="en-US" sz="2800" dirty="0">
              <a:solidFill>
                <a:srgbClr val="000000"/>
              </a:solidFill>
              <a:latin typeface="Estrangelo Edessa" panose="03080600000000000000" pitchFamily="66" charset="0"/>
              <a:cs typeface="Estrangelo Edessa" panose="03080600000000000000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872" y="2067373"/>
            <a:ext cx="385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1413" y="4410048"/>
            <a:ext cx="39101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9144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uses sensors to collect and make decisions on food-data</a:t>
            </a:r>
          </a:p>
          <a:p>
            <a:pPr marL="274320" indent="-9144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 connects with external web service that stores and acts on data</a:t>
            </a:r>
          </a:p>
          <a:p>
            <a:pPr marL="274320" indent="-9144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provides user accurate method of recording daily nutrition</a:t>
            </a:r>
          </a:p>
          <a:p>
            <a:pPr marL="274320" indent="-9144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allows user to add food with or without barcode</a:t>
            </a:r>
          </a:p>
          <a:p>
            <a:pPr marL="274320" indent="-9144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does not need additional input devices to use application</a:t>
            </a:r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3841609" y="1678075"/>
            <a:ext cx="0" cy="48131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>
            <a:off x="8858982" y="1678075"/>
            <a:ext cx="0" cy="48131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798614" y="5187339"/>
            <a:ext cx="5104851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AutoNum type="arabicParenR"/>
            </a:pPr>
            <a:r>
              <a:rPr lang="en-US" sz="105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waiting for food to be placed on scale, check distance sensor. If object is in range, take photo and assume that it is of a barcode</a:t>
            </a:r>
          </a:p>
          <a:p>
            <a:pPr marL="228600" indent="-228600">
              <a:spcBef>
                <a:spcPts val="600"/>
              </a:spcBef>
              <a:buAutoNum type="arabicParenR"/>
            </a:pPr>
            <a:r>
              <a:rPr lang="en-US" sz="105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mass reported by scale changes, take a photo </a:t>
            </a:r>
            <a:r>
              <a:rPr lang="en-US" sz="1050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if </a:t>
            </a:r>
            <a:r>
              <a:rPr lang="en-US" sz="105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photo has not already been taken (of a barcode). Record mass.</a:t>
            </a:r>
          </a:p>
          <a:p>
            <a:pPr marL="228600" indent="-228600">
              <a:spcBef>
                <a:spcPts val="600"/>
              </a:spcBef>
              <a:buAutoNum type="arabicParenR"/>
            </a:pPr>
            <a:r>
              <a:rPr lang="en-US" sz="105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photo of a barcode was taken, determine the UPC code of the food. If a photo of food was given, upload the image to </a:t>
            </a:r>
            <a:r>
              <a:rPr lang="en-US" sz="105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Imgur</a:t>
            </a:r>
            <a:r>
              <a:rPr lang="en-US" sz="105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Send mass and UPC or </a:t>
            </a:r>
            <a:r>
              <a:rPr lang="en-US" sz="105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Imgur</a:t>
            </a:r>
            <a:r>
              <a:rPr lang="en-US" sz="105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to website.</a:t>
            </a:r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4" name="Picture 10" descr="http://deltafonts.com/wp-content/uploads/imgur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08" b="21622"/>
          <a:stretch/>
        </p:blipFill>
        <p:spPr bwMode="auto">
          <a:xfrm>
            <a:off x="7937953" y="1314160"/>
            <a:ext cx="428907" cy="19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8767963" y="1278898"/>
            <a:ext cx="1181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000000"/>
                </a:solidFill>
              </a:rPr>
              <a:t>- Image Hosting</a:t>
            </a:r>
            <a:endParaRPr lang="en-US" sz="700" dirty="0">
              <a:solidFill>
                <a:srgbClr val="00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486" y="1678075"/>
            <a:ext cx="4208362" cy="394904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949333" y="1611841"/>
            <a:ext cx="316311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5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All food entries are pending until user approves them. If image of food was given, website will determine potential ingredients through </a:t>
            </a:r>
            <a:r>
              <a:rPr lang="en-US" sz="105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Clarifai</a:t>
            </a:r>
            <a:r>
              <a:rPr lang="en-US" sz="105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the user can select which ones are correct on the screen. Then, website will determine nutritional data by calling </a:t>
            </a:r>
            <a:r>
              <a:rPr lang="en-US" sz="105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nutritionix</a:t>
            </a:r>
            <a:r>
              <a:rPr lang="en-US" sz="105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either the ingredients or the barcode.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86589" y="3237057"/>
            <a:ext cx="833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Situation:</a:t>
            </a:r>
            <a:endParaRPr lang="en-US" sz="1100" dirty="0">
              <a:solidFill>
                <a:srgbClr val="000000"/>
              </a:solidFill>
              <a:latin typeface="Estrangelo Edessa" panose="03080600000000000000" pitchFamily="66" charset="0"/>
              <a:cs typeface="Estrangelo Edessa" panose="03080600000000000000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24940" y="3759830"/>
            <a:ext cx="956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Application Photo:</a:t>
            </a:r>
            <a:endParaRPr lang="en-US" sz="1100" dirty="0">
              <a:solidFill>
                <a:srgbClr val="000000"/>
              </a:solidFill>
              <a:latin typeface="Estrangelo Edessa" panose="03080600000000000000" pitchFamily="66" charset="0"/>
              <a:cs typeface="Estrangelo Edessa" panose="03080600000000000000" pitchFamily="66" charset="0"/>
            </a:endParaRPr>
          </a:p>
        </p:txBody>
      </p:sp>
      <p:pic>
        <p:nvPicPr>
          <p:cNvPr id="1036" name="Picture 12" descr="https://www.generalmillscf.com/~/media/images/product/product-detail/snacks-and-bars/bars/nature-valley/31849000-nature-valley-protein-peanut-butter-dark-chocolate.ashx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1" b="16855"/>
          <a:stretch/>
        </p:blipFill>
        <p:spPr bwMode="auto">
          <a:xfrm rot="1369304">
            <a:off x="9979858" y="3204623"/>
            <a:ext cx="738514" cy="2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74" y="3676280"/>
            <a:ext cx="822439" cy="617832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9560443" y="4431234"/>
            <a:ext cx="1287125" cy="506539"/>
            <a:chOff x="9920288" y="4686300"/>
            <a:chExt cx="1504950" cy="521494"/>
          </a:xfrm>
        </p:grpSpPr>
        <p:grpSp>
          <p:nvGrpSpPr>
            <p:cNvPr id="38" name="Group 37"/>
            <p:cNvGrpSpPr/>
            <p:nvPr/>
          </p:nvGrpSpPr>
          <p:grpSpPr>
            <a:xfrm>
              <a:off x="9939988" y="4713436"/>
              <a:ext cx="1464857" cy="473903"/>
              <a:chOff x="9939988" y="4713436"/>
              <a:chExt cx="1464857" cy="473903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 rotWithShape="1">
              <a:blip r:embed="rId11"/>
              <a:srcRect l="13999" r="57282"/>
              <a:stretch/>
            </p:blipFill>
            <p:spPr>
              <a:xfrm>
                <a:off x="9939988" y="4867264"/>
                <a:ext cx="572323" cy="320075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11"/>
              <a:srcRect l="54957"/>
              <a:stretch/>
            </p:blipFill>
            <p:spPr>
              <a:xfrm>
                <a:off x="10507199" y="4867263"/>
                <a:ext cx="897646" cy="320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 rotWithShape="1">
              <a:blip r:embed="rId12"/>
              <a:srcRect l="12138" t="21961" r="64594" b="7964"/>
              <a:stretch/>
            </p:blipFill>
            <p:spPr>
              <a:xfrm>
                <a:off x="9959182" y="4736460"/>
                <a:ext cx="480218" cy="14272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12"/>
              <a:srcRect l="51026" t="11481" r="5645" b="12986"/>
              <a:stretch/>
            </p:blipFill>
            <p:spPr>
              <a:xfrm>
                <a:off x="10486401" y="4713436"/>
                <a:ext cx="894262" cy="153839"/>
              </a:xfrm>
              <a:prstGeom prst="rect">
                <a:avLst/>
              </a:prstGeom>
            </p:spPr>
          </p:pic>
        </p:grpSp>
        <p:sp>
          <p:nvSpPr>
            <p:cNvPr id="39" name="Rectangle 38"/>
            <p:cNvSpPr/>
            <p:nvPr/>
          </p:nvSpPr>
          <p:spPr bwMode="auto">
            <a:xfrm>
              <a:off x="9920288" y="4686300"/>
              <a:ext cx="1504950" cy="52149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775815" y="4376678"/>
            <a:ext cx="7824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Pending Log:</a:t>
            </a:r>
            <a:endParaRPr lang="en-US" sz="1100" dirty="0">
              <a:solidFill>
                <a:srgbClr val="000000"/>
              </a:solidFill>
              <a:latin typeface="Estrangelo Edessa" panose="03080600000000000000" pitchFamily="66" charset="0"/>
              <a:cs typeface="Estrangelo Edessa" panose="03080600000000000000" pitchFamily="66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88190" y="2894159"/>
            <a:ext cx="661091" cy="84425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18228" y="5030744"/>
            <a:ext cx="7824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Approved Log:</a:t>
            </a:r>
            <a:endParaRPr lang="en-US" sz="1100" dirty="0">
              <a:solidFill>
                <a:srgbClr val="000000"/>
              </a:solidFill>
              <a:latin typeface="Estrangelo Edessa" panose="03080600000000000000" pitchFamily="66" charset="0"/>
              <a:cs typeface="Estrangelo Edessa" panose="03080600000000000000" pitchFamily="66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808877" y="5764649"/>
            <a:ext cx="7824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Overall Daily Log:</a:t>
            </a:r>
            <a:endParaRPr lang="en-US" sz="1100" dirty="0">
              <a:solidFill>
                <a:srgbClr val="000000"/>
              </a:solidFill>
              <a:latin typeface="Estrangelo Edessa" panose="03080600000000000000" pitchFamily="66" charset="0"/>
              <a:cs typeface="Estrangelo Edessa" panose="03080600000000000000" pitchFamily="66" charset="0"/>
            </a:endParaRPr>
          </a:p>
        </p:txBody>
      </p:sp>
      <p:pic>
        <p:nvPicPr>
          <p:cNvPr id="1040" name="Picture 16" descr="http://i.imgur.com/fCQuEJsm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385" y="3701014"/>
            <a:ext cx="775719" cy="58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/>
          <p:cNvGrpSpPr/>
          <p:nvPr/>
        </p:nvGrpSpPr>
        <p:grpSpPr>
          <a:xfrm>
            <a:off x="10873657" y="4428174"/>
            <a:ext cx="1335579" cy="509599"/>
            <a:chOff x="11021983" y="4695663"/>
            <a:chExt cx="1111105" cy="370394"/>
          </a:xfrm>
        </p:grpSpPr>
        <p:grpSp>
          <p:nvGrpSpPr>
            <p:cNvPr id="47" name="Group 46"/>
            <p:cNvGrpSpPr/>
            <p:nvPr/>
          </p:nvGrpSpPr>
          <p:grpSpPr>
            <a:xfrm>
              <a:off x="11021983" y="4695663"/>
              <a:ext cx="1111105" cy="370394"/>
              <a:chOff x="11021983" y="4695663"/>
              <a:chExt cx="1111105" cy="370394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 rotWithShape="1">
              <a:blip r:embed="rId15"/>
              <a:srcRect l="11365" r="62101"/>
              <a:stretch/>
            </p:blipFill>
            <p:spPr>
              <a:xfrm>
                <a:off x="11021983" y="4818677"/>
                <a:ext cx="393384" cy="247380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 rotWithShape="1">
              <a:blip r:embed="rId15"/>
              <a:srcRect l="51589"/>
              <a:stretch/>
            </p:blipFill>
            <p:spPr>
              <a:xfrm>
                <a:off x="11415367" y="4818677"/>
                <a:ext cx="717721" cy="247380"/>
              </a:xfrm>
              <a:prstGeom prst="rect">
                <a:avLst/>
              </a:prstGeom>
            </p:spPr>
          </p:pic>
          <p:pic>
            <p:nvPicPr>
              <p:cNvPr id="59" name="Picture 58"/>
              <p:cNvPicPr>
                <a:picLocks noChangeAspect="1"/>
              </p:cNvPicPr>
              <p:nvPr/>
            </p:nvPicPr>
            <p:blipFill rotWithShape="1">
              <a:blip r:embed="rId12"/>
              <a:srcRect l="12138" t="21961" r="64594" b="7964"/>
              <a:stretch/>
            </p:blipFill>
            <p:spPr>
              <a:xfrm>
                <a:off x="11021983" y="4704198"/>
                <a:ext cx="379810" cy="109572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 rotWithShape="1">
              <a:blip r:embed="rId12"/>
              <a:srcRect l="51026" t="11481" r="5645" b="12986"/>
              <a:stretch/>
            </p:blipFill>
            <p:spPr>
              <a:xfrm>
                <a:off x="11425806" y="4695663"/>
                <a:ext cx="707282" cy="118107"/>
              </a:xfrm>
              <a:prstGeom prst="rect">
                <a:avLst/>
              </a:prstGeom>
            </p:spPr>
          </p:pic>
        </p:grpSp>
        <p:sp>
          <p:nvSpPr>
            <p:cNvPr id="48" name="Rectangle 47"/>
            <p:cNvSpPr/>
            <p:nvPr/>
          </p:nvSpPr>
          <p:spPr bwMode="auto">
            <a:xfrm>
              <a:off x="11021983" y="4695663"/>
              <a:ext cx="1085136" cy="37039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</p:grpSp>
      <p:cxnSp>
        <p:nvCxnSpPr>
          <p:cNvPr id="78" name="Straight Arrow Connector 77"/>
          <p:cNvCxnSpPr/>
          <p:nvPr/>
        </p:nvCxnSpPr>
        <p:spPr bwMode="auto">
          <a:xfrm>
            <a:off x="10168609" y="5560095"/>
            <a:ext cx="458282" cy="1380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/>
          <p:cNvCxnSpPr/>
          <p:nvPr/>
        </p:nvCxnSpPr>
        <p:spPr bwMode="auto">
          <a:xfrm flipH="1">
            <a:off x="10962167" y="5555440"/>
            <a:ext cx="535078" cy="1565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Arrow Connector 81"/>
          <p:cNvCxnSpPr/>
          <p:nvPr/>
        </p:nvCxnSpPr>
        <p:spPr bwMode="auto">
          <a:xfrm>
            <a:off x="10807286" y="5658369"/>
            <a:ext cx="0" cy="1368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1" name="Group 90"/>
          <p:cNvGrpSpPr/>
          <p:nvPr/>
        </p:nvGrpSpPr>
        <p:grpSpPr>
          <a:xfrm>
            <a:off x="9558284" y="5042150"/>
            <a:ext cx="1287125" cy="506539"/>
            <a:chOff x="9920288" y="4686300"/>
            <a:chExt cx="1504950" cy="521494"/>
          </a:xfrm>
        </p:grpSpPr>
        <p:grpSp>
          <p:nvGrpSpPr>
            <p:cNvPr id="92" name="Group 91"/>
            <p:cNvGrpSpPr/>
            <p:nvPr/>
          </p:nvGrpSpPr>
          <p:grpSpPr>
            <a:xfrm>
              <a:off x="9939988" y="4713436"/>
              <a:ext cx="1464857" cy="473903"/>
              <a:chOff x="9939988" y="4713436"/>
              <a:chExt cx="1464857" cy="473903"/>
            </a:xfrm>
          </p:grpSpPr>
          <p:pic>
            <p:nvPicPr>
              <p:cNvPr id="94" name="Picture 93"/>
              <p:cNvPicPr>
                <a:picLocks noChangeAspect="1"/>
              </p:cNvPicPr>
              <p:nvPr/>
            </p:nvPicPr>
            <p:blipFill rotWithShape="1">
              <a:blip r:embed="rId11"/>
              <a:srcRect l="13999" r="57282"/>
              <a:stretch/>
            </p:blipFill>
            <p:spPr>
              <a:xfrm>
                <a:off x="9939988" y="4867264"/>
                <a:ext cx="572323" cy="320075"/>
              </a:xfrm>
              <a:prstGeom prst="rect">
                <a:avLst/>
              </a:prstGeom>
            </p:spPr>
          </p:pic>
          <p:pic>
            <p:nvPicPr>
              <p:cNvPr id="95" name="Picture 94"/>
              <p:cNvPicPr>
                <a:picLocks noChangeAspect="1"/>
              </p:cNvPicPr>
              <p:nvPr/>
            </p:nvPicPr>
            <p:blipFill rotWithShape="1">
              <a:blip r:embed="rId11"/>
              <a:srcRect l="54957"/>
              <a:stretch/>
            </p:blipFill>
            <p:spPr>
              <a:xfrm>
                <a:off x="10507199" y="4867263"/>
                <a:ext cx="897646" cy="320075"/>
              </a:xfrm>
              <a:prstGeom prst="rect">
                <a:avLst/>
              </a:prstGeom>
            </p:spPr>
          </p:pic>
          <p:pic>
            <p:nvPicPr>
              <p:cNvPr id="96" name="Picture 95"/>
              <p:cNvPicPr>
                <a:picLocks noChangeAspect="1"/>
              </p:cNvPicPr>
              <p:nvPr/>
            </p:nvPicPr>
            <p:blipFill rotWithShape="1">
              <a:blip r:embed="rId12"/>
              <a:srcRect l="12138" t="21961" r="64594" b="7964"/>
              <a:stretch/>
            </p:blipFill>
            <p:spPr>
              <a:xfrm>
                <a:off x="9959182" y="4736460"/>
                <a:ext cx="480218" cy="142722"/>
              </a:xfrm>
              <a:prstGeom prst="rect">
                <a:avLst/>
              </a:prstGeom>
            </p:spPr>
          </p:pic>
          <p:pic>
            <p:nvPicPr>
              <p:cNvPr id="97" name="Picture 96"/>
              <p:cNvPicPr>
                <a:picLocks noChangeAspect="1"/>
              </p:cNvPicPr>
              <p:nvPr/>
            </p:nvPicPr>
            <p:blipFill rotWithShape="1">
              <a:blip r:embed="rId12"/>
              <a:srcRect l="51026" t="11481" r="5645" b="12986"/>
              <a:stretch/>
            </p:blipFill>
            <p:spPr>
              <a:xfrm>
                <a:off x="10486401" y="4713436"/>
                <a:ext cx="894262" cy="153839"/>
              </a:xfrm>
              <a:prstGeom prst="rect">
                <a:avLst/>
              </a:prstGeom>
            </p:spPr>
          </p:pic>
        </p:grpSp>
        <p:sp>
          <p:nvSpPr>
            <p:cNvPr id="93" name="Rectangle 92"/>
            <p:cNvSpPr/>
            <p:nvPr/>
          </p:nvSpPr>
          <p:spPr bwMode="auto">
            <a:xfrm>
              <a:off x="9920288" y="4686300"/>
              <a:ext cx="1504950" cy="52149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871498" y="5039090"/>
            <a:ext cx="1335579" cy="509599"/>
            <a:chOff x="11021983" y="4695663"/>
            <a:chExt cx="1111105" cy="370394"/>
          </a:xfrm>
        </p:grpSpPr>
        <p:grpSp>
          <p:nvGrpSpPr>
            <p:cNvPr id="99" name="Group 98"/>
            <p:cNvGrpSpPr/>
            <p:nvPr/>
          </p:nvGrpSpPr>
          <p:grpSpPr>
            <a:xfrm>
              <a:off x="11021983" y="4695663"/>
              <a:ext cx="1111105" cy="370394"/>
              <a:chOff x="11021983" y="4695663"/>
              <a:chExt cx="1111105" cy="370394"/>
            </a:xfrm>
          </p:grpSpPr>
          <p:pic>
            <p:nvPicPr>
              <p:cNvPr id="101" name="Picture 100"/>
              <p:cNvPicPr>
                <a:picLocks noChangeAspect="1"/>
              </p:cNvPicPr>
              <p:nvPr/>
            </p:nvPicPr>
            <p:blipFill rotWithShape="1">
              <a:blip r:embed="rId15"/>
              <a:srcRect l="11365" r="62101"/>
              <a:stretch/>
            </p:blipFill>
            <p:spPr>
              <a:xfrm>
                <a:off x="11021983" y="4818677"/>
                <a:ext cx="393384" cy="247380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 rotWithShape="1">
              <a:blip r:embed="rId15"/>
              <a:srcRect l="51589"/>
              <a:stretch/>
            </p:blipFill>
            <p:spPr>
              <a:xfrm>
                <a:off x="11415367" y="4818677"/>
                <a:ext cx="717721" cy="247380"/>
              </a:xfrm>
              <a:prstGeom prst="rect">
                <a:avLst/>
              </a:prstGeom>
            </p:spPr>
          </p:pic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12"/>
              <a:srcRect l="12138" t="21961" r="64594" b="7964"/>
              <a:stretch/>
            </p:blipFill>
            <p:spPr>
              <a:xfrm>
                <a:off x="11021983" y="4704198"/>
                <a:ext cx="379810" cy="109572"/>
              </a:xfrm>
              <a:prstGeom prst="rect">
                <a:avLst/>
              </a:prstGeom>
            </p:spPr>
          </p:pic>
          <p:pic>
            <p:nvPicPr>
              <p:cNvPr id="104" name="Picture 103"/>
              <p:cNvPicPr>
                <a:picLocks noChangeAspect="1"/>
              </p:cNvPicPr>
              <p:nvPr/>
            </p:nvPicPr>
            <p:blipFill rotWithShape="1">
              <a:blip r:embed="rId12"/>
              <a:srcRect l="51026" t="11481" r="5645" b="12986"/>
              <a:stretch/>
            </p:blipFill>
            <p:spPr>
              <a:xfrm>
                <a:off x="11425806" y="4695663"/>
                <a:ext cx="707282" cy="118107"/>
              </a:xfrm>
              <a:prstGeom prst="rect">
                <a:avLst/>
              </a:prstGeom>
            </p:spPr>
          </p:pic>
        </p:grpSp>
        <p:sp>
          <p:nvSpPr>
            <p:cNvPr id="100" name="Rectangle 99"/>
            <p:cNvSpPr/>
            <p:nvPr/>
          </p:nvSpPr>
          <p:spPr bwMode="auto">
            <a:xfrm>
              <a:off x="11021983" y="4695663"/>
              <a:ext cx="1085136" cy="37039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0205271" y="5198055"/>
            <a:ext cx="1363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Placeholders… 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51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1068987">
  <a:themeElements>
    <a:clrScheme name="Office Theme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 Theme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tf01068987</Template>
  <TotalTime>450</TotalTime>
  <Words>280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Comic Sans MS</vt:lpstr>
      <vt:lpstr>Estrangelo Edessa</vt:lpstr>
      <vt:lpstr>Tahoma</vt:lpstr>
      <vt:lpstr>Times New Roman</vt:lpstr>
      <vt:lpstr>tf01068987</vt:lpstr>
      <vt:lpstr>Food Diary, an Internet-of-Things Health Application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Miller</dc:creator>
  <cp:lastModifiedBy>Austin Miller</cp:lastModifiedBy>
  <cp:revision>20</cp:revision>
  <dcterms:created xsi:type="dcterms:W3CDTF">2017-05-04T00:25:02Z</dcterms:created>
  <dcterms:modified xsi:type="dcterms:W3CDTF">2017-05-04T08:07:38Z</dcterms:modified>
</cp:coreProperties>
</file>