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90104" autoAdjust="0"/>
  </p:normalViewPr>
  <p:slideViewPr>
    <p:cSldViewPr snapToGrid="0">
      <p:cViewPr>
        <p:scale>
          <a:sx n="100" d="100"/>
          <a:sy n="100"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C436B-874D-4359-9ABB-9E1F89877439}"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12DA-A7EE-44A9-8C73-66CBA722BAFA}" type="slidenum">
              <a:rPr lang="en-US" smtClean="0"/>
              <a:t>‹#›</a:t>
            </a:fld>
            <a:endParaRPr lang="en-US"/>
          </a:p>
        </p:txBody>
      </p:sp>
    </p:spTree>
    <p:extLst>
      <p:ext uri="{BB962C8B-B14F-4D97-AF65-F5344CB8AC3E}">
        <p14:creationId xmlns:p14="http://schemas.microsoft.com/office/powerpoint/2010/main" val="91597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012DA-A7EE-44A9-8C73-66CBA722BAFA}" type="slidenum">
              <a:rPr lang="en-US" smtClean="0"/>
              <a:t>1</a:t>
            </a:fld>
            <a:endParaRPr lang="en-US"/>
          </a:p>
        </p:txBody>
      </p:sp>
    </p:spTree>
    <p:extLst>
      <p:ext uri="{BB962C8B-B14F-4D97-AF65-F5344CB8AC3E}">
        <p14:creationId xmlns:p14="http://schemas.microsoft.com/office/powerpoint/2010/main" val="208412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901" name="Group 109"/>
          <p:cNvGrpSpPr>
            <a:grpSpLocks/>
          </p:cNvGrpSpPr>
          <p:nvPr/>
        </p:nvGrpSpPr>
        <p:grpSpPr bwMode="auto">
          <a:xfrm>
            <a:off x="0" y="0"/>
            <a:ext cx="12192000" cy="6858000"/>
            <a:chOff x="0" y="0"/>
            <a:chExt cx="5760" cy="4320"/>
          </a:xfrm>
        </p:grpSpPr>
        <p:grpSp>
          <p:nvGrpSpPr>
            <p:cNvPr id="33882" name="Group 90"/>
            <p:cNvGrpSpPr>
              <a:grpSpLocks/>
            </p:cNvGrpSpPr>
            <p:nvPr userDrawn="1"/>
          </p:nvGrpSpPr>
          <p:grpSpPr bwMode="auto">
            <a:xfrm>
              <a:off x="696" y="1979"/>
              <a:ext cx="3132" cy="324"/>
              <a:chOff x="696" y="894"/>
              <a:chExt cx="3132" cy="324"/>
            </a:xfrm>
          </p:grpSpPr>
          <p:sp>
            <p:nvSpPr>
              <p:cNvPr id="33878" name="Rectangle 86"/>
              <p:cNvSpPr>
                <a:spLocks noChangeArrowheads="1"/>
              </p:cNvSpPr>
              <p:nvPr userDrawn="1"/>
            </p:nvSpPr>
            <p:spPr bwMode="ltGray">
              <a:xfrm>
                <a:off x="696" y="894"/>
                <a:ext cx="1104"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9" name="Rectangle 87"/>
              <p:cNvSpPr>
                <a:spLocks noChangeArrowheads="1"/>
              </p:cNvSpPr>
              <p:nvPr userDrawn="1"/>
            </p:nvSpPr>
            <p:spPr bwMode="ltGray">
              <a:xfrm>
                <a:off x="696" y="1122"/>
                <a:ext cx="1440"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0" name="Rectangle 88"/>
              <p:cNvSpPr>
                <a:spLocks noChangeArrowheads="1"/>
              </p:cNvSpPr>
              <p:nvPr userDrawn="1"/>
            </p:nvSpPr>
            <p:spPr bwMode="ltGray">
              <a:xfrm>
                <a:off x="1716" y="1068"/>
                <a:ext cx="2112" cy="10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1" name="Rectangle 89"/>
              <p:cNvSpPr>
                <a:spLocks noChangeArrowheads="1"/>
              </p:cNvSpPr>
              <p:nvPr userDrawn="1"/>
            </p:nvSpPr>
            <p:spPr bwMode="ltGray">
              <a:xfrm>
                <a:off x="1713" y="954"/>
                <a:ext cx="1872" cy="1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48" name="Rectangle 56"/>
            <p:cNvSpPr>
              <a:spLocks noChangeArrowheads="1"/>
            </p:cNvSpPr>
            <p:nvPr userDrawn="1"/>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794" name="Group 2"/>
            <p:cNvGrpSpPr>
              <a:grpSpLocks/>
            </p:cNvGrpSpPr>
            <p:nvPr userDrawn="1"/>
          </p:nvGrpSpPr>
          <p:grpSpPr bwMode="auto">
            <a:xfrm>
              <a:off x="0" y="0"/>
              <a:ext cx="5760" cy="4320"/>
              <a:chOff x="0" y="0"/>
              <a:chExt cx="5760" cy="4320"/>
            </a:xfrm>
          </p:grpSpPr>
          <p:grpSp>
            <p:nvGrpSpPr>
              <p:cNvPr id="33795" name="Group 3"/>
              <p:cNvGrpSpPr>
                <a:grpSpLocks/>
              </p:cNvGrpSpPr>
              <p:nvPr/>
            </p:nvGrpSpPr>
            <p:grpSpPr bwMode="auto">
              <a:xfrm>
                <a:off x="0" y="192"/>
                <a:ext cx="5760" cy="4032"/>
                <a:chOff x="0" y="192"/>
                <a:chExt cx="5760" cy="4032"/>
              </a:xfrm>
            </p:grpSpPr>
            <p:sp>
              <p:nvSpPr>
                <p:cNvPr id="3379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33818" name="Group 26"/>
              <p:cNvGrpSpPr>
                <a:grpSpLocks/>
              </p:cNvGrpSpPr>
              <p:nvPr/>
            </p:nvGrpSpPr>
            <p:grpSpPr bwMode="auto">
              <a:xfrm>
                <a:off x="192" y="0"/>
                <a:ext cx="5376" cy="4320"/>
                <a:chOff x="192" y="0"/>
                <a:chExt cx="5376" cy="4320"/>
              </a:xfrm>
            </p:grpSpPr>
            <p:sp>
              <p:nvSpPr>
                <p:cNvPr id="3381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grpSp>
          <p:nvGrpSpPr>
            <p:cNvPr id="33855" name="Group 63"/>
            <p:cNvGrpSpPr>
              <a:grpSpLocks/>
            </p:cNvGrpSpPr>
            <p:nvPr userDrawn="1"/>
          </p:nvGrpSpPr>
          <p:grpSpPr bwMode="auto">
            <a:xfrm>
              <a:off x="4512" y="3984"/>
              <a:ext cx="912" cy="288"/>
              <a:chOff x="4512" y="3984"/>
              <a:chExt cx="912" cy="288"/>
            </a:xfrm>
          </p:grpSpPr>
          <p:sp>
            <p:nvSpPr>
              <p:cNvPr id="3385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6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72" name="Line 80"/>
            <p:cNvSpPr>
              <a:spLocks noChangeShapeType="1"/>
            </p:cNvSpPr>
            <p:nvPr userDrawn="1"/>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898" name="Group 106"/>
            <p:cNvGrpSpPr>
              <a:grpSpLocks/>
            </p:cNvGrpSpPr>
            <p:nvPr userDrawn="1"/>
          </p:nvGrpSpPr>
          <p:grpSpPr bwMode="auto">
            <a:xfrm>
              <a:off x="261" y="1962"/>
              <a:ext cx="3567" cy="1494"/>
              <a:chOff x="261" y="877"/>
              <a:chExt cx="3567" cy="1494"/>
            </a:xfrm>
          </p:grpSpPr>
          <p:sp>
            <p:nvSpPr>
              <p:cNvPr id="33874" name="Line 82"/>
              <p:cNvSpPr>
                <a:spLocks noChangeShapeType="1"/>
              </p:cNvSpPr>
              <p:nvPr/>
            </p:nvSpPr>
            <p:spPr bwMode="ltGray">
              <a:xfrm flipH="1">
                <a:off x="261" y="951"/>
                <a:ext cx="1533" cy="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5" name="Line 83"/>
              <p:cNvSpPr>
                <a:spLocks noChangeShapeType="1"/>
              </p:cNvSpPr>
              <p:nvPr/>
            </p:nvSpPr>
            <p:spPr bwMode="ltGray">
              <a:xfrm>
                <a:off x="383" y="879"/>
                <a:ext cx="0" cy="14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6" name="Arc 84"/>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3" name="Arc 91"/>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4" name="Arc 92"/>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0" y="3552"/>
                      <a:pt x="227" y="1751"/>
                      <a:pt x="675" y="-1"/>
                    </a:cubicBezTo>
                  </a:path>
                  <a:path w="21600" h="24179" stroke="0" extrusionOk="0">
                    <a:moveTo>
                      <a:pt x="10995" y="24178"/>
                    </a:moveTo>
                    <a:cubicBezTo>
                      <a:pt x="4202" y="20350"/>
                      <a:pt x="0" y="13158"/>
                      <a:pt x="0" y="5361"/>
                    </a:cubicBezTo>
                    <a:cubicBezTo>
                      <a:pt x="0" y="3552"/>
                      <a:pt x="227" y="1751"/>
                      <a:pt x="675" y="-1"/>
                    </a:cubicBezTo>
                    <a:lnTo>
                      <a:pt x="21600" y="5361"/>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5" name="Arc 93"/>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6" name="Line 94"/>
              <p:cNvSpPr>
                <a:spLocks noChangeShapeType="1"/>
              </p:cNvSpPr>
              <p:nvPr userDrawn="1"/>
            </p:nvSpPr>
            <p:spPr bwMode="ltGray">
              <a:xfrm flipV="1">
                <a:off x="720" y="891"/>
                <a:ext cx="417" cy="3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7" name="Line 95"/>
              <p:cNvSpPr>
                <a:spLocks noChangeShapeType="1"/>
              </p:cNvSpPr>
              <p:nvPr userDrawn="1"/>
            </p:nvSpPr>
            <p:spPr bwMode="ltGray">
              <a:xfrm>
                <a:off x="771" y="891"/>
                <a:ext cx="300" cy="32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8" name="Arc 96"/>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9" name="Arc 97"/>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600"/>
                      <a:pt x="21430" y="21600"/>
                    </a:cubicBezTo>
                    <a:cubicBezTo>
                      <a:pt x="10545" y="21600"/>
                      <a:pt x="1361" y="13501"/>
                      <a:pt x="-1" y="2703"/>
                    </a:cubicBezTo>
                  </a:path>
                  <a:path w="42771" h="21600" stroke="0" extrusionOk="0">
                    <a:moveTo>
                      <a:pt x="42771" y="3334"/>
                    </a:moveTo>
                    <a:cubicBezTo>
                      <a:pt x="41128" y="13848"/>
                      <a:pt x="32072" y="21600"/>
                      <a:pt x="21430" y="21600"/>
                    </a:cubicBezTo>
                    <a:cubicBezTo>
                      <a:pt x="10545" y="21600"/>
                      <a:pt x="1361" y="13501"/>
                      <a:pt x="-1" y="2703"/>
                    </a:cubicBezTo>
                    <a:lnTo>
                      <a:pt x="21430"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0" name="Arc 98"/>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600"/>
                      <a:pt x="21571" y="21600"/>
                    </a:cubicBezTo>
                    <a:cubicBezTo>
                      <a:pt x="10074" y="21600"/>
                      <a:pt x="593" y="12595"/>
                      <a:pt x="-1" y="1115"/>
                    </a:cubicBezTo>
                  </a:path>
                  <a:path w="43129" h="21600" stroke="0" extrusionOk="0">
                    <a:moveTo>
                      <a:pt x="43128" y="1347"/>
                    </a:moveTo>
                    <a:cubicBezTo>
                      <a:pt x="42417" y="12731"/>
                      <a:pt x="32976" y="21600"/>
                      <a:pt x="21571" y="21600"/>
                    </a:cubicBezTo>
                    <a:cubicBezTo>
                      <a:pt x="10074" y="21600"/>
                      <a:pt x="593" y="12595"/>
                      <a:pt x="-1" y="1115"/>
                    </a:cubicBezTo>
                    <a:lnTo>
                      <a:pt x="21571"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1" name="Arc 99"/>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lnTo>
                      <a:pt x="21600" y="640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2" name="Line 100"/>
              <p:cNvSpPr>
                <a:spLocks noChangeShapeType="1"/>
              </p:cNvSpPr>
              <p:nvPr userDrawn="1"/>
            </p:nvSpPr>
            <p:spPr bwMode="ltGray">
              <a:xfrm>
                <a:off x="2784" y="960"/>
                <a:ext cx="219" cy="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3" name="Line 101"/>
              <p:cNvSpPr>
                <a:spLocks noChangeShapeType="1"/>
              </p:cNvSpPr>
              <p:nvPr userDrawn="1"/>
            </p:nvSpPr>
            <p:spPr bwMode="ltGray">
              <a:xfrm>
                <a:off x="3282"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4" name="Line 102"/>
              <p:cNvSpPr>
                <a:spLocks noChangeShapeType="1"/>
              </p:cNvSpPr>
              <p:nvPr userDrawn="1"/>
            </p:nvSpPr>
            <p:spPr bwMode="ltGray">
              <a:xfrm flipH="1">
                <a:off x="2976"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5" name="Line 103"/>
              <p:cNvSpPr>
                <a:spLocks noChangeShapeType="1"/>
              </p:cNvSpPr>
              <p:nvPr userDrawn="1"/>
            </p:nvSpPr>
            <p:spPr bwMode="ltGray">
              <a:xfrm>
                <a:off x="3279" y="951"/>
                <a:ext cx="0" cy="22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6" name="Line 104"/>
              <p:cNvSpPr>
                <a:spLocks noChangeShapeType="1"/>
              </p:cNvSpPr>
              <p:nvPr userDrawn="1"/>
            </p:nvSpPr>
            <p:spPr bwMode="ltGray">
              <a:xfrm>
                <a:off x="3579" y="951"/>
                <a:ext cx="0" cy="29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7" name="Line 105"/>
              <p:cNvSpPr>
                <a:spLocks noChangeShapeType="1"/>
              </p:cNvSpPr>
              <p:nvPr userDrawn="1"/>
            </p:nvSpPr>
            <p:spPr bwMode="ltGray">
              <a:xfrm>
                <a:off x="288" y="1176"/>
                <a:ext cx="35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33867" name="Rectangle 75"/>
          <p:cNvSpPr>
            <a:spLocks noGrp="1" noChangeArrowheads="1"/>
          </p:cNvSpPr>
          <p:nvPr>
            <p:ph type="ctrTitle"/>
          </p:nvPr>
        </p:nvSpPr>
        <p:spPr>
          <a:xfrm>
            <a:off x="1320800" y="1752600"/>
            <a:ext cx="10363200" cy="1143000"/>
          </a:xfrm>
        </p:spPr>
        <p:txBody>
          <a:bodyPr/>
          <a:lstStyle>
            <a:lvl1pPr>
              <a:defRPr/>
            </a:lvl1pPr>
          </a:lstStyle>
          <a:p>
            <a:pPr lvl="0"/>
            <a:r>
              <a:rPr lang="en-US" altLang="en-US" noProof="0" smtClean="0"/>
              <a:t>Click to edit Master title style</a:t>
            </a:r>
          </a:p>
        </p:txBody>
      </p:sp>
      <p:sp>
        <p:nvSpPr>
          <p:cNvPr id="33868" name="Rectangle 76" descr="Rectangle: Click to edit Master text styles&#10;Second level&#10;Third level&#10;Fourth level&#10;Fifth level"/>
          <p:cNvSpPr>
            <a:spLocks noGrp="1" noChangeArrowheads="1"/>
          </p:cNvSpPr>
          <p:nvPr>
            <p:ph type="subTitle" idx="1"/>
          </p:nvPr>
        </p:nvSpPr>
        <p:spPr>
          <a:xfrm>
            <a:off x="1320800" y="3886200"/>
            <a:ext cx="8534400" cy="1752600"/>
          </a:xfrm>
        </p:spPr>
        <p:txBody>
          <a:bodyPr anchor="ctr"/>
          <a:lstStyle>
            <a:lvl1pPr marL="0" indent="0">
              <a:buFontTx/>
              <a:buNone/>
              <a:defRPr/>
            </a:lvl1pPr>
          </a:lstStyle>
          <a:p>
            <a:pPr lvl="0"/>
            <a:r>
              <a:rPr lang="en-US" altLang="en-US" noProof="0" smtClean="0"/>
              <a:t>Click to edit Master subtitle style</a:t>
            </a:r>
          </a:p>
        </p:txBody>
      </p:sp>
      <p:sp>
        <p:nvSpPr>
          <p:cNvPr id="33869" name="Rectangle 77"/>
          <p:cNvSpPr>
            <a:spLocks noGrp="1" noChangeArrowheads="1"/>
          </p:cNvSpPr>
          <p:nvPr>
            <p:ph type="dt" sz="half" idx="2"/>
          </p:nvPr>
        </p:nvSpPr>
        <p:spPr>
          <a:xfrm>
            <a:off x="9652000" y="6248400"/>
            <a:ext cx="1786467" cy="457200"/>
          </a:xfrm>
        </p:spPr>
        <p:txBody>
          <a:bodyPr/>
          <a:lstStyle>
            <a:lvl1pPr algn="ctr">
              <a:defRPr/>
            </a:lvl1pPr>
          </a:lstStyle>
          <a:p>
            <a:fld id="{0DD875EB-B847-4DBF-98A2-8911DA4C0913}" type="datetimeFigureOut">
              <a:rPr lang="en-US" smtClean="0"/>
              <a:t>5/4/2017</a:t>
            </a:fld>
            <a:endParaRPr lang="en-US"/>
          </a:p>
        </p:txBody>
      </p:sp>
      <p:sp>
        <p:nvSpPr>
          <p:cNvPr id="33870" name="Rectangle 78"/>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33871" name="Rectangle 79"/>
          <p:cNvSpPr>
            <a:spLocks noGrp="1" noChangeArrowheads="1"/>
          </p:cNvSpPr>
          <p:nvPr>
            <p:ph type="sldNum" sz="quarter" idx="4"/>
          </p:nvPr>
        </p:nvSpPr>
        <p:spPr>
          <a:xfrm>
            <a:off x="914400" y="6248400"/>
            <a:ext cx="2540000" cy="457200"/>
          </a:xfrm>
        </p:spPr>
        <p:txBody>
          <a:bodyPr/>
          <a:lstStyle>
            <a:lvl1pPr>
              <a:defRPr/>
            </a:lvl1pPr>
          </a:lstStyle>
          <a:p>
            <a:fld id="{CFC0D510-11DD-435A-AFA4-29DF8887C681}" type="slidenum">
              <a:rPr lang="en-US" smtClean="0"/>
              <a:t>‹#›</a:t>
            </a:fld>
            <a:endParaRPr lang="en-US"/>
          </a:p>
        </p:txBody>
      </p:sp>
    </p:spTree>
    <p:extLst>
      <p:ext uri="{BB962C8B-B14F-4D97-AF65-F5344CB8AC3E}">
        <p14:creationId xmlns:p14="http://schemas.microsoft.com/office/powerpoint/2010/main" val="271757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498822-131C-4245-87DF-2E15F13415FA}"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81925088-D72D-411A-A6ED-17E410A8C2F0}" type="slidenum">
              <a:rPr lang="en-US" altLang="en-US"/>
              <a:pPr/>
              <a:t>‹#›</a:t>
            </a:fld>
            <a:endParaRPr lang="en-US" altLang="en-US"/>
          </a:p>
        </p:txBody>
      </p:sp>
    </p:spTree>
    <p:extLst>
      <p:ext uri="{BB962C8B-B14F-4D97-AF65-F5344CB8AC3E}">
        <p14:creationId xmlns:p14="http://schemas.microsoft.com/office/powerpoint/2010/main" val="168191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7DAAF0-DD99-4CAC-B64A-1ACB665485E8}"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1CB60F1D-6B24-48EF-95DC-351755FB2955}" type="slidenum">
              <a:rPr lang="en-US" altLang="en-US"/>
              <a:pPr/>
              <a:t>‹#›</a:t>
            </a:fld>
            <a:endParaRPr lang="en-US" altLang="en-US"/>
          </a:p>
        </p:txBody>
      </p:sp>
    </p:spTree>
    <p:extLst>
      <p:ext uri="{BB962C8B-B14F-4D97-AF65-F5344CB8AC3E}">
        <p14:creationId xmlns:p14="http://schemas.microsoft.com/office/powerpoint/2010/main" val="3256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BE59C7-3C1E-47FF-8B5A-7DB64F15FA3F}"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FE01B83-009D-4E2D-812F-A7EC1581A522}" type="slidenum">
              <a:rPr lang="en-US" altLang="en-US"/>
              <a:pPr/>
              <a:t>‹#›</a:t>
            </a:fld>
            <a:endParaRPr lang="en-US" altLang="en-US"/>
          </a:p>
        </p:txBody>
      </p:sp>
    </p:spTree>
    <p:extLst>
      <p:ext uri="{BB962C8B-B14F-4D97-AF65-F5344CB8AC3E}">
        <p14:creationId xmlns:p14="http://schemas.microsoft.com/office/powerpoint/2010/main" val="253629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5657EB-51E6-4708-82B0-8FAA74E9B2B4}"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BFFF4C2-BE48-4E2C-91B4-41F800267A08}" type="slidenum">
              <a:rPr lang="en-US" altLang="en-US"/>
              <a:pPr/>
              <a:t>‹#›</a:t>
            </a:fld>
            <a:endParaRPr lang="en-US" altLang="en-US"/>
          </a:p>
        </p:txBody>
      </p:sp>
    </p:spTree>
    <p:extLst>
      <p:ext uri="{BB962C8B-B14F-4D97-AF65-F5344CB8AC3E}">
        <p14:creationId xmlns:p14="http://schemas.microsoft.com/office/powerpoint/2010/main" val="300048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9AD7667-8D97-4F19-8805-F5DA0B79CE4A}"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D0A894B-D216-44BB-A59E-4F19F857B197}" type="slidenum">
              <a:rPr lang="en-US" altLang="en-US"/>
              <a:pPr/>
              <a:t>‹#›</a:t>
            </a:fld>
            <a:endParaRPr lang="en-US" altLang="en-US"/>
          </a:p>
        </p:txBody>
      </p:sp>
    </p:spTree>
    <p:extLst>
      <p:ext uri="{BB962C8B-B14F-4D97-AF65-F5344CB8AC3E}">
        <p14:creationId xmlns:p14="http://schemas.microsoft.com/office/powerpoint/2010/main" val="27468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BDE33BE-E21D-4F14-BBE7-321B572C589E}" type="datetime1">
              <a:rPr lang="en-US" altLang="en-US"/>
              <a:pPr/>
              <a:t>5/4/2017</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r>
              <a:rPr lang="en-US" altLang="en-US"/>
              <a:t>Page </a:t>
            </a:r>
            <a:fld id="{97D30EFD-92ED-49FF-93AF-2DF13E265961}" type="slidenum">
              <a:rPr lang="en-US" altLang="en-US"/>
              <a:pPr/>
              <a:t>‹#›</a:t>
            </a:fld>
            <a:endParaRPr lang="en-US" altLang="en-US"/>
          </a:p>
        </p:txBody>
      </p:sp>
    </p:spTree>
    <p:extLst>
      <p:ext uri="{BB962C8B-B14F-4D97-AF65-F5344CB8AC3E}">
        <p14:creationId xmlns:p14="http://schemas.microsoft.com/office/powerpoint/2010/main" val="362968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A9E0937-EDC2-402B-845D-47689F7FE613}" type="datetime1">
              <a:rPr lang="en-US" altLang="en-US"/>
              <a:pPr/>
              <a:t>5/4/2017</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r>
              <a:rPr lang="en-US" altLang="en-US"/>
              <a:t>Page </a:t>
            </a:r>
            <a:fld id="{90CDACA3-DD37-4E1A-B4D5-173F4FDDCEB7}" type="slidenum">
              <a:rPr lang="en-US" altLang="en-US"/>
              <a:pPr/>
              <a:t>‹#›</a:t>
            </a:fld>
            <a:endParaRPr lang="en-US" altLang="en-US"/>
          </a:p>
        </p:txBody>
      </p:sp>
    </p:spTree>
    <p:extLst>
      <p:ext uri="{BB962C8B-B14F-4D97-AF65-F5344CB8AC3E}">
        <p14:creationId xmlns:p14="http://schemas.microsoft.com/office/powerpoint/2010/main" val="49983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7658C76-B4DF-44BE-98D3-59BAB5CE7A17}" type="datetime1">
              <a:rPr lang="en-US" altLang="en-US"/>
              <a:pPr/>
              <a:t>5/4/2017</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r>
              <a:rPr lang="en-US" altLang="en-US"/>
              <a:t>Page </a:t>
            </a:r>
            <a:fld id="{854C77C8-4BEF-4F0C-BB97-DB73E4EC1A2B}" type="slidenum">
              <a:rPr lang="en-US" altLang="en-US"/>
              <a:pPr/>
              <a:t>‹#›</a:t>
            </a:fld>
            <a:endParaRPr lang="en-US" altLang="en-US"/>
          </a:p>
        </p:txBody>
      </p:sp>
    </p:spTree>
    <p:extLst>
      <p:ext uri="{BB962C8B-B14F-4D97-AF65-F5344CB8AC3E}">
        <p14:creationId xmlns:p14="http://schemas.microsoft.com/office/powerpoint/2010/main" val="1719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826134-2917-4C3A-BAFA-F93B1DCA61C4}"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4454ECA-DC79-4B54-918B-F52E9308CA85}" type="slidenum">
              <a:rPr lang="en-US" altLang="en-US"/>
              <a:pPr/>
              <a:t>‹#›</a:t>
            </a:fld>
            <a:endParaRPr lang="en-US" altLang="en-US"/>
          </a:p>
        </p:txBody>
      </p:sp>
    </p:spTree>
    <p:extLst>
      <p:ext uri="{BB962C8B-B14F-4D97-AF65-F5344CB8AC3E}">
        <p14:creationId xmlns:p14="http://schemas.microsoft.com/office/powerpoint/2010/main" val="244223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E4B5E0-9C28-4763-A008-4AC40B67BB8C}"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E915FB8C-B47B-4D20-8148-69B775D20AD7}" type="slidenum">
              <a:rPr lang="en-US" altLang="en-US"/>
              <a:pPr/>
              <a:t>‹#›</a:t>
            </a:fld>
            <a:endParaRPr lang="en-US" altLang="en-US"/>
          </a:p>
        </p:txBody>
      </p:sp>
    </p:spTree>
    <p:extLst>
      <p:ext uri="{BB962C8B-B14F-4D97-AF65-F5344CB8AC3E}">
        <p14:creationId xmlns:p14="http://schemas.microsoft.com/office/powerpoint/2010/main" val="339022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517" name="Group 85"/>
          <p:cNvGrpSpPr>
            <a:grpSpLocks/>
          </p:cNvGrpSpPr>
          <p:nvPr/>
        </p:nvGrpSpPr>
        <p:grpSpPr bwMode="auto">
          <a:xfrm>
            <a:off x="0" y="0"/>
            <a:ext cx="12192000" cy="6858000"/>
            <a:chOff x="0" y="0"/>
            <a:chExt cx="5760" cy="4320"/>
          </a:xfrm>
        </p:grpSpPr>
        <p:grpSp>
          <p:nvGrpSpPr>
            <p:cNvPr id="18434" name="Group 2"/>
            <p:cNvGrpSpPr>
              <a:grpSpLocks/>
            </p:cNvGrpSpPr>
            <p:nvPr/>
          </p:nvGrpSpPr>
          <p:grpSpPr bwMode="auto">
            <a:xfrm>
              <a:off x="0" y="0"/>
              <a:ext cx="5760" cy="4320"/>
              <a:chOff x="0" y="0"/>
              <a:chExt cx="5760" cy="4320"/>
            </a:xfrm>
          </p:grpSpPr>
          <p:grpSp>
            <p:nvGrpSpPr>
              <p:cNvPr id="18435" name="Group 3"/>
              <p:cNvGrpSpPr>
                <a:grpSpLocks/>
              </p:cNvGrpSpPr>
              <p:nvPr/>
            </p:nvGrpSpPr>
            <p:grpSpPr bwMode="auto">
              <a:xfrm>
                <a:off x="0" y="192"/>
                <a:ext cx="5760" cy="4032"/>
                <a:chOff x="0" y="192"/>
                <a:chExt cx="5760" cy="4032"/>
              </a:xfrm>
            </p:grpSpPr>
            <p:sp>
              <p:nvSpPr>
                <p:cNvPr id="184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58" name="Group 26"/>
              <p:cNvGrpSpPr>
                <a:grpSpLocks/>
              </p:cNvGrpSpPr>
              <p:nvPr/>
            </p:nvGrpSpPr>
            <p:grpSpPr bwMode="auto">
              <a:xfrm>
                <a:off x="192" y="0"/>
                <a:ext cx="5376" cy="4320"/>
                <a:chOff x="192" y="0"/>
                <a:chExt cx="5376" cy="4320"/>
              </a:xfrm>
            </p:grpSpPr>
            <p:sp>
              <p:nvSpPr>
                <p:cNvPr id="1845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488" name="Rectangle 56"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489" name="Group 57"/>
            <p:cNvGrpSpPr>
              <a:grpSpLocks/>
            </p:cNvGrpSpPr>
            <p:nvPr/>
          </p:nvGrpSpPr>
          <p:grpSpPr bwMode="auto">
            <a:xfrm>
              <a:off x="2064" y="3984"/>
              <a:ext cx="1920" cy="288"/>
              <a:chOff x="2064" y="3984"/>
              <a:chExt cx="1920" cy="288"/>
            </a:xfrm>
          </p:grpSpPr>
          <p:sp>
            <p:nvSpPr>
              <p:cNvPr id="18490" name="Rectangle 58"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1" name="Line 59"/>
              <p:cNvSpPr>
                <a:spLocks noChangeShapeType="1"/>
              </p:cNvSpPr>
              <p:nvPr userDrawn="1"/>
            </p:nvSpPr>
            <p:spPr bwMode="ltGray">
              <a:xfrm>
                <a:off x="2064" y="4032"/>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2" name="Line 60"/>
              <p:cNvSpPr>
                <a:spLocks noChangeShapeType="1"/>
              </p:cNvSpPr>
              <p:nvPr userDrawn="1"/>
            </p:nvSpPr>
            <p:spPr bwMode="ltGray">
              <a:xfrm>
                <a:off x="2064" y="4224"/>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3" name="Line 61"/>
              <p:cNvSpPr>
                <a:spLocks noChangeShapeType="1"/>
              </p:cNvSpPr>
              <p:nvPr userDrawn="1"/>
            </p:nvSpPr>
            <p:spPr bwMode="ltGray">
              <a:xfrm>
                <a:off x="211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4" name="Line 62"/>
              <p:cNvSpPr>
                <a:spLocks noChangeShapeType="1"/>
              </p:cNvSpPr>
              <p:nvPr userDrawn="1"/>
            </p:nvSpPr>
            <p:spPr bwMode="ltGray">
              <a:xfrm>
                <a:off x="393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95" name="Group 63"/>
            <p:cNvGrpSpPr>
              <a:grpSpLocks/>
            </p:cNvGrpSpPr>
            <p:nvPr/>
          </p:nvGrpSpPr>
          <p:grpSpPr bwMode="auto">
            <a:xfrm>
              <a:off x="4512" y="3984"/>
              <a:ext cx="912" cy="288"/>
              <a:chOff x="4512" y="3984"/>
              <a:chExt cx="912" cy="288"/>
            </a:xfrm>
          </p:grpSpPr>
          <p:sp>
            <p:nvSpPr>
              <p:cNvPr id="1849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501" name="Group 69"/>
            <p:cNvGrpSpPr>
              <a:grpSpLocks/>
            </p:cNvGrpSpPr>
            <p:nvPr/>
          </p:nvGrpSpPr>
          <p:grpSpPr bwMode="auto">
            <a:xfrm>
              <a:off x="624" y="3984"/>
              <a:ext cx="912" cy="288"/>
              <a:chOff x="624" y="3984"/>
              <a:chExt cx="912" cy="288"/>
            </a:xfrm>
          </p:grpSpPr>
          <p:sp>
            <p:nvSpPr>
              <p:cNvPr id="18502" name="Rectangle 70"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3" name="Line 71"/>
              <p:cNvSpPr>
                <a:spLocks noChangeShapeType="1"/>
              </p:cNvSpPr>
              <p:nvPr userDrawn="1"/>
            </p:nvSpPr>
            <p:spPr bwMode="ltGray">
              <a:xfrm>
                <a:off x="624"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4" name="Line 72"/>
              <p:cNvSpPr>
                <a:spLocks noChangeShapeType="1"/>
              </p:cNvSpPr>
              <p:nvPr userDrawn="1"/>
            </p:nvSpPr>
            <p:spPr bwMode="ltGray">
              <a:xfrm>
                <a:off x="624"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5" name="Line 73"/>
              <p:cNvSpPr>
                <a:spLocks noChangeShapeType="1"/>
              </p:cNvSpPr>
              <p:nvPr userDrawn="1"/>
            </p:nvSpPr>
            <p:spPr bwMode="ltGray">
              <a:xfrm>
                <a:off x="67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6" name="Line 74"/>
              <p:cNvSpPr>
                <a:spLocks noChangeShapeType="1"/>
              </p:cNvSpPr>
              <p:nvPr userDrawn="1"/>
            </p:nvSpPr>
            <p:spPr bwMode="ltGray">
              <a:xfrm>
                <a:off x="1488"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8512" name="Line 80"/>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513" name="Group 81"/>
            <p:cNvGrpSpPr>
              <a:grpSpLocks/>
            </p:cNvGrpSpPr>
            <p:nvPr/>
          </p:nvGrpSpPr>
          <p:grpSpPr bwMode="auto">
            <a:xfrm>
              <a:off x="261" y="892"/>
              <a:ext cx="1124" cy="1464"/>
              <a:chOff x="96" y="916"/>
              <a:chExt cx="2208" cy="2876"/>
            </a:xfrm>
          </p:grpSpPr>
          <p:sp>
            <p:nvSpPr>
              <p:cNvPr id="18514" name="Line 82"/>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5" name="Line 83"/>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6" name="Arc 84"/>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507" name="Rectangle 75"/>
          <p:cNvSpPr>
            <a:spLocks noGrp="1" noChangeArrowheads="1"/>
          </p:cNvSpPr>
          <p:nvPr>
            <p:ph type="title"/>
          </p:nvPr>
        </p:nvSpPr>
        <p:spPr bwMode="auto">
          <a:xfrm>
            <a:off x="8128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508" name="Rectangle 76"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09" name="Rectangle 77"/>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Comic Sans MS" panose="030F0702030302020204" pitchFamily="66" charset="0"/>
              </a:defRPr>
            </a:lvl1pPr>
          </a:lstStyle>
          <a:p>
            <a:fld id="{8EEF1551-C608-43A5-8A6F-6B0D9E3BF309}" type="datetime1">
              <a:rPr lang="en-US" altLang="en-US"/>
              <a:pPr/>
              <a:t>5/4/2017</a:t>
            </a:fld>
            <a:endParaRPr lang="en-US" altLang="en-US"/>
          </a:p>
        </p:txBody>
      </p:sp>
      <p:sp>
        <p:nvSpPr>
          <p:cNvPr id="18510" name="Rectangle 78"/>
          <p:cNvSpPr>
            <a:spLocks noGrp="1" noChangeArrowheads="1"/>
          </p:cNvSpPr>
          <p:nvPr>
            <p:ph type="ftr" sz="quarter" idx="3"/>
          </p:nvPr>
        </p:nvSpPr>
        <p:spPr bwMode="auto">
          <a:xfrm>
            <a:off x="44704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Comic Sans MS" panose="030F0702030302020204" pitchFamily="66" charset="0"/>
              </a:defRPr>
            </a:lvl1pPr>
          </a:lstStyle>
          <a:p>
            <a:endParaRPr lang="en-US" altLang="en-US"/>
          </a:p>
        </p:txBody>
      </p:sp>
      <p:sp>
        <p:nvSpPr>
          <p:cNvPr id="18511" name="Rectangle 79"/>
          <p:cNvSpPr>
            <a:spLocks noGrp="1" noChangeArrowheads="1"/>
          </p:cNvSpPr>
          <p:nvPr>
            <p:ph type="sldNum" sz="quarter" idx="4"/>
          </p:nvPr>
        </p:nvSpPr>
        <p:spPr bwMode="auto">
          <a:xfrm>
            <a:off x="1422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Comic Sans MS" panose="030F0702030302020204" pitchFamily="66" charset="0"/>
              </a:defRPr>
            </a:lvl1pPr>
          </a:lstStyle>
          <a:p>
            <a:r>
              <a:rPr lang="en-US" altLang="en-US"/>
              <a:t>Page </a:t>
            </a:r>
            <a:fld id="{FB01D1C2-0C3B-4944-90D4-944BFE2CA1BF}" type="slidenum">
              <a:rPr lang="en-US" altLang="en-US"/>
              <a:pPr/>
              <a:t>‹#›</a:t>
            </a:fld>
            <a:endParaRPr lang="en-US" altLang="en-US"/>
          </a:p>
        </p:txBody>
      </p:sp>
    </p:spTree>
    <p:extLst>
      <p:ext uri="{BB962C8B-B14F-4D97-AF65-F5344CB8AC3E}">
        <p14:creationId xmlns:p14="http://schemas.microsoft.com/office/powerpoint/2010/main" val="32573620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1" fontAlgn="base" hangingPunct="1">
        <a:spcBef>
          <a:spcPct val="20000"/>
        </a:spcBef>
        <a:spcAft>
          <a:spcPct val="0"/>
        </a:spcAft>
        <a:buClr>
          <a:schemeClr val="hlink"/>
        </a:buClr>
        <a:buSzPct val="9000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09658" y="1377749"/>
            <a:ext cx="2517006" cy="39326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 name="Title 1"/>
          <p:cNvSpPr>
            <a:spLocks noGrp="1"/>
          </p:cNvSpPr>
          <p:nvPr>
            <p:ph type="title"/>
          </p:nvPr>
        </p:nvSpPr>
        <p:spPr>
          <a:xfrm>
            <a:off x="812800" y="180975"/>
            <a:ext cx="10363200" cy="544945"/>
          </a:xfrm>
        </p:spPr>
        <p:txBody>
          <a:bodyPr/>
          <a:lstStyle/>
          <a:p>
            <a:pPr algn="ctr"/>
            <a:r>
              <a:rPr lang="en-US" sz="3600" dirty="0" smtClean="0">
                <a:solidFill>
                  <a:srgbClr val="000000"/>
                </a:solidFill>
                <a:latin typeface="Estrangelo Edessa" panose="03080600000000000000" pitchFamily="66" charset="0"/>
                <a:cs typeface="Estrangelo Edessa" panose="03080600000000000000" pitchFamily="66" charset="0"/>
              </a:rPr>
              <a:t>Food Diary, an Internet-of-Things Health Application</a:t>
            </a:r>
            <a:endParaRPr lang="en-US" sz="3600" dirty="0">
              <a:solidFill>
                <a:srgbClr val="000000"/>
              </a:solidFill>
              <a:latin typeface="Estrangelo Edessa" panose="03080600000000000000" pitchFamily="66" charset="0"/>
              <a:cs typeface="Estrangelo Edessa" panose="03080600000000000000" pitchFamily="66" charset="0"/>
            </a:endParaRPr>
          </a:p>
        </p:txBody>
      </p:sp>
      <p:sp>
        <p:nvSpPr>
          <p:cNvPr id="3" name="TextBox 2"/>
          <p:cNvSpPr txBox="1"/>
          <p:nvPr/>
        </p:nvSpPr>
        <p:spPr>
          <a:xfrm>
            <a:off x="1147386" y="636608"/>
            <a:ext cx="4615599" cy="723275"/>
          </a:xfrm>
          <a:prstGeom prst="rect">
            <a:avLst/>
          </a:prstGeom>
          <a:noFill/>
        </p:spPr>
        <p:txBody>
          <a:bodyPr wrap="square" rtlCol="0">
            <a:spAutoFit/>
          </a:bodyPr>
          <a:lstStyle/>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Created by </a:t>
            </a:r>
            <a:r>
              <a:rPr lang="en-US" dirty="0" err="1" smtClean="0">
                <a:solidFill>
                  <a:srgbClr val="000000"/>
                </a:solidFill>
                <a:latin typeface="Estrangelo Edessa" panose="03080600000000000000" pitchFamily="66" charset="0"/>
                <a:cs typeface="Estrangelo Edessa" panose="03080600000000000000" pitchFamily="66" charset="0"/>
              </a:rPr>
              <a:t>Deepankar</a:t>
            </a:r>
            <a:r>
              <a:rPr lang="en-US" dirty="0" smtClean="0">
                <a:solidFill>
                  <a:srgbClr val="000000"/>
                </a:solidFill>
                <a:latin typeface="Estrangelo Edessa" panose="03080600000000000000" pitchFamily="66" charset="0"/>
                <a:cs typeface="Estrangelo Edessa" panose="03080600000000000000" pitchFamily="66" charset="0"/>
              </a:rPr>
              <a:t> </a:t>
            </a:r>
            <a:r>
              <a:rPr lang="en-US" dirty="0" err="1" smtClean="0">
                <a:solidFill>
                  <a:srgbClr val="000000"/>
                </a:solidFill>
                <a:latin typeface="Estrangelo Edessa" panose="03080600000000000000" pitchFamily="66" charset="0"/>
                <a:cs typeface="Estrangelo Edessa" panose="03080600000000000000" pitchFamily="66" charset="0"/>
              </a:rPr>
              <a:t>Malhan</a:t>
            </a:r>
            <a:r>
              <a:rPr lang="en-US" dirty="0" smtClean="0">
                <a:solidFill>
                  <a:srgbClr val="000000"/>
                </a:solidFill>
                <a:latin typeface="Estrangelo Edessa" panose="03080600000000000000" pitchFamily="66" charset="0"/>
                <a:cs typeface="Estrangelo Edessa" panose="03080600000000000000" pitchFamily="66" charset="0"/>
              </a:rPr>
              <a:t> and Austin Miller</a:t>
            </a:r>
          </a:p>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Advised by Professor Stan </a:t>
            </a:r>
            <a:r>
              <a:rPr lang="en-US" dirty="0" err="1" smtClean="0">
                <a:solidFill>
                  <a:srgbClr val="000000"/>
                </a:solidFill>
                <a:latin typeface="Estrangelo Edessa" panose="03080600000000000000" pitchFamily="66" charset="0"/>
                <a:cs typeface="Estrangelo Edessa" panose="03080600000000000000" pitchFamily="66" charset="0"/>
              </a:rPr>
              <a:t>Kurkovsky</a:t>
            </a:r>
            <a:endParaRPr lang="en-US" dirty="0">
              <a:solidFill>
                <a:srgbClr val="000000"/>
              </a:solidFill>
              <a:latin typeface="Estrangelo Edessa" panose="03080600000000000000" pitchFamily="66" charset="0"/>
              <a:cs typeface="Estrangelo Edessa" panose="03080600000000000000" pitchFamily="66" charset="0"/>
            </a:endParaRPr>
          </a:p>
        </p:txBody>
      </p:sp>
      <p:pic>
        <p:nvPicPr>
          <p:cNvPr id="4" name="Picture 3"/>
          <p:cNvPicPr>
            <a:picLocks noChangeAspect="1"/>
          </p:cNvPicPr>
          <p:nvPr/>
        </p:nvPicPr>
        <p:blipFill>
          <a:blip r:embed="rId3"/>
          <a:stretch>
            <a:fillRect/>
          </a:stretch>
        </p:blipFill>
        <p:spPr>
          <a:xfrm>
            <a:off x="154934" y="65215"/>
            <a:ext cx="920619" cy="868648"/>
          </a:xfrm>
          <a:prstGeom prst="rect">
            <a:avLst/>
          </a:prstGeom>
        </p:spPr>
      </p:pic>
      <p:sp>
        <p:nvSpPr>
          <p:cNvPr id="5" name="TextBox 4"/>
          <p:cNvSpPr txBox="1"/>
          <p:nvPr/>
        </p:nvSpPr>
        <p:spPr>
          <a:xfrm>
            <a:off x="-11413" y="1205130"/>
            <a:ext cx="3910171" cy="523220"/>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Abstract</a:t>
            </a:r>
            <a:r>
              <a:rPr lang="en-US" sz="2800" dirty="0" smtClean="0">
                <a:solidFill>
                  <a:srgbClr val="000000"/>
                </a:solidFill>
                <a:latin typeface="Estrangelo Edessa" panose="03080600000000000000" pitchFamily="66" charset="0"/>
                <a:cs typeface="Estrangelo Edessa" panose="03080600000000000000" pitchFamily="66" charset="0"/>
              </a:rPr>
              <a:t>:</a:t>
            </a:r>
            <a:endParaRPr lang="en-US" sz="2800" dirty="0">
              <a:solidFill>
                <a:srgbClr val="000000"/>
              </a:solidFill>
              <a:latin typeface="Estrangelo Edessa" panose="03080600000000000000" pitchFamily="66" charset="0"/>
              <a:cs typeface="Estrangelo Edessa" panose="03080600000000000000" pitchFamily="66" charset="0"/>
            </a:endParaRPr>
          </a:p>
        </p:txBody>
      </p:sp>
      <p:sp>
        <p:nvSpPr>
          <p:cNvPr id="6" name="TextBox 5"/>
          <p:cNvSpPr txBox="1"/>
          <p:nvPr/>
        </p:nvSpPr>
        <p:spPr>
          <a:xfrm>
            <a:off x="-1" y="4179763"/>
            <a:ext cx="3801395"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Objectives: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7" name="TextBox 6"/>
          <p:cNvSpPr txBox="1"/>
          <p:nvPr/>
        </p:nvSpPr>
        <p:spPr>
          <a:xfrm>
            <a:off x="4047281" y="1380929"/>
            <a:ext cx="4256374"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Application </a:t>
            </a:r>
            <a:r>
              <a:rPr lang="en-US" sz="2400" dirty="0">
                <a:solidFill>
                  <a:srgbClr val="000000"/>
                </a:solidFill>
                <a:latin typeface="Estrangelo Edessa" panose="03080600000000000000" pitchFamily="66" charset="0"/>
                <a:cs typeface="Estrangelo Edessa" panose="03080600000000000000" pitchFamily="66" charset="0"/>
              </a:rPr>
              <a:t>F</a:t>
            </a:r>
            <a:r>
              <a:rPr lang="en-US" sz="2400" dirty="0" smtClean="0">
                <a:solidFill>
                  <a:srgbClr val="000000"/>
                </a:solidFill>
                <a:latin typeface="Estrangelo Edessa" panose="03080600000000000000" pitchFamily="66" charset="0"/>
                <a:cs typeface="Estrangelo Edessa" panose="03080600000000000000" pitchFamily="66" charset="0"/>
              </a:rPr>
              <a:t>low:</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8" name="TextBox 7"/>
          <p:cNvSpPr txBox="1"/>
          <p:nvPr/>
        </p:nvSpPr>
        <p:spPr>
          <a:xfrm>
            <a:off x="6006332" y="652883"/>
            <a:ext cx="1729857" cy="369332"/>
          </a:xfrm>
          <a:prstGeom prst="rect">
            <a:avLst/>
          </a:prstGeom>
          <a:noFill/>
        </p:spPr>
        <p:txBody>
          <a:bodyPr wrap="square" rtlCol="0">
            <a:spAutoFit/>
          </a:bodyPr>
          <a:lstStyle/>
          <a:p>
            <a:r>
              <a:rPr lang="en-US" sz="1600" dirty="0" smtClean="0">
                <a:solidFill>
                  <a:srgbClr val="000000"/>
                </a:solidFill>
                <a:latin typeface="Estrangelo Edessa" panose="03080600000000000000" pitchFamily="66" charset="0"/>
                <a:cs typeface="Estrangelo Edessa" panose="03080600000000000000" pitchFamily="66" charset="0"/>
              </a:rPr>
              <a:t>Additional Credits</a:t>
            </a:r>
            <a:r>
              <a:rPr lang="en-US" dirty="0" smtClean="0">
                <a:solidFill>
                  <a:srgbClr val="000000"/>
                </a:solidFill>
                <a:latin typeface="Estrangelo Edessa" panose="03080600000000000000" pitchFamily="66" charset="0"/>
                <a:cs typeface="Estrangelo Edessa" panose="03080600000000000000" pitchFamily="66" charset="0"/>
              </a:rPr>
              <a:t>:</a:t>
            </a:r>
          </a:p>
        </p:txBody>
      </p:sp>
      <p:pic>
        <p:nvPicPr>
          <p:cNvPr id="1026" name="Picture 2" descr="http://static1.squarespace.com/static/54b50ad9e4b05d045de78f10/t/54d5e39ee4b092010cef767d/1423303584073/scandit_logo_bi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1563" y="713646"/>
            <a:ext cx="671226" cy="1006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769842" y="665824"/>
            <a:ext cx="991518" cy="200055"/>
          </a:xfrm>
          <a:prstGeom prst="rect">
            <a:avLst/>
          </a:prstGeom>
          <a:noFill/>
        </p:spPr>
        <p:txBody>
          <a:bodyPr wrap="square" rtlCol="0">
            <a:spAutoFit/>
          </a:bodyPr>
          <a:lstStyle/>
          <a:p>
            <a:r>
              <a:rPr lang="en-US" sz="700" dirty="0" smtClean="0">
                <a:solidFill>
                  <a:srgbClr val="000000"/>
                </a:solidFill>
              </a:rPr>
              <a:t>- Barcode Scanning</a:t>
            </a:r>
            <a:endParaRPr lang="en-US" sz="700" dirty="0">
              <a:solidFill>
                <a:srgbClr val="000000"/>
              </a:solidFill>
            </a:endParaRPr>
          </a:p>
        </p:txBody>
      </p:sp>
      <p:sp>
        <p:nvSpPr>
          <p:cNvPr id="12" name="TextBox 11"/>
          <p:cNvSpPr txBox="1"/>
          <p:nvPr/>
        </p:nvSpPr>
        <p:spPr>
          <a:xfrm>
            <a:off x="9969753" y="650224"/>
            <a:ext cx="1580476" cy="200055"/>
          </a:xfrm>
          <a:prstGeom prst="rect">
            <a:avLst/>
          </a:prstGeom>
          <a:noFill/>
        </p:spPr>
        <p:txBody>
          <a:bodyPr wrap="square" rtlCol="0">
            <a:spAutoFit/>
          </a:bodyPr>
          <a:lstStyle/>
          <a:p>
            <a:r>
              <a:rPr lang="en-US" sz="700" dirty="0" err="1" smtClean="0">
                <a:solidFill>
                  <a:srgbClr val="000000"/>
                </a:solidFill>
              </a:rPr>
              <a:t>pigpio</a:t>
            </a:r>
            <a:r>
              <a:rPr lang="en-US" sz="700" dirty="0" smtClean="0">
                <a:solidFill>
                  <a:srgbClr val="000000"/>
                </a:solidFill>
              </a:rPr>
              <a:t> library - Pi GPIO pins</a:t>
            </a:r>
            <a:endParaRPr lang="en-US" sz="700" dirty="0">
              <a:solidFill>
                <a:srgbClr val="000000"/>
              </a:solidFill>
            </a:endParaRPr>
          </a:p>
        </p:txBody>
      </p:sp>
      <p:pic>
        <p:nvPicPr>
          <p:cNvPr id="1028" name="Picture 4" descr="https://upload.wikimedia.org/wikipedia/commons/8/83/Clarifai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7953" y="882562"/>
            <a:ext cx="525314" cy="1537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766409" y="854431"/>
            <a:ext cx="1071011" cy="200055"/>
          </a:xfrm>
          <a:prstGeom prst="rect">
            <a:avLst/>
          </a:prstGeom>
          <a:noFill/>
        </p:spPr>
        <p:txBody>
          <a:bodyPr wrap="square" rtlCol="0">
            <a:spAutoFit/>
          </a:bodyPr>
          <a:lstStyle/>
          <a:p>
            <a:r>
              <a:rPr lang="en-US" sz="700" dirty="0" smtClean="0">
                <a:solidFill>
                  <a:srgbClr val="000000"/>
                </a:solidFill>
              </a:rPr>
              <a:t>- Food-Image Analysis </a:t>
            </a:r>
            <a:endParaRPr lang="en-US" sz="700" dirty="0">
              <a:solidFill>
                <a:srgbClr val="000000"/>
              </a:solidFill>
            </a:endParaRPr>
          </a:p>
        </p:txBody>
      </p:sp>
      <p:pic>
        <p:nvPicPr>
          <p:cNvPr id="1030" name="Picture 6" descr="https://res.cloudinary.com/crunchbase-production/image/upload/v1397184951/518e8f4e0be1087b30f87c4b55378b5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14327" y="1065823"/>
            <a:ext cx="840787" cy="1897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63823" y="1050312"/>
            <a:ext cx="1181366" cy="200055"/>
          </a:xfrm>
          <a:prstGeom prst="rect">
            <a:avLst/>
          </a:prstGeom>
          <a:noFill/>
        </p:spPr>
        <p:txBody>
          <a:bodyPr wrap="square" rtlCol="0">
            <a:spAutoFit/>
          </a:bodyPr>
          <a:lstStyle/>
          <a:p>
            <a:r>
              <a:rPr lang="en-US" sz="700" dirty="0" smtClean="0">
                <a:solidFill>
                  <a:srgbClr val="000000"/>
                </a:solidFill>
              </a:rPr>
              <a:t>- Nutritional Data Lookup</a:t>
            </a:r>
            <a:endParaRPr lang="en-US" sz="700" dirty="0">
              <a:solidFill>
                <a:srgbClr val="000000"/>
              </a:solidFill>
            </a:endParaRPr>
          </a:p>
        </p:txBody>
      </p:sp>
      <p:pic>
        <p:nvPicPr>
          <p:cNvPr id="1032" name="Picture 8" descr="https://upload.wikimedia.org/wikipedia/commons/0/0d/Imagemagick-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494" r="41111" b="66433"/>
          <a:stretch/>
        </p:blipFill>
        <p:spPr bwMode="auto">
          <a:xfrm rot="1122231">
            <a:off x="6091841" y="1070334"/>
            <a:ext cx="531283" cy="26891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643377" y="1131304"/>
            <a:ext cx="1181366" cy="200055"/>
          </a:xfrm>
          <a:prstGeom prst="rect">
            <a:avLst/>
          </a:prstGeom>
          <a:noFill/>
        </p:spPr>
        <p:txBody>
          <a:bodyPr wrap="square" rtlCol="0">
            <a:spAutoFit/>
          </a:bodyPr>
          <a:lstStyle/>
          <a:p>
            <a:r>
              <a:rPr lang="en-US" sz="700" dirty="0" smtClean="0">
                <a:solidFill>
                  <a:srgbClr val="000000"/>
                </a:solidFill>
              </a:rPr>
              <a:t>- Image Manipulation</a:t>
            </a:r>
            <a:endParaRPr lang="en-US" sz="700" dirty="0">
              <a:solidFill>
                <a:srgbClr val="000000"/>
              </a:solidFill>
            </a:endParaRPr>
          </a:p>
        </p:txBody>
      </p:sp>
      <p:sp>
        <p:nvSpPr>
          <p:cNvPr id="19" name="TextBox 18"/>
          <p:cNvSpPr txBox="1"/>
          <p:nvPr/>
        </p:nvSpPr>
        <p:spPr>
          <a:xfrm>
            <a:off x="8322448" y="1421488"/>
            <a:ext cx="3850366"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Results: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17" name="TextBox 16"/>
          <p:cNvSpPr txBox="1"/>
          <p:nvPr/>
        </p:nvSpPr>
        <p:spPr>
          <a:xfrm>
            <a:off x="-102621" y="4499022"/>
            <a:ext cx="3910171" cy="1923604"/>
          </a:xfrm>
          <a:prstGeom prst="rect">
            <a:avLst/>
          </a:prstGeom>
          <a:noFill/>
        </p:spPr>
        <p:txBody>
          <a:bodyPr wrap="square" rtlCol="0">
            <a:spAutoFit/>
          </a:bodyPr>
          <a:lstStyle/>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Raspberry Pi uses sensors to collect and make decisions on food-data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Pi connects with external web service that stores and acts on 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provides user accurate method of recording daily nutrition by obtaining the mass of the food eaten and comparing it to that of the serving size.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allows user to add food with or without barcode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User does not need additional input devices to use application</a:t>
            </a:r>
            <a:endParaRPr lang="en-US" sz="1100" dirty="0">
              <a:solidFill>
                <a:srgbClr val="000000"/>
              </a:solidFill>
              <a:latin typeface="Times New Roman" panose="02020603050405020304" pitchFamily="18" charset="0"/>
              <a:cs typeface="Times New Roman" panose="02020603050405020304" pitchFamily="18" charset="0"/>
            </a:endParaRPr>
          </a:p>
        </p:txBody>
      </p:sp>
      <p:cxnSp>
        <p:nvCxnSpPr>
          <p:cNvPr id="21" name="Straight Connector 20"/>
          <p:cNvCxnSpPr/>
          <p:nvPr/>
        </p:nvCxnSpPr>
        <p:spPr bwMode="auto">
          <a:xfrm>
            <a:off x="3917654" y="1634201"/>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8290643" y="1678075"/>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812608" y="1877841"/>
            <a:ext cx="1522112" cy="2754600"/>
          </a:xfrm>
          <a:prstGeom prst="rect">
            <a:avLst/>
          </a:prstGeom>
          <a:noFill/>
        </p:spPr>
        <p:txBody>
          <a:bodyPr wrap="square" rtlCol="0">
            <a:spAutoFit/>
          </a:bodyPr>
          <a:lstStyle/>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While waiting for food to be placed on scale, check distance sensor. If object is in front of it and in range, take photo and assume that it is of a barcode.</a:t>
            </a:r>
          </a:p>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When mass reported by scale changes, take a photo </a:t>
            </a:r>
            <a:r>
              <a:rPr lang="en-US" sz="1050" u="sng" dirty="0" smtClean="0">
                <a:solidFill>
                  <a:srgbClr val="000000"/>
                </a:solidFill>
                <a:latin typeface="Times New Roman" panose="02020603050405020304" pitchFamily="18" charset="0"/>
                <a:cs typeface="Times New Roman" panose="02020603050405020304" pitchFamily="18" charset="0"/>
              </a:rPr>
              <a:t>only if </a:t>
            </a:r>
            <a:r>
              <a:rPr lang="en-US" sz="1050" dirty="0" smtClean="0">
                <a:solidFill>
                  <a:srgbClr val="000000"/>
                </a:solidFill>
                <a:latin typeface="Times New Roman" panose="02020603050405020304" pitchFamily="18" charset="0"/>
                <a:cs typeface="Times New Roman" panose="02020603050405020304" pitchFamily="18" charset="0"/>
              </a:rPr>
              <a:t>a photo has not already been taken (of a barcode). Assume photo is of food. Record mass.</a:t>
            </a:r>
          </a:p>
        </p:txBody>
      </p:sp>
      <p:pic>
        <p:nvPicPr>
          <p:cNvPr id="1034" name="Picture 10" descr="http://deltafonts.com/wp-content/uploads/imgu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3408" b="21622"/>
          <a:stretch/>
        </p:blipFill>
        <p:spPr bwMode="auto">
          <a:xfrm>
            <a:off x="7937953" y="1314160"/>
            <a:ext cx="428907" cy="19288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767963" y="1278898"/>
            <a:ext cx="1181366" cy="200055"/>
          </a:xfrm>
          <a:prstGeom prst="rect">
            <a:avLst/>
          </a:prstGeom>
          <a:noFill/>
        </p:spPr>
        <p:txBody>
          <a:bodyPr wrap="square" rtlCol="0">
            <a:spAutoFit/>
          </a:bodyPr>
          <a:lstStyle/>
          <a:p>
            <a:r>
              <a:rPr lang="en-US" sz="700" dirty="0" smtClean="0">
                <a:solidFill>
                  <a:srgbClr val="000000"/>
                </a:solidFill>
              </a:rPr>
              <a:t>- Image Hosting</a:t>
            </a:r>
            <a:endParaRPr lang="en-US" sz="700" dirty="0">
              <a:solidFill>
                <a:srgbClr val="000000"/>
              </a:solidFill>
            </a:endParaRPr>
          </a:p>
        </p:txBody>
      </p:sp>
      <p:sp>
        <p:nvSpPr>
          <p:cNvPr id="26" name="TextBox 25"/>
          <p:cNvSpPr txBox="1"/>
          <p:nvPr/>
        </p:nvSpPr>
        <p:spPr>
          <a:xfrm>
            <a:off x="8214207" y="2153633"/>
            <a:ext cx="1008129" cy="307777"/>
          </a:xfrm>
          <a:prstGeom prst="rect">
            <a:avLst/>
          </a:prstGeom>
          <a:noFill/>
        </p:spPr>
        <p:txBody>
          <a:bodyPr wrap="square" rtlCol="0">
            <a:spAutoFit/>
          </a:bodyPr>
          <a:lstStyle/>
          <a:p>
            <a:pPr algn="ctr"/>
            <a:r>
              <a:rPr lang="en-US" sz="1400" dirty="0" smtClean="0">
                <a:solidFill>
                  <a:srgbClr val="000000"/>
                </a:solidFill>
                <a:latin typeface="Estrangelo Edessa" panose="03080600000000000000" pitchFamily="66" charset="0"/>
                <a:cs typeface="Estrangelo Edessa" panose="03080600000000000000" pitchFamily="66" charset="0"/>
              </a:rPr>
              <a:t>Situation:</a:t>
            </a:r>
            <a:endParaRPr lang="en-US" sz="1400" dirty="0">
              <a:solidFill>
                <a:srgbClr val="000000"/>
              </a:solidFill>
              <a:latin typeface="Estrangelo Edessa" panose="03080600000000000000" pitchFamily="66" charset="0"/>
              <a:cs typeface="Estrangelo Edessa" panose="03080600000000000000" pitchFamily="66" charset="0"/>
            </a:endParaRPr>
          </a:p>
        </p:txBody>
      </p:sp>
      <p:sp>
        <p:nvSpPr>
          <p:cNvPr id="36" name="TextBox 35"/>
          <p:cNvSpPr txBox="1"/>
          <p:nvPr/>
        </p:nvSpPr>
        <p:spPr>
          <a:xfrm>
            <a:off x="8187430" y="3168746"/>
            <a:ext cx="1012208"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Application Photo:</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36" name="Picture 12" descr="https://www.generalmillscf.com/~/media/images/product/product-detail/snacks-and-bars/bars/nature-valley/31849000-nature-valley-protein-peanut-butter-dark-chocolate.ashx"/>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5601" b="16855"/>
          <a:stretch/>
        </p:blipFill>
        <p:spPr bwMode="auto">
          <a:xfrm rot="1369304">
            <a:off x="9292093" y="2176394"/>
            <a:ext cx="996485" cy="3730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02105" y="3068606"/>
            <a:ext cx="1001915" cy="752658"/>
          </a:xfrm>
          <a:prstGeom prst="rect">
            <a:avLst/>
          </a:prstGeom>
        </p:spPr>
      </p:pic>
      <p:grpSp>
        <p:nvGrpSpPr>
          <p:cNvPr id="40" name="Group 39"/>
          <p:cNvGrpSpPr/>
          <p:nvPr/>
        </p:nvGrpSpPr>
        <p:grpSpPr>
          <a:xfrm>
            <a:off x="8944345" y="4106724"/>
            <a:ext cx="1569253" cy="607742"/>
            <a:chOff x="9920288" y="4686300"/>
            <a:chExt cx="1504950" cy="521494"/>
          </a:xfrm>
        </p:grpSpPr>
        <p:grpSp>
          <p:nvGrpSpPr>
            <p:cNvPr id="38" name="Group 37"/>
            <p:cNvGrpSpPr/>
            <p:nvPr/>
          </p:nvGrpSpPr>
          <p:grpSpPr>
            <a:xfrm>
              <a:off x="9939988" y="4713436"/>
              <a:ext cx="1464857" cy="473903"/>
              <a:chOff x="9939988" y="4713436"/>
              <a:chExt cx="1464857" cy="473903"/>
            </a:xfrm>
          </p:grpSpPr>
          <p:pic>
            <p:nvPicPr>
              <p:cNvPr id="35" name="Picture 34"/>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43" name="Picture 42"/>
              <p:cNvPicPr>
                <a:picLocks noChangeAspect="1"/>
              </p:cNvPicPr>
              <p:nvPr/>
            </p:nvPicPr>
            <p:blipFill rotWithShape="1">
              <a:blip r:embed="rId11"/>
              <a:srcRect l="54957"/>
              <a:stretch/>
            </p:blipFill>
            <p:spPr>
              <a:xfrm>
                <a:off x="10507199" y="4867263"/>
                <a:ext cx="897646" cy="320075"/>
              </a:xfrm>
              <a:prstGeom prst="rect">
                <a:avLst/>
              </a:prstGeom>
            </p:spPr>
          </p:pic>
          <p:pic>
            <p:nvPicPr>
              <p:cNvPr id="37" name="Picture 36"/>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45" name="Picture 44"/>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39" name="Rectangle 38"/>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49" name="TextBox 48"/>
          <p:cNvSpPr txBox="1"/>
          <p:nvPr/>
        </p:nvSpPr>
        <p:spPr>
          <a:xfrm>
            <a:off x="8193410" y="4167982"/>
            <a:ext cx="732451"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Pending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44" name="Picture 43"/>
          <p:cNvPicPr>
            <a:picLocks noChangeAspect="1"/>
          </p:cNvPicPr>
          <p:nvPr/>
        </p:nvPicPr>
        <p:blipFill>
          <a:blip r:embed="rId13"/>
          <a:stretch>
            <a:fillRect/>
          </a:stretch>
        </p:blipFill>
        <p:spPr>
          <a:xfrm>
            <a:off x="11000594" y="1831910"/>
            <a:ext cx="795279" cy="1015624"/>
          </a:xfrm>
          <a:prstGeom prst="rect">
            <a:avLst/>
          </a:prstGeom>
        </p:spPr>
      </p:pic>
      <p:sp>
        <p:nvSpPr>
          <p:cNvPr id="53" name="TextBox 52"/>
          <p:cNvSpPr txBox="1"/>
          <p:nvPr/>
        </p:nvSpPr>
        <p:spPr>
          <a:xfrm>
            <a:off x="8163403" y="5204587"/>
            <a:ext cx="905517"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Approved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40" name="Picture 16" descr="http://i.imgur.com/fCQuEJsm.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87261" y="3068014"/>
            <a:ext cx="1012616" cy="759463"/>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10596846" y="4120964"/>
            <a:ext cx="1465999" cy="607742"/>
            <a:chOff x="11021983" y="4695663"/>
            <a:chExt cx="1111105" cy="370394"/>
          </a:xfrm>
        </p:grpSpPr>
        <p:grpSp>
          <p:nvGrpSpPr>
            <p:cNvPr id="47" name="Group 46"/>
            <p:cNvGrpSpPr/>
            <p:nvPr/>
          </p:nvGrpSpPr>
          <p:grpSpPr>
            <a:xfrm>
              <a:off x="11021983" y="4695663"/>
              <a:ext cx="1111105" cy="370394"/>
              <a:chOff x="11021983" y="4695663"/>
              <a:chExt cx="1111105" cy="370394"/>
            </a:xfrm>
          </p:grpSpPr>
          <p:pic>
            <p:nvPicPr>
              <p:cNvPr id="46" name="Picture 45"/>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58" name="Picture 57"/>
              <p:cNvPicPr>
                <a:picLocks noChangeAspect="1"/>
              </p:cNvPicPr>
              <p:nvPr/>
            </p:nvPicPr>
            <p:blipFill rotWithShape="1">
              <a:blip r:embed="rId15"/>
              <a:srcRect l="51589"/>
              <a:stretch/>
            </p:blipFill>
            <p:spPr>
              <a:xfrm>
                <a:off x="11415367" y="4818677"/>
                <a:ext cx="717721" cy="247380"/>
              </a:xfrm>
              <a:prstGeom prst="rect">
                <a:avLst/>
              </a:prstGeom>
            </p:spPr>
          </p:pic>
          <p:pic>
            <p:nvPicPr>
              <p:cNvPr id="59" name="Picture 58"/>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60" name="Picture 59"/>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48" name="Rectangle 47"/>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87" name="TextBox 86"/>
          <p:cNvSpPr txBox="1"/>
          <p:nvPr/>
        </p:nvSpPr>
        <p:spPr>
          <a:xfrm>
            <a:off x="4047281" y="4762456"/>
            <a:ext cx="4249895" cy="1815882"/>
          </a:xfrm>
          <a:prstGeom prst="rect">
            <a:avLst/>
          </a:prstGeom>
          <a:noFill/>
        </p:spPr>
        <p:txBody>
          <a:bodyPr wrap="square" rtlCol="0">
            <a:spAutoFit/>
          </a:bodyPr>
          <a:lstStyle/>
          <a:p>
            <a:pPr lvl="0">
              <a:spcBef>
                <a:spcPts val="600"/>
              </a:spcBef>
            </a:pPr>
            <a:r>
              <a:rPr lang="en-US" sz="1050" dirty="0" smtClean="0">
                <a:solidFill>
                  <a:srgbClr val="000000"/>
                </a:solidFill>
                <a:latin typeface="Times New Roman" panose="02020603050405020304" pitchFamily="18" charset="0"/>
                <a:cs typeface="Times New Roman" panose="02020603050405020304" pitchFamily="18" charset="0"/>
              </a:rPr>
              <a:t>3) If </a:t>
            </a:r>
            <a:r>
              <a:rPr lang="en-US" sz="1050" dirty="0">
                <a:solidFill>
                  <a:srgbClr val="000000"/>
                </a:solidFill>
                <a:latin typeface="Times New Roman" panose="02020603050405020304" pitchFamily="18" charset="0"/>
                <a:cs typeface="Times New Roman" panose="02020603050405020304" pitchFamily="18" charset="0"/>
              </a:rPr>
              <a:t>a photo of a barcode was taken, determine the UPC code of the food. If a photo of food was given, upload the image to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Send mass and UPC or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ID </a:t>
            </a:r>
            <a:r>
              <a:rPr lang="en-US" sz="1050" dirty="0">
                <a:solidFill>
                  <a:srgbClr val="000000"/>
                </a:solidFill>
                <a:latin typeface="Times New Roman" panose="02020603050405020304" pitchFamily="18" charset="0"/>
                <a:cs typeface="Times New Roman" panose="02020603050405020304" pitchFamily="18" charset="0"/>
              </a:rPr>
              <a:t>to website</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a:spcBef>
                <a:spcPts val="600"/>
              </a:spcBef>
            </a:pPr>
            <a:r>
              <a:rPr lang="en-US" sz="1050" dirty="0">
                <a:solidFill>
                  <a:srgbClr val="000000"/>
                </a:solidFill>
                <a:latin typeface="Times New Roman" panose="02020603050405020304" pitchFamily="18" charset="0"/>
                <a:cs typeface="Times New Roman" panose="02020603050405020304" pitchFamily="18" charset="0"/>
              </a:rPr>
              <a:t>4) All food entries are pending until user approves them. If image of food was given, website will </a:t>
            </a:r>
            <a:r>
              <a:rPr lang="en-US" sz="1050" dirty="0" smtClean="0">
                <a:solidFill>
                  <a:srgbClr val="000000"/>
                </a:solidFill>
                <a:latin typeface="Times New Roman" panose="02020603050405020304" pitchFamily="18" charset="0"/>
                <a:cs typeface="Times New Roman" panose="02020603050405020304" pitchFamily="18" charset="0"/>
              </a:rPr>
              <a:t>display </a:t>
            </a:r>
            <a:r>
              <a:rPr lang="en-US" sz="1050" dirty="0">
                <a:solidFill>
                  <a:srgbClr val="000000"/>
                </a:solidFill>
                <a:latin typeface="Times New Roman" panose="02020603050405020304" pitchFamily="18" charset="0"/>
                <a:cs typeface="Times New Roman" panose="02020603050405020304" pitchFamily="18" charset="0"/>
              </a:rPr>
              <a:t>potential ingredients through </a:t>
            </a:r>
            <a:r>
              <a:rPr lang="en-US" sz="1050" dirty="0" err="1" smtClean="0">
                <a:solidFill>
                  <a:srgbClr val="000000"/>
                </a:solidFill>
                <a:latin typeface="Times New Roman" panose="02020603050405020304" pitchFamily="18" charset="0"/>
                <a:cs typeface="Times New Roman" panose="02020603050405020304" pitchFamily="18" charset="0"/>
              </a:rPr>
              <a:t>Clarifai</a:t>
            </a:r>
            <a:r>
              <a:rPr lang="en-US" sz="1050" dirty="0" smtClean="0">
                <a:solidFill>
                  <a:srgbClr val="000000"/>
                </a:solidFill>
                <a:latin typeface="Times New Roman" panose="02020603050405020304" pitchFamily="18" charset="0"/>
                <a:cs typeface="Times New Roman" panose="02020603050405020304" pitchFamily="18" charset="0"/>
              </a:rPr>
              <a:t> which the user can then select from. Then</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the website </a:t>
            </a:r>
            <a:r>
              <a:rPr lang="en-US" sz="1050" dirty="0">
                <a:solidFill>
                  <a:srgbClr val="000000"/>
                </a:solidFill>
                <a:latin typeface="Times New Roman" panose="02020603050405020304" pitchFamily="18" charset="0"/>
                <a:cs typeface="Times New Roman" panose="02020603050405020304" pitchFamily="18" charset="0"/>
              </a:rPr>
              <a:t>will determine nutritional data by calling </a:t>
            </a:r>
            <a:r>
              <a:rPr lang="en-US" sz="1050" dirty="0" err="1">
                <a:solidFill>
                  <a:srgbClr val="000000"/>
                </a:solidFill>
                <a:latin typeface="Times New Roman" panose="02020603050405020304" pitchFamily="18" charset="0"/>
                <a:cs typeface="Times New Roman" panose="02020603050405020304" pitchFamily="18" charset="0"/>
              </a:rPr>
              <a:t>nutritionix</a:t>
            </a:r>
            <a:r>
              <a:rPr lang="en-US" sz="1050" dirty="0">
                <a:solidFill>
                  <a:srgbClr val="000000"/>
                </a:solidFill>
                <a:latin typeface="Times New Roman" panose="02020603050405020304" pitchFamily="18" charset="0"/>
                <a:cs typeface="Times New Roman" panose="02020603050405020304" pitchFamily="18" charset="0"/>
              </a:rPr>
              <a:t> with either the ingredients or </a:t>
            </a:r>
            <a:r>
              <a:rPr lang="en-US" sz="1050" dirty="0" smtClean="0">
                <a:solidFill>
                  <a:srgbClr val="000000"/>
                </a:solidFill>
                <a:latin typeface="Times New Roman" panose="02020603050405020304" pitchFamily="18" charset="0"/>
                <a:cs typeface="Times New Roman" panose="02020603050405020304" pitchFamily="18" charset="0"/>
              </a:rPr>
              <a:t>the UPC.</a:t>
            </a:r>
            <a:endParaRPr lang="en-US" sz="1050" dirty="0">
              <a:solidFill>
                <a:srgbClr val="000000"/>
              </a:solidFill>
              <a:latin typeface="Times New Roman" panose="02020603050405020304" pitchFamily="18" charset="0"/>
              <a:cs typeface="Times New Roman" panose="02020603050405020304" pitchFamily="18" charset="0"/>
            </a:endParaRPr>
          </a:p>
          <a:p>
            <a:pPr lvl="0">
              <a:spcBef>
                <a:spcPts val="600"/>
              </a:spcBef>
            </a:pPr>
            <a:endParaRPr lang="en-US" sz="105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107" name="TextBox 106"/>
          <p:cNvSpPr txBox="1"/>
          <p:nvPr/>
        </p:nvSpPr>
        <p:spPr>
          <a:xfrm>
            <a:off x="4514296" y="6364089"/>
            <a:ext cx="4152669" cy="369332"/>
          </a:xfrm>
          <a:prstGeom prst="rect">
            <a:avLst/>
          </a:prstGeom>
          <a:noFill/>
        </p:spPr>
        <p:txBody>
          <a:bodyPr wrap="square" rtlCol="0">
            <a:spAutoFit/>
          </a:bodyPr>
          <a:lstStyle/>
          <a:p>
            <a:r>
              <a:rPr lang="en-US" dirty="0"/>
              <a:t>https://</a:t>
            </a:r>
            <a:r>
              <a:rPr lang="en-US" dirty="0" err="1"/>
              <a:t>fd-website.herokuapp.com</a:t>
            </a:r>
            <a:endParaRPr lang="en-US" dirty="0"/>
          </a:p>
        </p:txBody>
      </p:sp>
      <p:cxnSp>
        <p:nvCxnSpPr>
          <p:cNvPr id="116" name="Straight Connector 115"/>
          <p:cNvCxnSpPr/>
          <p:nvPr/>
        </p:nvCxnSpPr>
        <p:spPr bwMode="auto">
          <a:xfrm>
            <a:off x="5962596" y="686164"/>
            <a:ext cx="150" cy="691585"/>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622729" y="1715422"/>
            <a:ext cx="402336" cy="216240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15" name="TextBox 14"/>
          <p:cNvSpPr txBox="1"/>
          <p:nvPr/>
        </p:nvSpPr>
        <p:spPr>
          <a:xfrm>
            <a:off x="78494" y="1661284"/>
            <a:ext cx="3853135" cy="2569934"/>
          </a:xfrm>
          <a:prstGeom prst="rect">
            <a:avLst/>
          </a:prstGeom>
          <a:noFill/>
        </p:spPr>
        <p:txBody>
          <a:bodyPr wrap="square" rtlCol="0">
            <a:spAutoFit/>
          </a:bodyPr>
          <a:lstStyle/>
          <a:p>
            <a:pPr marL="171450" indent="-171450">
              <a:spcBef>
                <a:spcPts val="300"/>
              </a:spcBef>
              <a:buFont typeface="Arial" panose="020B0604020202020204" pitchFamily="34" charset="0"/>
              <a:buChar char="•"/>
            </a:pPr>
            <a:r>
              <a:rPr lang="en-US" sz="1000" dirty="0" smtClean="0">
                <a:solidFill>
                  <a:srgbClr val="000000"/>
                </a:solidFill>
                <a:latin typeface="Times New Roman" panose="02020603050405020304" pitchFamily="18" charset="0"/>
                <a:cs typeface="Times New Roman" panose="02020603050405020304" pitchFamily="18" charset="0"/>
              </a:rPr>
              <a:t>Many </a:t>
            </a:r>
            <a:r>
              <a:rPr lang="en-US" sz="1000" dirty="0">
                <a:solidFill>
                  <a:srgbClr val="000000"/>
                </a:solidFill>
                <a:latin typeface="Times New Roman" panose="02020603050405020304" pitchFamily="18" charset="0"/>
                <a:cs typeface="Times New Roman" panose="02020603050405020304" pitchFamily="18" charset="0"/>
              </a:rPr>
              <a:t>people put themselves on diets for health benefits</a:t>
            </a:r>
            <a:r>
              <a:rPr lang="en-US" sz="1000" dirty="0" smtClean="0">
                <a:solidFill>
                  <a:srgbClr val="000000"/>
                </a:solidFill>
                <a:latin typeface="Times New Roman" panose="02020603050405020304" pitchFamily="18" charset="0"/>
                <a:cs typeface="Times New Roman" panose="02020603050405020304" pitchFamily="18" charset="0"/>
              </a:rPr>
              <a:t>.</a:t>
            </a:r>
            <a:endParaRPr lang="en-US" sz="1000" dirty="0">
              <a:solidFill>
                <a:srgbClr val="000000"/>
              </a:solidFill>
              <a:latin typeface="Times New Roman" panose="02020603050405020304" pitchFamily="18" charset="0"/>
              <a:cs typeface="Times New Roman" panose="02020603050405020304" pitchFamily="18" charset="0"/>
            </a:endParaRP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With nutritional data of foods being readily available to anyone, it’s easy to know exactly what we consume each day by recording the foods we eat either by ourselves or with applications like MyFitnessPal. </a:t>
            </a: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However, accuracy is not maintained unless the person measures the exact amount that they eat</a:t>
            </a:r>
            <a:r>
              <a:rPr lang="en-US" sz="1000" dirty="0" smtClean="0">
                <a:solidFill>
                  <a:srgbClr val="000000"/>
                </a:solidFill>
                <a:latin typeface="Times New Roman" panose="02020603050405020304" pitchFamily="18" charset="0"/>
                <a:cs typeface="Times New Roman" panose="02020603050405020304" pitchFamily="18" charset="0"/>
              </a:rPr>
              <a:t>.</a:t>
            </a:r>
            <a:endParaRPr lang="en-US" sz="1000" dirty="0">
              <a:solidFill>
                <a:srgbClr val="000000"/>
              </a:solidFill>
              <a:latin typeface="Times New Roman" panose="02020603050405020304" pitchFamily="18" charset="0"/>
              <a:cs typeface="Times New Roman" panose="02020603050405020304" pitchFamily="18" charset="0"/>
            </a:endParaRP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With a focus on ensuring convenient and accurate food measurements, we have produced an Internet-of-Things scale that automatically retrieves and adds the nutritional data of the food placed on it by using a provided barcode or by doing food-image analysis. </a:t>
            </a: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This is accomplished through the use of a USB scale and a distance sensor. The data is collected and displayed by a separate website that allows users easy access to seeing what they’ve really eaten</a:t>
            </a:r>
            <a:r>
              <a:rPr lang="en-US" sz="1100" dirty="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21319" y="1494327"/>
            <a:ext cx="3811179" cy="3576334"/>
          </a:xfrm>
          <a:prstGeom prst="rect">
            <a:avLst/>
          </a:prstGeom>
        </p:spPr>
      </p:pic>
      <p:pic>
        <p:nvPicPr>
          <p:cNvPr id="23" name="Picture 22"/>
          <p:cNvPicPr>
            <a:picLocks noChangeAspect="1"/>
          </p:cNvPicPr>
          <p:nvPr/>
        </p:nvPicPr>
        <p:blipFill rotWithShape="1">
          <a:blip r:embed="rId17"/>
          <a:srcRect b="14163"/>
          <a:stretch/>
        </p:blipFill>
        <p:spPr>
          <a:xfrm>
            <a:off x="8944345" y="5060060"/>
            <a:ext cx="1583955" cy="647898"/>
          </a:xfrm>
          <a:prstGeom prst="rect">
            <a:avLst/>
          </a:prstGeom>
          <a:ln>
            <a:solidFill>
              <a:srgbClr val="C00000"/>
            </a:solidFill>
          </a:ln>
        </p:spPr>
      </p:pic>
      <p:pic>
        <p:nvPicPr>
          <p:cNvPr id="25" name="Picture 24"/>
          <p:cNvPicPr>
            <a:picLocks noChangeAspect="1"/>
          </p:cNvPicPr>
          <p:nvPr/>
        </p:nvPicPr>
        <p:blipFill rotWithShape="1">
          <a:blip r:embed="rId18"/>
          <a:srcRect t="5561"/>
          <a:stretch/>
        </p:blipFill>
        <p:spPr>
          <a:xfrm>
            <a:off x="10600575" y="5066237"/>
            <a:ext cx="1573680" cy="632888"/>
          </a:xfrm>
          <a:prstGeom prst="rect">
            <a:avLst/>
          </a:prstGeom>
          <a:ln>
            <a:solidFill>
              <a:srgbClr val="C00000"/>
            </a:solidFill>
          </a:ln>
        </p:spPr>
      </p:pic>
      <p:sp>
        <p:nvSpPr>
          <p:cNvPr id="27" name="Rectangle 26"/>
          <p:cNvSpPr/>
          <p:nvPr/>
        </p:nvSpPr>
        <p:spPr bwMode="auto">
          <a:xfrm>
            <a:off x="10238360" y="5111831"/>
            <a:ext cx="227488" cy="823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76" name="Rectangle 75"/>
          <p:cNvSpPr/>
          <p:nvPr/>
        </p:nvSpPr>
        <p:spPr bwMode="auto">
          <a:xfrm>
            <a:off x="11846035" y="5070661"/>
            <a:ext cx="227488" cy="823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8" name="TextBox 27"/>
          <p:cNvSpPr txBox="1"/>
          <p:nvPr/>
        </p:nvSpPr>
        <p:spPr>
          <a:xfrm>
            <a:off x="10146483" y="5111831"/>
            <a:ext cx="542925" cy="123111"/>
          </a:xfrm>
          <a:prstGeom prst="rect">
            <a:avLst/>
          </a:prstGeom>
          <a:noFill/>
        </p:spPr>
        <p:txBody>
          <a:bodyPr wrap="square" rtlCol="0">
            <a:spAutoFit/>
          </a:bodyPr>
          <a:lstStyle/>
          <a:p>
            <a:r>
              <a:rPr lang="en-US" sz="200" spc="20" dirty="0" smtClean="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rPr>
              <a:t>Nutritional Data</a:t>
            </a:r>
            <a:endParaRPr lang="en-US" sz="200" spc="20" dirty="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endParaRPr>
          </a:p>
        </p:txBody>
      </p:sp>
      <p:sp>
        <p:nvSpPr>
          <p:cNvPr id="79" name="TextBox 78"/>
          <p:cNvSpPr txBox="1"/>
          <p:nvPr/>
        </p:nvSpPr>
        <p:spPr>
          <a:xfrm>
            <a:off x="11791383" y="5081476"/>
            <a:ext cx="542925" cy="123111"/>
          </a:xfrm>
          <a:prstGeom prst="rect">
            <a:avLst/>
          </a:prstGeom>
          <a:noFill/>
        </p:spPr>
        <p:txBody>
          <a:bodyPr wrap="square" rtlCol="0">
            <a:spAutoFit/>
          </a:bodyPr>
          <a:lstStyle/>
          <a:p>
            <a:r>
              <a:rPr lang="en-US" sz="200" spc="20" dirty="0" smtClean="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rPr>
              <a:t>Nutritional Data</a:t>
            </a:r>
            <a:endParaRPr lang="en-US" sz="200" spc="20" dirty="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endParaRPr>
          </a:p>
        </p:txBody>
      </p:sp>
    </p:spTree>
    <p:extLst>
      <p:ext uri="{BB962C8B-B14F-4D97-AF65-F5344CB8AC3E}">
        <p14:creationId xmlns:p14="http://schemas.microsoft.com/office/powerpoint/2010/main" val="24795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1068987">
  <a:themeElements>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Theme">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Them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Office Them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Office Them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Office Them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tf01068987</Template>
  <TotalTime>879</TotalTime>
  <Words>449</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Kozuka Gothic Pro B</vt:lpstr>
      <vt:lpstr>Arial</vt:lpstr>
      <vt:lpstr>Calibri</vt:lpstr>
      <vt:lpstr>Comic Sans MS</vt:lpstr>
      <vt:lpstr>Estrangelo Edessa</vt:lpstr>
      <vt:lpstr>Tahoma</vt:lpstr>
      <vt:lpstr>Times New Roman</vt:lpstr>
      <vt:lpstr>tf01068987</vt:lpstr>
      <vt:lpstr>Food Diary, an Internet-of-Things Health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Miller</dc:creator>
  <cp:lastModifiedBy>Austin Miller</cp:lastModifiedBy>
  <cp:revision>40</cp:revision>
  <dcterms:created xsi:type="dcterms:W3CDTF">2017-05-04T00:25:02Z</dcterms:created>
  <dcterms:modified xsi:type="dcterms:W3CDTF">2017-05-04T18:42:52Z</dcterms:modified>
</cp:coreProperties>
</file>