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  <p:embeddedFont>
      <p:font typeface="Ubuntu Light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22" Type="http://schemas.openxmlformats.org/officeDocument/2006/relationships/font" Target="fonts/Ubuntu-italic.fntdata"/><Relationship Id="rId21" Type="http://schemas.openxmlformats.org/officeDocument/2006/relationships/font" Target="fonts/Ubuntu-bold.fntdata"/><Relationship Id="rId24" Type="http://schemas.openxmlformats.org/officeDocument/2006/relationships/font" Target="fonts/UbuntuLight-regular.fntdata"/><Relationship Id="rId23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Light-italic.fntdata"/><Relationship Id="rId25" Type="http://schemas.openxmlformats.org/officeDocument/2006/relationships/font" Target="fonts/UbuntuLight-bold.fntdata"/><Relationship Id="rId28" Type="http://schemas.openxmlformats.org/officeDocument/2006/relationships/font" Target="fonts/Roboto-regular.fntdata"/><Relationship Id="rId27" Type="http://schemas.openxmlformats.org/officeDocument/2006/relationships/font" Target="fonts/Ubuntu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1ae0ac89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1ae0ac89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2abdaed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2abdaed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Waiting to complete once given structure of data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samara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1ae0acd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1ae0acd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MLA format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345f1832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345f1832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MLA format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2abdaed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2abdaed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MLA format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21c32a76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21c32a76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 - mention data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karla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3001a77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3001a77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21c32a76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21c32a76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steps, will complete once </a:t>
            </a:r>
            <a:r>
              <a:rPr lang="en"/>
              <a:t>given. </a:t>
            </a:r>
            <a:r>
              <a:rPr lang="en" sz="12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Used currency type to change country column, added specific countries rather than “other”, Original country column = self reported, unreliable</a:t>
            </a:r>
            <a:endParaRPr sz="12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karla</a:t>
            </a:r>
            <a:endParaRPr sz="12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2dc3d42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2dc3d42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Karla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1ae0ac8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1ae0ac8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1ae0ac8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1ae0ac8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345f183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345f183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1ae0ac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1ae0ac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samara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s://www.businessofapps.com/data/language-learning-app-market/#:~:text=Duolingo%20was%20the%20dominant%20language,most%20popular%20apps%20in%202021" TargetMode="External"/><Relationship Id="rId10" Type="http://schemas.openxmlformats.org/officeDocument/2006/relationships/hyperlink" Target="https://www.zippia.com/rosetta-stone-careers-9940/revenue/" TargetMode="External"/><Relationship Id="rId9" Type="http://schemas.openxmlformats.org/officeDocument/2006/relationships/hyperlink" Target="https://www.reddit.com/r/languagelearning/comments/pq4tjp/why_is_rosettastone_so_bad/" TargetMode="External"/><Relationship Id="rId5" Type="http://schemas.openxmlformats.org/officeDocument/2006/relationships/hyperlink" Target="https://www.digitaljournal.com/pr/cloud-based-language-learning-market-future-scenario-growth-rate-market-segmentation-and-industrial-opportunities-to-2028-voxy-inc-rosetta-stone-inc-culture-alley" TargetMode="External"/><Relationship Id="rId6" Type="http://schemas.openxmlformats.org/officeDocument/2006/relationships/hyperlink" Target="https://enlyft.com/tech/products/rosetta-stone" TargetMode="External"/><Relationship Id="rId7" Type="http://schemas.openxmlformats.org/officeDocument/2006/relationships/hyperlink" Target="https://www.langoly.com/rosetta-stone-review/" TargetMode="External"/><Relationship Id="rId8" Type="http://schemas.openxmlformats.org/officeDocument/2006/relationships/hyperlink" Target="https://www.lingualift.com/blog/best-language-learning-app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Subscriber Optimization: </a:t>
            </a: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Rosetta Stone</a:t>
            </a:r>
            <a:r>
              <a:rPr b="1" lang="en">
                <a:solidFill>
                  <a:srgbClr val="00B0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1">
              <a:solidFill>
                <a:srgbClr val="00B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en" sz="1405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Group 2</a:t>
            </a:r>
            <a:endParaRPr i="1" sz="1405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05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Nick Bamont, Samara Othmani, Austin Simpson, Christian Watson, </a:t>
            </a:r>
            <a:endParaRPr sz="1405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05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Henry Holt &amp; Karla Carmona</a:t>
            </a:r>
            <a:endParaRPr sz="285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-10"/>
            <a:ext cx="1179750" cy="6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68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Relevant Business Opportunities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188675" y="1295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76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32"/>
              <a:buFont typeface="Ubuntu"/>
              <a:buChar char="●"/>
            </a:pPr>
            <a:r>
              <a:rPr lang="en" sz="2032">
                <a:latin typeface="Ubuntu"/>
                <a:ea typeface="Ubuntu"/>
                <a:cs typeface="Ubuntu"/>
                <a:sym typeface="Ubuntu"/>
              </a:rPr>
              <a:t>Evaluating Strengths and Weaknesses</a:t>
            </a:r>
            <a:endParaRPr sz="2032">
              <a:latin typeface="Ubuntu"/>
              <a:ea typeface="Ubuntu"/>
              <a:cs typeface="Ubuntu"/>
              <a:sym typeface="Ubuntu"/>
            </a:endParaRPr>
          </a:p>
          <a:p>
            <a:pPr indent="-33225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2"/>
              <a:buFont typeface="Ubuntu"/>
              <a:buChar char="○"/>
            </a:pPr>
            <a:r>
              <a:rPr lang="en" sz="1632">
                <a:latin typeface="Ubuntu"/>
                <a:ea typeface="Ubuntu"/>
                <a:cs typeface="Ubuntu"/>
                <a:sym typeface="Ubuntu"/>
              </a:rPr>
              <a:t>Maintaining Relevance in the Language Learning space</a:t>
            </a:r>
            <a:endParaRPr sz="1632">
              <a:latin typeface="Ubuntu"/>
              <a:ea typeface="Ubuntu"/>
              <a:cs typeface="Ubuntu"/>
              <a:sym typeface="Ubuntu"/>
            </a:endParaRPr>
          </a:p>
          <a:p>
            <a:pPr indent="-332259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2"/>
              <a:buFont typeface="Ubuntu"/>
              <a:buChar char="■"/>
            </a:pPr>
            <a:r>
              <a:rPr lang="en" sz="1632">
                <a:latin typeface="Ubuntu"/>
                <a:ea typeface="Ubuntu"/>
                <a:cs typeface="Ubuntu"/>
                <a:sym typeface="Ubuntu"/>
              </a:rPr>
              <a:t>Leveraging AI technologies to enhance tools/services</a:t>
            </a:r>
            <a:endParaRPr sz="1632">
              <a:latin typeface="Ubuntu"/>
              <a:ea typeface="Ubuntu"/>
              <a:cs typeface="Ubuntu"/>
              <a:sym typeface="Ubuntu"/>
            </a:endParaRPr>
          </a:p>
          <a:p>
            <a:pPr indent="-33225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2"/>
              <a:buFont typeface="Ubuntu"/>
              <a:buChar char="○"/>
            </a:pPr>
            <a:r>
              <a:rPr lang="en" sz="1632">
                <a:latin typeface="Ubuntu"/>
                <a:ea typeface="Ubuntu"/>
                <a:cs typeface="Ubuntu"/>
                <a:sym typeface="Ubuntu"/>
              </a:rPr>
              <a:t>Capitalizing on Foreign Outreach</a:t>
            </a:r>
            <a:endParaRPr sz="1632">
              <a:latin typeface="Ubuntu"/>
              <a:ea typeface="Ubuntu"/>
              <a:cs typeface="Ubuntu"/>
              <a:sym typeface="Ubuntu"/>
            </a:endParaRPr>
          </a:p>
          <a:p>
            <a:pPr indent="-3576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32"/>
              <a:buFont typeface="Ubuntu"/>
              <a:buChar char="●"/>
            </a:pPr>
            <a:r>
              <a:rPr lang="en" sz="2032">
                <a:latin typeface="Ubuntu"/>
                <a:ea typeface="Ubuntu"/>
                <a:cs typeface="Ubuntu"/>
                <a:sym typeface="Ubuntu"/>
              </a:rPr>
              <a:t>Stay Consistent with the Education Industry</a:t>
            </a:r>
            <a:endParaRPr sz="2032">
              <a:latin typeface="Ubuntu"/>
              <a:ea typeface="Ubuntu"/>
              <a:cs typeface="Ubuntu"/>
              <a:sym typeface="Ubuntu"/>
            </a:endParaRPr>
          </a:p>
          <a:p>
            <a:pPr indent="-33225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2"/>
              <a:buFont typeface="Ubuntu"/>
              <a:buChar char="○"/>
            </a:pPr>
            <a:r>
              <a:rPr lang="en" sz="1632">
                <a:latin typeface="Ubuntu"/>
                <a:ea typeface="Ubuntu"/>
                <a:cs typeface="Ubuntu"/>
                <a:sym typeface="Ubuntu"/>
              </a:rPr>
              <a:t>Enter foreign education markets</a:t>
            </a:r>
            <a:endParaRPr sz="1632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-10"/>
            <a:ext cx="1179750" cy="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7726875" y="4666400"/>
            <a:ext cx="1312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Objective 5</a:t>
            </a:r>
            <a:endParaRPr b="1" sz="1400">
              <a:solidFill>
                <a:schemeClr val="accent1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375" y="2667900"/>
            <a:ext cx="3042900" cy="17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100" y="875250"/>
            <a:ext cx="2447001" cy="17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83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Executive Summary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1417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Char char="●"/>
            </a:pPr>
            <a:r>
              <a:rPr lang="en" sz="2837">
                <a:latin typeface="Ubuntu"/>
                <a:ea typeface="Ubuntu"/>
                <a:cs typeface="Ubuntu"/>
                <a:sym typeface="Ubuntu"/>
              </a:rPr>
              <a:t>Identified valuable subscriber segments through assigned clusters from the model, revealing varying population sizes, usage, churn rates, and email engagement levels across these segments.</a:t>
            </a:r>
            <a:endParaRPr sz="2837">
              <a:latin typeface="Ubuntu"/>
              <a:ea typeface="Ubuntu"/>
              <a:cs typeface="Ubuntu"/>
              <a:sym typeface="Ubuntu"/>
            </a:endParaRPr>
          </a:p>
          <a:p>
            <a:pPr indent="-31417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Char char="●"/>
            </a:pPr>
            <a:r>
              <a:rPr lang="en" sz="2837">
                <a:latin typeface="Ubuntu"/>
                <a:ea typeface="Ubuntu"/>
                <a:cs typeface="Ubuntu"/>
                <a:sym typeface="Ubuntu"/>
              </a:rPr>
              <a:t>Noted potential for upselling to US-based subscribers, particularly those who have their push notifications turned on and are email subscribers. These users show higher engagement and visibility.</a:t>
            </a:r>
            <a:endParaRPr sz="2837">
              <a:latin typeface="Ubuntu"/>
              <a:ea typeface="Ubuntu"/>
              <a:cs typeface="Ubuntu"/>
              <a:sym typeface="Ubuntu"/>
            </a:endParaRPr>
          </a:p>
          <a:p>
            <a:pPr indent="-31417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Char char="●"/>
            </a:pPr>
            <a:r>
              <a:rPr lang="en" sz="2837">
                <a:latin typeface="Ubuntu"/>
                <a:ea typeface="Ubuntu"/>
                <a:cs typeface="Ubuntu"/>
                <a:sym typeface="Ubuntu"/>
              </a:rPr>
              <a:t>Profiling of discontinuing subscribers revealed that web-based purchasers, users not initiating with a demo or free trial, and non-interacting email subscribers are more likely to discontinue the product.</a:t>
            </a:r>
            <a:endParaRPr sz="2837">
              <a:latin typeface="Ubuntu"/>
              <a:ea typeface="Ubuntu"/>
              <a:cs typeface="Ubuntu"/>
              <a:sym typeface="Ubuntu"/>
            </a:endParaRPr>
          </a:p>
          <a:p>
            <a:pPr indent="-31417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Char char="●"/>
            </a:pPr>
            <a:r>
              <a:rPr lang="en" sz="2837">
                <a:latin typeface="Ubuntu"/>
                <a:ea typeface="Ubuntu"/>
                <a:cs typeface="Ubuntu"/>
                <a:sym typeface="Ubuntu"/>
              </a:rPr>
              <a:t>Barriers to deeper engagement were identified, including dissatisfaction from the web purchasing experience, ineffectiveness of email communication, and inconsistent user experience on different platforms (Android, iOS, web).</a:t>
            </a:r>
            <a:endParaRPr sz="2837">
              <a:latin typeface="Ubuntu"/>
              <a:ea typeface="Ubuntu"/>
              <a:cs typeface="Ubuntu"/>
              <a:sym typeface="Ubuntu"/>
            </a:endParaRPr>
          </a:p>
          <a:p>
            <a:pPr indent="-31417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Char char="●"/>
            </a:pPr>
            <a:r>
              <a:rPr lang="en" sz="2837">
                <a:latin typeface="Ubuntu"/>
                <a:ea typeface="Ubuntu"/>
                <a:cs typeface="Ubuntu"/>
                <a:sym typeface="Ubuntu"/>
              </a:rPr>
              <a:t>Proposed business opportunities include expanding to non-US markets, evolving the learning approach to a more interactive style, and focusing on education sectors worldwide.</a:t>
            </a:r>
            <a:endParaRPr sz="2379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-10"/>
            <a:ext cx="1179750" cy="6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079750"/>
            <a:ext cx="85206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02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Thank</a:t>
            </a:r>
            <a:r>
              <a:rPr b="1" lang="en" sz="502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 you!</a:t>
            </a:r>
            <a:endParaRPr b="1" sz="532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66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Softwares Used   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-10"/>
            <a:ext cx="1179750" cy="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397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latin typeface="Ubuntu"/>
                <a:ea typeface="Ubuntu"/>
                <a:cs typeface="Ubuntu"/>
                <a:sym typeface="Ubuntu"/>
              </a:rPr>
              <a:t>Visualization </a:t>
            </a:r>
            <a:endParaRPr b="1" sz="1300" u="sng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Ubuntu"/>
                <a:ea typeface="Ubuntu"/>
                <a:cs typeface="Ubuntu"/>
                <a:sym typeface="Ubuntu"/>
              </a:rPr>
              <a:t>Tableau 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Ubuntu"/>
                <a:ea typeface="Ubuntu"/>
                <a:cs typeface="Ubuntu"/>
                <a:sym typeface="Ubuntu"/>
              </a:rPr>
              <a:t>Rguroo 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Ubuntu"/>
                <a:ea typeface="Ubuntu"/>
                <a:cs typeface="Ubuntu"/>
                <a:sym typeface="Ubuntu"/>
              </a:rPr>
              <a:t>Google Drive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4832400" y="1397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Code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Ubuntu"/>
                <a:ea typeface="Ubuntu"/>
                <a:cs typeface="Ubuntu"/>
                <a:sym typeface="Ubuntu"/>
              </a:rPr>
              <a:t>GitHub 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Ubuntu"/>
                <a:ea typeface="Ubuntu"/>
                <a:cs typeface="Ubuntu"/>
                <a:sym typeface="Ubuntu"/>
              </a:rPr>
              <a:t>Google Colab 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Ubuntu"/>
                <a:ea typeface="Ubuntu"/>
                <a:cs typeface="Ubuntu"/>
                <a:sym typeface="Ubuntu"/>
              </a:rPr>
              <a:t>Visual Studio 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Ubuntu"/>
                <a:ea typeface="Ubuntu"/>
                <a:cs typeface="Ubuntu"/>
                <a:sym typeface="Ubuntu"/>
              </a:rPr>
              <a:t>Python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66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References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-10"/>
            <a:ext cx="1179750" cy="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586"/>
              <a:buFont typeface="Arial"/>
              <a:buNone/>
            </a:pPr>
            <a:r>
              <a:rPr lang="en" sz="2523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Business of Apps. "Language Learning App Market." Business of Apps, 2021, </a:t>
            </a:r>
            <a:r>
              <a:rPr lang="en" sz="2523" u="sng">
                <a:solidFill>
                  <a:srgbClr val="1155CC"/>
                </a:solidFill>
                <a:latin typeface="Ubuntu Light"/>
                <a:ea typeface="Ubuntu Light"/>
                <a:cs typeface="Ubuntu Light"/>
                <a:sym typeface="Ubuntu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https://www.businessofapps.com/data/language-learning-app-market/#:~:text=Duolingo%20was%20the%20dominant%20language,most%20popular%20apps%20in%202021</a:t>
            </a:r>
            <a:r>
              <a:rPr lang="en" sz="2523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. </a:t>
            </a:r>
            <a:endParaRPr sz="2523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586"/>
              <a:buFont typeface="Arial"/>
              <a:buNone/>
            </a:pPr>
            <a:r>
              <a:t/>
            </a:r>
            <a:endParaRPr sz="2523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586"/>
              <a:buFont typeface="Arial"/>
              <a:buNone/>
            </a:pPr>
            <a:r>
              <a:rPr lang="en" sz="2523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Digital Journal. "Cloud-Based Language Learning Market Future Scenario, Growth Rate, Market Segmentation, and Industrial Opportunities to 2028 | Voxy, Inc., Rosetta Stone Inc., Culture Alley." Digital Journal, 2021, </a:t>
            </a:r>
            <a:r>
              <a:rPr lang="en" sz="2523" u="sng">
                <a:solidFill>
                  <a:srgbClr val="1155CC"/>
                </a:solidFill>
                <a:latin typeface="Ubuntu Light"/>
                <a:ea typeface="Ubuntu Light"/>
                <a:cs typeface="Ubuntu Light"/>
                <a:sym typeface="Ubuntu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https://www.digitaljournal.com/pr/cloud-based-language-learning-market-future-scenario-growth-rate-market-segmentation-and-industrial-opportunities-to-2028-voxy-inc-rosetta-stone-inc-culture-alley</a:t>
            </a:r>
            <a:r>
              <a:rPr lang="en" sz="2523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. </a:t>
            </a:r>
            <a:endParaRPr sz="2523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586"/>
              <a:buFont typeface="Arial"/>
              <a:buNone/>
            </a:pPr>
            <a:r>
              <a:t/>
            </a:r>
            <a:endParaRPr sz="2523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586"/>
              <a:buFont typeface="Arial"/>
              <a:buNone/>
            </a:pPr>
            <a:r>
              <a:rPr lang="en" sz="2523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Enlyft. "Rosetta Stone." Enlyft, </a:t>
            </a:r>
            <a:r>
              <a:rPr lang="en" sz="2523" u="sng">
                <a:solidFill>
                  <a:srgbClr val="1155CC"/>
                </a:solidFill>
                <a:latin typeface="Ubuntu Light"/>
                <a:ea typeface="Ubuntu Light"/>
                <a:cs typeface="Ubuntu Light"/>
                <a:sym typeface="Ubuntu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https://enlyft.com/tech/products/rosetta-stone</a:t>
            </a:r>
            <a:r>
              <a:rPr lang="en" sz="2523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. </a:t>
            </a:r>
            <a:endParaRPr sz="2523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586"/>
              <a:buFont typeface="Arial"/>
              <a:buNone/>
            </a:pPr>
            <a:r>
              <a:rPr lang="en" sz="2523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Langoly. "Rosetta Stone Review." Langoly, 2021, </a:t>
            </a:r>
            <a:r>
              <a:rPr lang="en" sz="2523" u="sng">
                <a:solidFill>
                  <a:srgbClr val="1155CC"/>
                </a:solidFill>
                <a:latin typeface="Ubuntu Light"/>
                <a:ea typeface="Ubuntu Light"/>
                <a:cs typeface="Ubuntu Light"/>
                <a:sym typeface="Ubuntu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https://www.langoly.com/rosetta-stone-review/</a:t>
            </a:r>
            <a:r>
              <a:rPr lang="en" sz="2523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. </a:t>
            </a:r>
            <a:endParaRPr sz="2523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586"/>
              <a:buFont typeface="Arial"/>
              <a:buNone/>
            </a:pPr>
            <a:r>
              <a:rPr lang="en" sz="2523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LinguaLift. "The 15 Best Language Learning Apps of 2021 That Actually Work." LinguaLift, 2021, </a:t>
            </a:r>
            <a:r>
              <a:rPr lang="en" sz="2523" u="sng">
                <a:solidFill>
                  <a:srgbClr val="1155CC"/>
                </a:solidFill>
                <a:latin typeface="Ubuntu Light"/>
                <a:ea typeface="Ubuntu Light"/>
                <a:cs typeface="Ubuntu Light"/>
                <a:sym typeface="Ubuntu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https://www.lingualift.com/blog/best-language-learning-apps/</a:t>
            </a:r>
            <a:r>
              <a:rPr lang="en" sz="2523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. </a:t>
            </a:r>
            <a:endParaRPr sz="2523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586"/>
              <a:buFont typeface="Arial"/>
              <a:buNone/>
            </a:pPr>
            <a:r>
              <a:t/>
            </a:r>
            <a:endParaRPr sz="2523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586"/>
              <a:buFont typeface="Arial"/>
              <a:buNone/>
            </a:pPr>
            <a:r>
              <a:rPr lang="en" sz="2523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Reddit. "Why is Rosetta Stone so bad?" Reddit, 2021, </a:t>
            </a:r>
            <a:r>
              <a:rPr lang="en" sz="2523" u="sng">
                <a:solidFill>
                  <a:srgbClr val="1155CC"/>
                </a:solidFill>
                <a:latin typeface="Ubuntu Light"/>
                <a:ea typeface="Ubuntu Light"/>
                <a:cs typeface="Ubuntu Light"/>
                <a:sym typeface="Ubuntu Ligh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https://www.reddit.com/r/languagelearning/comments/pq4tjp/why_is_rosettastone_so_bad/</a:t>
            </a:r>
            <a:r>
              <a:rPr lang="en" sz="2523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. </a:t>
            </a:r>
            <a:endParaRPr sz="2523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586"/>
              <a:buFont typeface="Arial"/>
              <a:buNone/>
            </a:pPr>
            <a:r>
              <a:t/>
            </a:r>
            <a:endParaRPr sz="2523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586"/>
              <a:buFont typeface="Arial"/>
              <a:buNone/>
            </a:pPr>
            <a:r>
              <a:rPr lang="en" sz="2523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Zippia. "Rosetta Stone Revenue, Number of Employees, Annual Growth and Compounded Annual Growth Rate." Zippia, 2021, </a:t>
            </a:r>
            <a:r>
              <a:rPr lang="en" sz="2523" u="sng">
                <a:solidFill>
                  <a:srgbClr val="1155CC"/>
                </a:solidFill>
                <a:latin typeface="Ubuntu Light"/>
                <a:ea typeface="Ubuntu Light"/>
                <a:cs typeface="Ubuntu Light"/>
                <a:sym typeface="Ubuntu Ligh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https://www.zippia.com/rosetta-stone-careers-9940/revenue/</a:t>
            </a:r>
            <a:r>
              <a:rPr lang="en" sz="2523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. </a:t>
            </a:r>
            <a:endParaRPr sz="2523" u="sng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75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Data 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Subscriber Information, App Activity, &amp; Data Dictionary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General Stats: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○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Subscriber Info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■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40k + entries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■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Columns w/ Nulls: Purchase Amount, Currency, Free Trial Start/Expiration, Country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○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App Activity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■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Session Platform, Activity Type, Session Date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■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Insights into </a:t>
            </a:r>
            <a:r>
              <a:rPr lang="en" sz="1600">
                <a:latin typeface="Ubuntu"/>
                <a:ea typeface="Ubuntu"/>
                <a:cs typeface="Ubuntu"/>
                <a:sym typeface="Ubuntu"/>
              </a:rPr>
              <a:t>individual</a:t>
            </a:r>
            <a:r>
              <a:rPr lang="en" sz="1600">
                <a:latin typeface="Ubuntu"/>
                <a:ea typeface="Ubuntu"/>
                <a:cs typeface="Ubuntu"/>
                <a:sym typeface="Ubuntu"/>
              </a:rPr>
              <a:t> user activity, led us to a different approach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-10"/>
            <a:ext cx="1179750" cy="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5894" y="412922"/>
            <a:ext cx="1816406" cy="12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-10"/>
            <a:ext cx="1179750" cy="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</a:rPr>
              <a:t>Exploratory Figures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37488"/>
            <a:ext cx="4377199" cy="3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9750" y="2571750"/>
            <a:ext cx="3857625" cy="24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2125" y="119875"/>
            <a:ext cx="3857623" cy="2154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7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Data Cleaning Process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13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10"/>
              <a:buFont typeface="Ubuntu"/>
              <a:buChar char="-"/>
            </a:pPr>
            <a:r>
              <a:rPr lang="en" sz="1410">
                <a:latin typeface="Ubuntu"/>
                <a:ea typeface="Ubuntu"/>
                <a:cs typeface="Ubuntu"/>
                <a:sym typeface="Ubuntu"/>
              </a:rPr>
              <a:t>Merge </a:t>
            </a:r>
            <a:r>
              <a:rPr lang="en" sz="1410">
                <a:latin typeface="Ubuntu"/>
                <a:ea typeface="Ubuntu"/>
                <a:cs typeface="Ubuntu"/>
                <a:sym typeface="Ubuntu"/>
              </a:rPr>
              <a:t>datasets</a:t>
            </a:r>
            <a:r>
              <a:rPr lang="en" sz="1410">
                <a:latin typeface="Ubuntu"/>
                <a:ea typeface="Ubuntu"/>
                <a:cs typeface="Ubuntu"/>
                <a:sym typeface="Ubuntu"/>
              </a:rPr>
              <a:t> based on ‘ID’</a:t>
            </a:r>
            <a:endParaRPr sz="1410">
              <a:latin typeface="Ubuntu"/>
              <a:ea typeface="Ubuntu"/>
              <a:cs typeface="Ubuntu"/>
              <a:sym typeface="Ubuntu"/>
            </a:endParaRPr>
          </a:p>
          <a:p>
            <a:pPr indent="-31813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10"/>
              <a:buFont typeface="Ubuntu"/>
              <a:buChar char="-"/>
            </a:pPr>
            <a:r>
              <a:rPr lang="en" sz="1410">
                <a:latin typeface="Ubuntu"/>
                <a:ea typeface="Ubuntu"/>
                <a:cs typeface="Ubuntu"/>
                <a:sym typeface="Ubuntu"/>
              </a:rPr>
              <a:t>App: </a:t>
            </a:r>
            <a:endParaRPr sz="1410">
              <a:latin typeface="Ubuntu"/>
              <a:ea typeface="Ubuntu"/>
              <a:cs typeface="Ubuntu"/>
              <a:sym typeface="Ubuntu"/>
            </a:endParaRPr>
          </a:p>
          <a:p>
            <a:pPr indent="-31813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10"/>
              <a:buFont typeface="Ubuntu"/>
              <a:buChar char="-"/>
            </a:pPr>
            <a:r>
              <a:rPr lang="en" sz="1410">
                <a:latin typeface="Ubuntu"/>
                <a:ea typeface="Ubuntu"/>
                <a:cs typeface="Ubuntu"/>
                <a:sym typeface="Ubuntu"/>
              </a:rPr>
              <a:t>Dropped null</a:t>
            </a:r>
            <a:endParaRPr sz="1410">
              <a:latin typeface="Ubuntu"/>
              <a:ea typeface="Ubuntu"/>
              <a:cs typeface="Ubuntu"/>
              <a:sym typeface="Ubuntu"/>
            </a:endParaRPr>
          </a:p>
          <a:p>
            <a:pPr indent="-31813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10"/>
              <a:buFont typeface="Ubuntu"/>
              <a:buChar char="-"/>
            </a:pPr>
            <a:r>
              <a:rPr lang="en" sz="1410">
                <a:latin typeface="Ubuntu"/>
                <a:ea typeface="Ubuntu"/>
                <a:cs typeface="Ubuntu"/>
                <a:sym typeface="Ubuntu"/>
              </a:rPr>
              <a:t>Subscriber:</a:t>
            </a:r>
            <a:endParaRPr sz="1410">
              <a:latin typeface="Ubuntu"/>
              <a:ea typeface="Ubuntu"/>
              <a:cs typeface="Ubuntu"/>
              <a:sym typeface="Ubuntu"/>
            </a:endParaRPr>
          </a:p>
          <a:p>
            <a:pPr indent="-31813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10"/>
              <a:buFont typeface="Ubuntu"/>
              <a:buChar char="-"/>
            </a:pPr>
            <a:r>
              <a:rPr lang="en" sz="1410">
                <a:latin typeface="Ubuntu"/>
                <a:ea typeface="Ubuntu"/>
                <a:cs typeface="Ubuntu"/>
                <a:sym typeface="Ubuntu"/>
              </a:rPr>
              <a:t>Load data and appropriate type conversion (Boolean, Category, Int/Float, Datetime)</a:t>
            </a:r>
            <a:endParaRPr sz="1410">
              <a:latin typeface="Ubuntu"/>
              <a:ea typeface="Ubuntu"/>
              <a:cs typeface="Ubuntu"/>
              <a:sym typeface="Ubuntu"/>
            </a:endParaRPr>
          </a:p>
          <a:p>
            <a:pPr indent="-31813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10"/>
              <a:buFont typeface="Ubuntu"/>
              <a:buChar char="-"/>
            </a:pPr>
            <a:r>
              <a:rPr lang="en" sz="1410">
                <a:latin typeface="Ubuntu"/>
                <a:ea typeface="Ubuntu"/>
                <a:cs typeface="Ubuntu"/>
                <a:sym typeface="Ubuntu"/>
              </a:rPr>
              <a:t>Adjust ‘Purchase Amounts’ to account for extreme outliers</a:t>
            </a:r>
            <a:endParaRPr sz="1410">
              <a:latin typeface="Ubuntu"/>
              <a:ea typeface="Ubuntu"/>
              <a:cs typeface="Ubuntu"/>
              <a:sym typeface="Ubuntu"/>
            </a:endParaRPr>
          </a:p>
          <a:p>
            <a:pPr indent="-31813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10"/>
              <a:buFont typeface="Ubuntu"/>
              <a:buChar char="-"/>
            </a:pPr>
            <a:r>
              <a:rPr lang="en" sz="1410">
                <a:latin typeface="Ubuntu"/>
                <a:ea typeface="Ubuntu"/>
                <a:cs typeface="Ubuntu"/>
                <a:sym typeface="Ubuntu"/>
              </a:rPr>
              <a:t>Feature Engineering</a:t>
            </a:r>
            <a:endParaRPr sz="1410">
              <a:latin typeface="Ubuntu"/>
              <a:ea typeface="Ubuntu"/>
              <a:cs typeface="Ubuntu"/>
              <a:sym typeface="Ubuntu"/>
            </a:endParaRPr>
          </a:p>
          <a:p>
            <a:pPr indent="-31813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10"/>
              <a:buFont typeface="Ubuntu"/>
              <a:buChar char="-"/>
            </a:pPr>
            <a:r>
              <a:rPr lang="en" sz="1410">
                <a:latin typeface="Ubuntu"/>
                <a:ea typeface="Ubuntu"/>
                <a:cs typeface="Ubuntu"/>
                <a:sym typeface="Ubuntu"/>
              </a:rPr>
              <a:t>Standardize ‘C</a:t>
            </a:r>
            <a:r>
              <a:rPr lang="en" sz="1410">
                <a:latin typeface="Ubuntu"/>
                <a:ea typeface="Ubuntu"/>
                <a:cs typeface="Ubuntu"/>
                <a:sym typeface="Ubuntu"/>
              </a:rPr>
              <a:t>urrency’</a:t>
            </a:r>
            <a:r>
              <a:rPr lang="en" sz="1410">
                <a:latin typeface="Ubuntu"/>
                <a:ea typeface="Ubuntu"/>
                <a:cs typeface="Ubuntu"/>
                <a:sym typeface="Ubuntu"/>
              </a:rPr>
              <a:t> to USD</a:t>
            </a:r>
            <a:endParaRPr sz="1410">
              <a:latin typeface="Ubuntu"/>
              <a:ea typeface="Ubuntu"/>
              <a:cs typeface="Ubuntu"/>
              <a:sym typeface="Ubuntu"/>
            </a:endParaRPr>
          </a:p>
          <a:p>
            <a:pPr indent="-31813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10"/>
              <a:buFont typeface="Ubuntu"/>
              <a:buChar char="-"/>
            </a:pPr>
            <a:r>
              <a:rPr lang="en" sz="1410">
                <a:latin typeface="Ubuntu"/>
                <a:ea typeface="Ubuntu"/>
                <a:cs typeface="Ubuntu"/>
                <a:sym typeface="Ubuntu"/>
              </a:rPr>
              <a:t>Updated ‘Country’ from self-reported to Currency-based location</a:t>
            </a:r>
            <a:endParaRPr sz="1410">
              <a:latin typeface="Ubuntu"/>
              <a:ea typeface="Ubuntu"/>
              <a:cs typeface="Ubuntu"/>
              <a:sym typeface="Ubuntu"/>
            </a:endParaRPr>
          </a:p>
          <a:p>
            <a:pPr indent="-31813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10"/>
              <a:buFont typeface="Ubuntu"/>
              <a:buChar char="-"/>
            </a:pPr>
            <a:r>
              <a:rPr lang="en" sz="1410">
                <a:latin typeface="Ubuntu"/>
                <a:ea typeface="Ubuntu"/>
                <a:cs typeface="Ubuntu"/>
                <a:sym typeface="Ubuntu"/>
              </a:rPr>
              <a:t>Churn</a:t>
            </a:r>
            <a:endParaRPr sz="1410">
              <a:latin typeface="Ubuntu"/>
              <a:ea typeface="Ubuntu"/>
              <a:cs typeface="Ubuntu"/>
              <a:sym typeface="Ubuntu"/>
            </a:endParaRPr>
          </a:p>
          <a:p>
            <a:pPr indent="-31813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10"/>
              <a:buFont typeface="Ubuntu"/>
              <a:buChar char="-"/>
            </a:pPr>
            <a:r>
              <a:rPr lang="en" sz="1410">
                <a:latin typeface="Ubuntu"/>
                <a:ea typeface="Ubuntu"/>
                <a:cs typeface="Ubuntu"/>
                <a:sym typeface="Ubuntu"/>
              </a:rPr>
              <a:t>‘Subscription Length’ in days from ‘Subscription Start Date’ - ‘Subscription Expiration’</a:t>
            </a:r>
            <a:endParaRPr sz="1410">
              <a:latin typeface="Ubuntu"/>
              <a:ea typeface="Ubuntu"/>
              <a:cs typeface="Ubuntu"/>
              <a:sym typeface="Ubuntu"/>
            </a:endParaRPr>
          </a:p>
          <a:p>
            <a:pPr indent="-31813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10"/>
              <a:buFont typeface="Ubuntu"/>
              <a:buChar char="-"/>
            </a:pPr>
            <a:r>
              <a:rPr lang="en" sz="1410">
                <a:latin typeface="Ubuntu"/>
                <a:ea typeface="Ubuntu"/>
                <a:cs typeface="Ubuntu"/>
                <a:sym typeface="Ubuntu"/>
              </a:rPr>
              <a:t>Model Specific Manipulation according to Types</a:t>
            </a:r>
            <a:endParaRPr sz="1410">
              <a:latin typeface="Ubuntu"/>
              <a:ea typeface="Ubuntu"/>
              <a:cs typeface="Ubuntu"/>
              <a:sym typeface="Ubuntu"/>
            </a:endParaRPr>
          </a:p>
          <a:p>
            <a:pPr indent="-31813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10"/>
              <a:buFont typeface="Ubuntu"/>
              <a:buChar char="-"/>
            </a:pPr>
            <a:r>
              <a:rPr lang="en" sz="1410">
                <a:latin typeface="Ubuntu"/>
                <a:ea typeface="Ubuntu"/>
                <a:cs typeface="Ubuntu"/>
                <a:sym typeface="Ubuntu"/>
              </a:rPr>
              <a:t>One Hot Encoding/Dummying</a:t>
            </a:r>
            <a:endParaRPr sz="1410">
              <a:latin typeface="Ubuntu"/>
              <a:ea typeface="Ubuntu"/>
              <a:cs typeface="Ubuntu"/>
              <a:sym typeface="Ubuntu"/>
            </a:endParaRPr>
          </a:p>
          <a:p>
            <a:pPr indent="-31813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10"/>
              <a:buFont typeface="Ubuntu"/>
              <a:buChar char="-"/>
            </a:pPr>
            <a:r>
              <a:rPr lang="en" sz="1410">
                <a:latin typeface="Ubuntu"/>
                <a:ea typeface="Ubuntu"/>
                <a:cs typeface="Ubuntu"/>
                <a:sym typeface="Ubuntu"/>
              </a:rPr>
              <a:t>Z-Scoring</a:t>
            </a:r>
            <a:endParaRPr sz="141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240" y="-10"/>
            <a:ext cx="1179750" cy="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262" y="469887"/>
            <a:ext cx="1300176" cy="130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84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Subscriber Segments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685875"/>
            <a:ext cx="85206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1734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Char char="●"/>
            </a:pPr>
            <a:r>
              <a:rPr lang="en" sz="4300">
                <a:latin typeface="Ubuntu"/>
                <a:ea typeface="Ubuntu"/>
                <a:cs typeface="Ubuntu"/>
                <a:sym typeface="Ubuntu"/>
              </a:rPr>
              <a:t>Identifying user groups by </a:t>
            </a:r>
            <a:endParaRPr sz="4300"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Ubuntu"/>
                <a:ea typeface="Ubuntu"/>
                <a:cs typeface="Ubuntu"/>
                <a:sym typeface="Ubuntu"/>
              </a:rPr>
              <a:t>cluster </a:t>
            </a:r>
            <a:endParaRPr sz="4300">
              <a:latin typeface="Ubuntu"/>
              <a:ea typeface="Ubuntu"/>
              <a:cs typeface="Ubuntu"/>
              <a:sym typeface="Ubuntu"/>
            </a:endParaRPr>
          </a:p>
          <a:p>
            <a:pPr indent="-31734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Char char="○"/>
            </a:pPr>
            <a:r>
              <a:rPr b="1" lang="en" sz="4300">
                <a:latin typeface="Ubuntu"/>
                <a:ea typeface="Ubuntu"/>
                <a:cs typeface="Ubuntu"/>
                <a:sym typeface="Ubuntu"/>
              </a:rPr>
              <a:t>K-Means</a:t>
            </a:r>
            <a:endParaRPr b="1" sz="4300">
              <a:latin typeface="Ubuntu"/>
              <a:ea typeface="Ubuntu"/>
              <a:cs typeface="Ubuntu"/>
              <a:sym typeface="Ubuntu"/>
            </a:endParaRPr>
          </a:p>
          <a:p>
            <a:pPr indent="-31734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Char char="○"/>
            </a:pPr>
            <a:r>
              <a:rPr lang="en" sz="4300">
                <a:latin typeface="Ubuntu"/>
                <a:ea typeface="Ubuntu"/>
                <a:cs typeface="Ubuntu"/>
                <a:sym typeface="Ubuntu"/>
              </a:rPr>
              <a:t>Hierarchical Agglomerative</a:t>
            </a:r>
            <a:endParaRPr sz="4300">
              <a:latin typeface="Ubuntu"/>
              <a:ea typeface="Ubuntu"/>
              <a:cs typeface="Ubuntu"/>
              <a:sym typeface="Ubuntu"/>
            </a:endParaRPr>
          </a:p>
          <a:p>
            <a:pPr indent="-31734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Char char="○"/>
            </a:pPr>
            <a:r>
              <a:rPr lang="en" sz="4300">
                <a:latin typeface="Ubuntu"/>
                <a:ea typeface="Ubuntu"/>
                <a:cs typeface="Ubuntu"/>
                <a:sym typeface="Ubuntu"/>
              </a:rPr>
              <a:t>Spectral</a:t>
            </a:r>
            <a:endParaRPr sz="4300">
              <a:latin typeface="Ubuntu"/>
              <a:ea typeface="Ubuntu"/>
              <a:cs typeface="Ubuntu"/>
              <a:sym typeface="Ubuntu"/>
            </a:endParaRPr>
          </a:p>
          <a:p>
            <a:pPr indent="-31734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Char char="●"/>
            </a:pPr>
            <a:r>
              <a:rPr lang="en" sz="4300">
                <a:latin typeface="Ubuntu"/>
                <a:ea typeface="Ubuntu"/>
                <a:cs typeface="Ubuntu"/>
                <a:sym typeface="Ubuntu"/>
              </a:rPr>
              <a:t>With these assigned clusters, we can further understand our audience</a:t>
            </a:r>
            <a:endParaRPr sz="4300">
              <a:latin typeface="Ubuntu"/>
              <a:ea typeface="Ubuntu"/>
              <a:cs typeface="Ubuntu"/>
              <a:sym typeface="Ubuntu"/>
            </a:endParaRPr>
          </a:p>
          <a:p>
            <a:pPr indent="-31734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Char char="○"/>
            </a:pPr>
            <a:r>
              <a:rPr lang="en" sz="4300">
                <a:latin typeface="Ubuntu"/>
                <a:ea typeface="Ubuntu"/>
                <a:cs typeface="Ubuntu"/>
                <a:sym typeface="Ubuntu"/>
              </a:rPr>
              <a:t>Distinguish </a:t>
            </a:r>
            <a:r>
              <a:rPr lang="en" sz="4300">
                <a:latin typeface="Ubuntu"/>
                <a:ea typeface="Ubuntu"/>
                <a:cs typeface="Ubuntu"/>
                <a:sym typeface="Ubuntu"/>
              </a:rPr>
              <a:t>subscriber</a:t>
            </a:r>
            <a:r>
              <a:rPr lang="en" sz="4300">
                <a:latin typeface="Ubuntu"/>
                <a:ea typeface="Ubuntu"/>
                <a:cs typeface="Ubuntu"/>
                <a:sym typeface="Ubuntu"/>
              </a:rPr>
              <a:t> groups with the highest/lowest usage, churn rate, engagement, etc.</a:t>
            </a:r>
            <a:endParaRPr sz="4300">
              <a:latin typeface="Ubuntu"/>
              <a:ea typeface="Ubuntu"/>
              <a:cs typeface="Ubuntu"/>
              <a:sym typeface="Ubuntu"/>
            </a:endParaRPr>
          </a:p>
          <a:p>
            <a:pPr indent="-31734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Char char="○"/>
            </a:pPr>
            <a:r>
              <a:rPr lang="en" sz="4300">
                <a:latin typeface="Ubuntu"/>
                <a:ea typeface="Ubuntu"/>
                <a:cs typeface="Ubuntu"/>
                <a:sym typeface="Ubuntu"/>
              </a:rPr>
              <a:t>With this information, enact strategies for further involvement with these groups</a:t>
            </a:r>
            <a:endParaRPr sz="4300">
              <a:latin typeface="Ubuntu"/>
              <a:ea typeface="Ubuntu"/>
              <a:cs typeface="Ubuntu"/>
              <a:sym typeface="Ubuntu"/>
            </a:endParaRPr>
          </a:p>
          <a:p>
            <a:pPr indent="-317341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Char char="■"/>
            </a:pPr>
            <a:r>
              <a:rPr lang="en" sz="4300">
                <a:latin typeface="Ubuntu"/>
                <a:ea typeface="Ubuntu"/>
                <a:cs typeface="Ubuntu"/>
                <a:sym typeface="Ubuntu"/>
              </a:rPr>
              <a:t>Increase retention, drive interaction through certain platforms </a:t>
            </a:r>
            <a:endParaRPr sz="4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-10"/>
            <a:ext cx="1179750" cy="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7726875" y="4666400"/>
            <a:ext cx="1312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Objective 2</a:t>
            </a:r>
            <a:endParaRPr b="1" sz="1400">
              <a:solidFill>
                <a:schemeClr val="accent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325" y="239100"/>
            <a:ext cx="1512920" cy="294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0982" y="239100"/>
            <a:ext cx="1533476" cy="294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1221" y="239100"/>
            <a:ext cx="1447304" cy="29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61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Targeting Subscribers - Product &amp; Service Opportunities</a:t>
            </a:r>
            <a:endParaRPr b="1" sz="242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8675"/>
            <a:ext cx="6279300" cy="30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4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5"/>
              <a:buFont typeface="Ubuntu"/>
              <a:buChar char="●"/>
            </a:pPr>
            <a:r>
              <a:rPr lang="en" sz="1635">
                <a:latin typeface="Ubuntu"/>
                <a:ea typeface="Ubuntu"/>
                <a:cs typeface="Ubuntu"/>
                <a:sym typeface="Ubuntu"/>
              </a:rPr>
              <a:t>79% of users located in the United States</a:t>
            </a:r>
            <a:endParaRPr sz="1635">
              <a:latin typeface="Ubuntu"/>
              <a:ea typeface="Ubuntu"/>
              <a:cs typeface="Ubuntu"/>
              <a:sym typeface="Ubuntu"/>
            </a:endParaRPr>
          </a:p>
          <a:p>
            <a:pPr indent="-33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5"/>
              <a:buFont typeface="Ubuntu"/>
              <a:buChar char="○"/>
            </a:pPr>
            <a:r>
              <a:rPr lang="en" sz="1635">
                <a:latin typeface="Ubuntu"/>
                <a:ea typeface="Ubuntu"/>
                <a:cs typeface="Ubuntu"/>
                <a:sym typeface="Ubuntu"/>
              </a:rPr>
              <a:t>Looking past a location approach</a:t>
            </a:r>
            <a:endParaRPr sz="1635">
              <a:latin typeface="Ubuntu"/>
              <a:ea typeface="Ubuntu"/>
              <a:cs typeface="Ubuntu"/>
              <a:sym typeface="Ubuntu"/>
            </a:endParaRPr>
          </a:p>
          <a:p>
            <a:pPr indent="-3324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5"/>
              <a:buFont typeface="Ubuntu"/>
              <a:buChar char="●"/>
            </a:pPr>
            <a:r>
              <a:rPr lang="en" sz="1635">
                <a:latin typeface="Ubuntu"/>
                <a:ea typeface="Ubuntu"/>
                <a:cs typeface="Ubuntu"/>
                <a:sym typeface="Ubuntu"/>
              </a:rPr>
              <a:t>Which subscribers have the most purchasing potential?</a:t>
            </a:r>
            <a:endParaRPr sz="1635">
              <a:latin typeface="Ubuntu"/>
              <a:ea typeface="Ubuntu"/>
              <a:cs typeface="Ubuntu"/>
              <a:sym typeface="Ubuntu"/>
            </a:endParaRPr>
          </a:p>
          <a:p>
            <a:pPr indent="-33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5"/>
              <a:buFont typeface="Ubuntu"/>
              <a:buChar char="○"/>
            </a:pPr>
            <a:r>
              <a:rPr lang="en" sz="1635">
                <a:latin typeface="Ubuntu"/>
                <a:ea typeface="Ubuntu"/>
                <a:cs typeface="Ubuntu"/>
                <a:sym typeface="Ubuntu"/>
              </a:rPr>
              <a:t>Auto Renew on, Push Notifications on, is an Email Subscriber, Free trial…</a:t>
            </a:r>
            <a:endParaRPr sz="1635">
              <a:latin typeface="Ubuntu"/>
              <a:ea typeface="Ubuntu"/>
              <a:cs typeface="Ubuntu"/>
              <a:sym typeface="Ubuntu"/>
            </a:endParaRPr>
          </a:p>
          <a:p>
            <a:pPr indent="-3324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5"/>
              <a:buFont typeface="Ubuntu"/>
              <a:buChar char="●"/>
            </a:pPr>
            <a:r>
              <a:rPr lang="en" sz="1635">
                <a:latin typeface="Ubuntu"/>
                <a:ea typeface="Ubuntu"/>
                <a:cs typeface="Ubuntu"/>
                <a:sym typeface="Ubuntu"/>
              </a:rPr>
              <a:t>Logistic and Decision Tree Models to predict Auto Renew</a:t>
            </a:r>
            <a:endParaRPr sz="1635">
              <a:latin typeface="Ubuntu"/>
              <a:ea typeface="Ubuntu"/>
              <a:cs typeface="Ubuntu"/>
              <a:sym typeface="Ubuntu"/>
            </a:endParaRPr>
          </a:p>
          <a:p>
            <a:pPr indent="-33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5"/>
              <a:buFont typeface="Ubuntu"/>
              <a:buChar char="○"/>
            </a:pPr>
            <a:r>
              <a:rPr lang="en" sz="1635">
                <a:latin typeface="Ubuntu"/>
                <a:ea typeface="Ubuntu"/>
                <a:cs typeface="Ubuntu"/>
                <a:sym typeface="Ubuntu"/>
              </a:rPr>
              <a:t>Coefficients</a:t>
            </a:r>
            <a:endParaRPr sz="1635">
              <a:latin typeface="Ubuntu"/>
              <a:ea typeface="Ubuntu"/>
              <a:cs typeface="Ubuntu"/>
              <a:sym typeface="Ubuntu"/>
            </a:endParaRPr>
          </a:p>
          <a:p>
            <a:pPr indent="-33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5"/>
              <a:buFont typeface="Ubuntu"/>
              <a:buChar char="○"/>
            </a:pPr>
            <a:r>
              <a:rPr lang="en" sz="1635">
                <a:latin typeface="Ubuntu"/>
                <a:ea typeface="Ubuntu"/>
                <a:cs typeface="Ubuntu"/>
                <a:sym typeface="Ubuntu"/>
              </a:rPr>
              <a:t>Feature Importance</a:t>
            </a:r>
            <a:endParaRPr sz="1635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2135">
                <a:latin typeface="Ubuntu"/>
                <a:ea typeface="Ubuntu"/>
                <a:cs typeface="Ubuntu"/>
                <a:sym typeface="Ubuntu"/>
              </a:rPr>
              <a:t>Prioritizing </a:t>
            </a:r>
            <a:r>
              <a:rPr b="1" lang="en" sz="2135">
                <a:latin typeface="Ubuntu"/>
                <a:ea typeface="Ubuntu"/>
                <a:cs typeface="Ubuntu"/>
                <a:sym typeface="Ubuntu"/>
              </a:rPr>
              <a:t>visibility</a:t>
            </a:r>
            <a:r>
              <a:rPr lang="en" sz="2135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1" lang="en" sz="2135">
                <a:latin typeface="Ubuntu"/>
                <a:ea typeface="Ubuntu"/>
                <a:cs typeface="Ubuntu"/>
                <a:sym typeface="Ubuntu"/>
              </a:rPr>
              <a:t>outreach</a:t>
            </a:r>
            <a:r>
              <a:rPr lang="en" sz="2135">
                <a:latin typeface="Ubuntu"/>
                <a:ea typeface="Ubuntu"/>
                <a:cs typeface="Ubuntu"/>
                <a:sym typeface="Ubuntu"/>
              </a:rPr>
              <a:t>, and </a:t>
            </a:r>
            <a:r>
              <a:rPr b="1" lang="en" sz="2135">
                <a:latin typeface="Ubuntu"/>
                <a:ea typeface="Ubuntu"/>
                <a:cs typeface="Ubuntu"/>
                <a:sym typeface="Ubuntu"/>
              </a:rPr>
              <a:t>engagement</a:t>
            </a:r>
            <a:endParaRPr b="1" sz="2135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375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-10"/>
            <a:ext cx="1179750" cy="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7726875" y="4666400"/>
            <a:ext cx="1312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Objective 3</a:t>
            </a:r>
            <a:endParaRPr b="1" sz="1400">
              <a:solidFill>
                <a:schemeClr val="accent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3400" y="1339375"/>
            <a:ext cx="2248199" cy="3130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61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Barriers to Subscriber Engagement</a:t>
            </a:r>
            <a:endParaRPr b="1" sz="252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381075"/>
            <a:ext cx="391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242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5"/>
              <a:buFont typeface="Ubuntu"/>
              <a:buChar char="●"/>
            </a:pPr>
            <a:r>
              <a:rPr lang="en" sz="1635">
                <a:latin typeface="Ubuntu"/>
                <a:ea typeface="Ubuntu"/>
                <a:cs typeface="Ubuntu"/>
                <a:sym typeface="Ubuntu"/>
              </a:rPr>
              <a:t>Logistic Regression Model</a:t>
            </a:r>
            <a:endParaRPr sz="1635">
              <a:latin typeface="Ubuntu"/>
              <a:ea typeface="Ubuntu"/>
              <a:cs typeface="Ubuntu"/>
              <a:sym typeface="Ubuntu"/>
            </a:endParaRPr>
          </a:p>
          <a:p>
            <a:pPr indent="-332422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5"/>
              <a:buFont typeface="Ubuntu"/>
              <a:buChar char="○"/>
            </a:pPr>
            <a:r>
              <a:rPr lang="en" sz="1635">
                <a:latin typeface="Ubuntu"/>
                <a:ea typeface="Ubuntu"/>
                <a:cs typeface="Ubuntu"/>
                <a:sym typeface="Ubuntu"/>
              </a:rPr>
              <a:t>Dependent Variable - Churn</a:t>
            </a:r>
            <a:endParaRPr sz="1635">
              <a:latin typeface="Ubuntu"/>
              <a:ea typeface="Ubuntu"/>
              <a:cs typeface="Ubuntu"/>
              <a:sym typeface="Ubuntu"/>
            </a:endParaRPr>
          </a:p>
          <a:p>
            <a:pPr indent="-332422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5"/>
              <a:buFont typeface="Ubuntu"/>
              <a:buChar char="○"/>
            </a:pPr>
            <a:r>
              <a:rPr lang="en" sz="1635">
                <a:latin typeface="Ubuntu"/>
                <a:ea typeface="Ubuntu"/>
                <a:cs typeface="Ubuntu"/>
                <a:sym typeface="Ubuntu"/>
              </a:rPr>
              <a:t>Independent Variables - Purchase Amount, Send Count, Open Count, Purchase Store, Demo User, Free Trial User, Email Subscriber, Push Notifications, App Session Platform</a:t>
            </a:r>
            <a:endParaRPr sz="1635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-10"/>
            <a:ext cx="1179750" cy="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7726875" y="4666400"/>
            <a:ext cx="1312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Objective 4</a:t>
            </a:r>
            <a:endParaRPr b="1" sz="1400">
              <a:solidFill>
                <a:schemeClr val="accent1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750" y="1560988"/>
            <a:ext cx="4828624" cy="30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61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Barriers to Subscriber Engagement</a:t>
            </a:r>
            <a:endParaRPr b="1" sz="252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-10"/>
            <a:ext cx="1179750" cy="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7726875" y="4666400"/>
            <a:ext cx="1312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Objective 4</a:t>
            </a:r>
            <a:endParaRPr b="1" sz="1400">
              <a:solidFill>
                <a:schemeClr val="accent1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925" y="1146700"/>
            <a:ext cx="4265175" cy="36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52675" y="1327850"/>
            <a:ext cx="39735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242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35"/>
              <a:buFont typeface="Ubuntu"/>
              <a:buChar char="●"/>
            </a:pPr>
            <a:r>
              <a:rPr lang="en" sz="1635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Subscriber profile of those not continuing with the product</a:t>
            </a:r>
            <a:endParaRPr sz="1635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242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35"/>
              <a:buFont typeface="Ubuntu"/>
              <a:buChar char="●"/>
            </a:pPr>
            <a:r>
              <a:rPr lang="en" sz="1635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Identification of barriers to deeper subscriber engagement</a:t>
            </a:r>
            <a:endParaRPr sz="1635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242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35"/>
              <a:buFont typeface="Ubuntu"/>
              <a:buChar char="●"/>
            </a:pPr>
            <a:r>
              <a:rPr lang="en" sz="1635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Recommendations for improvement: personalized engagement, better onboarding, and addressing platform-specific issues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68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Most Valuable Subscriber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304875"/>
            <a:ext cx="609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7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●"/>
            </a:pPr>
            <a:r>
              <a:rPr lang="en" sz="1500">
                <a:latin typeface="Ubuntu"/>
                <a:ea typeface="Ubuntu"/>
                <a:cs typeface="Ubuntu"/>
                <a:sym typeface="Ubuntu"/>
              </a:rPr>
              <a:t>Purchase Amount (what we are predicting)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○"/>
            </a:pPr>
            <a:r>
              <a:rPr lang="en" sz="1500">
                <a:latin typeface="Ubuntu"/>
                <a:ea typeface="Ubuntu"/>
                <a:cs typeface="Ubuntu"/>
                <a:sym typeface="Ubuntu"/>
              </a:rPr>
              <a:t>Auto Renew users -&gt; Push Notifications, Email Subscriber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●"/>
            </a:pPr>
            <a:r>
              <a:rPr lang="en" sz="1500">
                <a:latin typeface="Ubuntu"/>
                <a:ea typeface="Ubuntu"/>
                <a:cs typeface="Ubuntu"/>
                <a:sym typeface="Ubuntu"/>
              </a:rPr>
              <a:t>Push notifications, being an email subscriber, and auto renew gives insight as to who would likely buy more products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●"/>
            </a:pPr>
            <a:r>
              <a:rPr lang="en" sz="1500">
                <a:latin typeface="Ubuntu"/>
                <a:ea typeface="Ubuntu"/>
                <a:cs typeface="Ubuntu"/>
                <a:sym typeface="Ubuntu"/>
              </a:rPr>
              <a:t>Those purchasing additional products and services would be considered valuable subscribers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875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-10"/>
            <a:ext cx="1179750" cy="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7726875" y="4666400"/>
            <a:ext cx="1312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Objective 1</a:t>
            </a:r>
            <a:endParaRPr b="1" sz="1400">
              <a:solidFill>
                <a:schemeClr val="accent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2400" y="76200"/>
            <a:ext cx="2435400" cy="24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