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75" r:id="rId2"/>
    <p:sldId id="276" r:id="rId3"/>
    <p:sldId id="271" r:id="rId4"/>
    <p:sldId id="277" r:id="rId5"/>
    <p:sldId id="282" r:id="rId6"/>
    <p:sldId id="283" r:id="rId7"/>
    <p:sldId id="261" r:id="rId8"/>
    <p:sldId id="264" r:id="rId9"/>
    <p:sldId id="265" r:id="rId10"/>
    <p:sldId id="269" r:id="rId11"/>
    <p:sldId id="284" r:id="rId12"/>
    <p:sldId id="285" r:id="rId13"/>
    <p:sldId id="286" r:id="rId14"/>
    <p:sldId id="268" r:id="rId15"/>
    <p:sldId id="270" r:id="rId16"/>
    <p:sldId id="263" r:id="rId17"/>
    <p:sldId id="278" r:id="rId18"/>
    <p:sldId id="279" r:id="rId19"/>
    <p:sldId id="280" r:id="rId20"/>
    <p:sldId id="287" r:id="rId21"/>
    <p:sldId id="267" r:id="rId22"/>
    <p:sldId id="272" r:id="rId23"/>
    <p:sldId id="281" r:id="rId24"/>
    <p:sldId id="288" r:id="rId25"/>
    <p:sldId id="266" r:id="rId26"/>
    <p:sldId id="256" r:id="rId27"/>
    <p:sldId id="257" r:id="rId28"/>
    <p:sldId id="258" r:id="rId29"/>
    <p:sldId id="2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D48B-B537-4150-800A-B5DC098A04F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3D60-6605-4878-BF50-0517E989E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1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Austin</a:t>
            </a:r>
          </a:p>
          <a:p>
            <a:r>
              <a:rPr lang="en-US" dirty="0"/>
              <a:t>Include visualization of CART and Random Forest before each results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89D75-DC1F-41E7-9D31-2270C7B89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ABEE-659B-4409-B37F-C127828F7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PhishMon</a:t>
            </a:r>
            <a:r>
              <a:rPr lang="en-US" dirty="0"/>
              <a:t>: A Machine Learning Framework for</a:t>
            </a:r>
            <a:br>
              <a:rPr lang="en-US" dirty="0"/>
            </a:br>
            <a:r>
              <a:rPr lang="en-US" dirty="0"/>
              <a:t>Detecting Phishing Webpages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29E3-2320-40CB-BC33-452F8E43A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BY: Austin Willoughby, Jorge Vargas </a:t>
            </a:r>
            <a:r>
              <a:rPr lang="en-US" dirty="0" err="1"/>
              <a:t>Amezcua</a:t>
            </a:r>
            <a:r>
              <a:rPr lang="en-US" dirty="0"/>
              <a:t>, and John Tomaselli</a:t>
            </a:r>
          </a:p>
        </p:txBody>
      </p:sp>
    </p:spTree>
    <p:extLst>
      <p:ext uri="{BB962C8B-B14F-4D97-AF65-F5344CB8AC3E}">
        <p14:creationId xmlns:p14="http://schemas.microsoft.com/office/powerpoint/2010/main" val="251225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Our Findings: Generally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5B195-D0DB-460E-91C4-405CFD66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7" y="1478570"/>
            <a:ext cx="4310416" cy="2352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8FE9C-4B05-41CB-8DA8-1B1791B8EBE7}"/>
              </a:ext>
            </a:extLst>
          </p:cNvPr>
          <p:cNvSpPr txBox="1"/>
          <p:nvPr/>
        </p:nvSpPr>
        <p:spPr>
          <a:xfrm>
            <a:off x="2040705" y="1109238"/>
            <a:ext cx="177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Block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C4BE8-264A-4277-92A6-FAD0614D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7" y="4344593"/>
            <a:ext cx="4310416" cy="2355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44B3-0460-4D28-B36E-D451AC984F51}"/>
              </a:ext>
            </a:extLst>
          </p:cNvPr>
          <p:cNvSpPr txBox="1"/>
          <p:nvPr/>
        </p:nvSpPr>
        <p:spPr>
          <a:xfrm>
            <a:off x="1898934" y="3975261"/>
            <a:ext cx="206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Block 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9CF38-6F15-4BE6-8FA4-B496FB1AE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478569"/>
            <a:ext cx="4414751" cy="2352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A227F3-EFC8-469F-9318-7190C20815A1}"/>
              </a:ext>
            </a:extLst>
          </p:cNvPr>
          <p:cNvSpPr txBox="1"/>
          <p:nvPr/>
        </p:nvSpPr>
        <p:spPr>
          <a:xfrm>
            <a:off x="7164744" y="1109236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Cyclomatic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89C0C-4EB2-4611-BB71-184AFFC885B1}"/>
              </a:ext>
            </a:extLst>
          </p:cNvPr>
          <p:cNvSpPr txBox="1"/>
          <p:nvPr/>
        </p:nvSpPr>
        <p:spPr>
          <a:xfrm>
            <a:off x="7218893" y="3975261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Lines of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031CC8-C660-439B-B78C-E4EE81077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4344593"/>
            <a:ext cx="4414750" cy="23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7F59-34A3-4C42-BC1B-D0E70802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826"/>
            <a:ext cx="9905998" cy="1478570"/>
          </a:xfrm>
        </p:spPr>
        <p:txBody>
          <a:bodyPr/>
          <a:lstStyle/>
          <a:p>
            <a:r>
              <a:rPr lang="en-US" dirty="0"/>
              <a:t>CART (Classification And Regression Trees)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CFABE-7DAE-4E5D-8899-8C32DEF0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98" y="1411527"/>
            <a:ext cx="5199368" cy="38574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7B2A79-2B54-474A-AF59-CC1A8BD3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269017"/>
            <a:ext cx="9905999" cy="1107797"/>
          </a:xfrm>
        </p:spPr>
        <p:txBody>
          <a:bodyPr>
            <a:normAutofit fontScale="92500"/>
          </a:bodyPr>
          <a:lstStyle/>
          <a:p>
            <a:r>
              <a:rPr lang="en-US" dirty="0"/>
              <a:t>Used for situations where regression isn’t feasible</a:t>
            </a:r>
          </a:p>
          <a:p>
            <a:r>
              <a:rPr lang="en-US" dirty="0"/>
              <a:t>Fewest leaves possible produced at each node by maximizing information gain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09E2B6-3D8F-496F-B984-1C0B4302E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7" y="1584479"/>
            <a:ext cx="6410173" cy="35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Our findings: CART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8DA228-5702-4A20-B131-0417C25761D5}"/>
              </a:ext>
            </a:extLst>
          </p:cNvPr>
          <p:cNvGraphicFramePr>
            <a:graphicFrameLocks noGrp="1"/>
          </p:cNvGraphicFramePr>
          <p:nvPr/>
        </p:nvGraphicFramePr>
        <p:xfrm>
          <a:off x="2203508" y="1242616"/>
          <a:ext cx="778180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903">
                  <a:extLst>
                    <a:ext uri="{9D8B030D-6E8A-4147-A177-3AD203B41FA5}">
                      <a16:colId xmlns:a16="http://schemas.microsoft.com/office/drawing/2014/main" val="2617687016"/>
                    </a:ext>
                  </a:extLst>
                </a:gridCol>
                <a:gridCol w="3890903">
                  <a:extLst>
                    <a:ext uri="{9D8B030D-6E8A-4147-A177-3AD203B41FA5}">
                      <a16:colId xmlns:a16="http://schemas.microsoft.com/office/drawing/2014/main" val="4068571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Variables Tested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Our Response Fit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9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 Variables Provided (Some 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External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72.47%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Proprietary Code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Inline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7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DOM On-Event Handlers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86.91%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66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7F59-34A3-4C42-BC1B-D0E70802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082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Random Forests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CFABE-7DAE-4E5D-8899-8C32DEF0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98" y="1411527"/>
            <a:ext cx="5199368" cy="38574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7B2A79-2B54-474A-AF59-CC1A8BD3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269017"/>
            <a:ext cx="9905999" cy="11077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Similar to CART, but with many trees</a:t>
            </a:r>
          </a:p>
          <a:p>
            <a:r>
              <a:rPr lang="en-US" dirty="0"/>
              <a:t>Trained from a bootstrap sample (i.e. like mini batch)</a:t>
            </a:r>
          </a:p>
          <a:p>
            <a:r>
              <a:rPr lang="en-US" dirty="0"/>
              <a:t>Majority voting – Classifier chosen by the most (sometime unanimous) trees within a forest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10AA4-A752-48B7-86C6-EC4004AB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4" y="1440620"/>
            <a:ext cx="5104529" cy="38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Our findings: random Forest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8DA228-5702-4A20-B131-0417C2576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93179"/>
              </p:ext>
            </p:extLst>
          </p:nvPr>
        </p:nvGraphicFramePr>
        <p:xfrm>
          <a:off x="248357" y="1301609"/>
          <a:ext cx="11672709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903">
                  <a:extLst>
                    <a:ext uri="{9D8B030D-6E8A-4147-A177-3AD203B41FA5}">
                      <a16:colId xmlns:a16="http://schemas.microsoft.com/office/drawing/2014/main" val="2617687016"/>
                    </a:ext>
                  </a:extLst>
                </a:gridCol>
                <a:gridCol w="3890903">
                  <a:extLst>
                    <a:ext uri="{9D8B030D-6E8A-4147-A177-3AD203B41FA5}">
                      <a16:colId xmlns:a16="http://schemas.microsoft.com/office/drawing/2014/main" val="4068571884"/>
                    </a:ext>
                  </a:extLst>
                </a:gridCol>
                <a:gridCol w="3890903">
                  <a:extLst>
                    <a:ext uri="{9D8B030D-6E8A-4147-A177-3AD203B41FA5}">
                      <a16:colId xmlns:a16="http://schemas.microsoft.com/office/drawing/2014/main" val="147779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Variables Tested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Our Response Fit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Author’s Response Fit / Importance Ranking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9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 Variables Provided (Some 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External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Proprietary Code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Inline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7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DOM On-Event Handlers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66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8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37E865-4B81-4007-95E9-65941D50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11" y="1129594"/>
            <a:ext cx="6604177" cy="5613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F4D48F-146E-4C96-9FEE-B9F3A5CE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Our findings: KNN</a:t>
            </a:r>
          </a:p>
        </p:txBody>
      </p:sp>
    </p:spTree>
    <p:extLst>
      <p:ext uri="{BB962C8B-B14F-4D97-AF65-F5344CB8AC3E}">
        <p14:creationId xmlns:p14="http://schemas.microsoft.com/office/powerpoint/2010/main" val="131463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Our findings: KNN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8DA228-5702-4A20-B131-0417C2576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31175"/>
              </p:ext>
            </p:extLst>
          </p:nvPr>
        </p:nvGraphicFramePr>
        <p:xfrm>
          <a:off x="2203508" y="1256454"/>
          <a:ext cx="778180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903">
                  <a:extLst>
                    <a:ext uri="{9D8B030D-6E8A-4147-A177-3AD203B41FA5}">
                      <a16:colId xmlns:a16="http://schemas.microsoft.com/office/drawing/2014/main" val="2617687016"/>
                    </a:ext>
                  </a:extLst>
                </a:gridCol>
                <a:gridCol w="3890903">
                  <a:extLst>
                    <a:ext uri="{9D8B030D-6E8A-4147-A177-3AD203B41FA5}">
                      <a16:colId xmlns:a16="http://schemas.microsoft.com/office/drawing/2014/main" val="4068571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Variables Tested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Our Response Fit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9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 Variables Provided (Some 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External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Proprietary Code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Inline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7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DOM On-Event Handlers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66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71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F20CE0-C497-4F18-95E8-FE267D4B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58658"/>
            <a:ext cx="3022909" cy="3140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776BAE-A0BF-4E5A-81C1-D1863F82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94" y="1387406"/>
            <a:ext cx="5209407" cy="48056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8D9FE6-C596-478B-908F-01D22AA2CE12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7857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findings: </a:t>
            </a:r>
            <a:r>
              <a:rPr lang="en-US" dirty="0" err="1"/>
              <a:t>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8986B795-D1B7-45D3-BC14-245C3F2E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4210796"/>
            <a:ext cx="3278292" cy="141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5CAA506-27A9-41AD-8125-7141C3BB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82722"/>
            <a:ext cx="3239769" cy="140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E57072-EFA0-4086-BD64-FDDB86BFF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4968" y="1439823"/>
            <a:ext cx="3278292" cy="13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123A7D0-93D6-419C-B195-B2441071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491" y="4195060"/>
            <a:ext cx="3239769" cy="14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82F2C51-C070-4D9F-9B44-247E01367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994" y="2394844"/>
            <a:ext cx="3743538" cy="20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1A1A61-F14B-4FC7-BA5A-02030B3BC481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7857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findings: </a:t>
            </a:r>
            <a:r>
              <a:rPr lang="en-US" dirty="0" err="1"/>
              <a:t>Adaboost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06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Our findings: </a:t>
            </a:r>
            <a:r>
              <a:rPr lang="en-US" dirty="0" err="1"/>
              <a:t>Adaboost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8DA228-5702-4A20-B131-0417C25761D5}"/>
              </a:ext>
            </a:extLst>
          </p:cNvPr>
          <p:cNvGraphicFramePr>
            <a:graphicFrameLocks noGrp="1"/>
          </p:cNvGraphicFramePr>
          <p:nvPr/>
        </p:nvGraphicFramePr>
        <p:xfrm>
          <a:off x="2203508" y="1314861"/>
          <a:ext cx="7781806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0903">
                  <a:extLst>
                    <a:ext uri="{9D8B030D-6E8A-4147-A177-3AD203B41FA5}">
                      <a16:colId xmlns:a16="http://schemas.microsoft.com/office/drawing/2014/main" val="2617687016"/>
                    </a:ext>
                  </a:extLst>
                </a:gridCol>
                <a:gridCol w="3890903">
                  <a:extLst>
                    <a:ext uri="{9D8B030D-6E8A-4147-A177-3AD203B41FA5}">
                      <a16:colId xmlns:a16="http://schemas.microsoft.com/office/drawing/2014/main" val="4068571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Variables Tested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Our Response Fit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9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All Variables Provided (Some 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86.97%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82.28%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1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External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Proprietary Code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Number of Inline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83.64%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72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DOM On-Event Handlers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66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7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genda">
            <a:extLst>
              <a:ext uri="{FF2B5EF4-FFF2-40B4-BE49-F238E27FC236}">
                <a16:creationId xmlns:a16="http://schemas.microsoft.com/office/drawing/2014/main" id="{01751215-1F11-42C6-A1E2-577AF8EE3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6" y="165814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1794-E997-41A9-8B38-6F90C40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379" y="1658143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Basics of Phishing Attempts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What Does </a:t>
            </a:r>
            <a:r>
              <a:rPr lang="en-US" sz="2200" dirty="0" err="1"/>
              <a:t>Phishmon</a:t>
            </a:r>
            <a:r>
              <a:rPr lang="en-US" sz="2200" dirty="0"/>
              <a:t> Do?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Their (Author’s) Findings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Our Situation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Provided Data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Our Findings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51871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489" y="1261962"/>
            <a:ext cx="2672290" cy="5159728"/>
          </a:xfrm>
        </p:spPr>
        <p:txBody>
          <a:bodyPr anchor="ctr">
            <a:normAutofit/>
          </a:bodyPr>
          <a:lstStyle/>
          <a:p>
            <a:r>
              <a:rPr lang="en-US" dirty="0"/>
              <a:t>Different results for Box and Whisker Charts, but in the same general range.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4D7835C-6B7A-4480-9A94-237C054B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20030"/>
              </p:ext>
            </p:extLst>
          </p:nvPr>
        </p:nvGraphicFramePr>
        <p:xfrm>
          <a:off x="1398161" y="1148650"/>
          <a:ext cx="7195580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116">
                  <a:extLst>
                    <a:ext uri="{9D8B030D-6E8A-4147-A177-3AD203B41FA5}">
                      <a16:colId xmlns:a16="http://schemas.microsoft.com/office/drawing/2014/main" val="2617687016"/>
                    </a:ext>
                  </a:extLst>
                </a:gridCol>
                <a:gridCol w="1439116">
                  <a:extLst>
                    <a:ext uri="{9D8B030D-6E8A-4147-A177-3AD203B41FA5}">
                      <a16:colId xmlns:a16="http://schemas.microsoft.com/office/drawing/2014/main" val="4068571884"/>
                    </a:ext>
                  </a:extLst>
                </a:gridCol>
                <a:gridCol w="1439116">
                  <a:extLst>
                    <a:ext uri="{9D8B030D-6E8A-4147-A177-3AD203B41FA5}">
                      <a16:colId xmlns:a16="http://schemas.microsoft.com/office/drawing/2014/main" val="1700528139"/>
                    </a:ext>
                  </a:extLst>
                </a:gridCol>
                <a:gridCol w="1439116">
                  <a:extLst>
                    <a:ext uri="{9D8B030D-6E8A-4147-A177-3AD203B41FA5}">
                      <a16:colId xmlns:a16="http://schemas.microsoft.com/office/drawing/2014/main" val="4124302604"/>
                    </a:ext>
                  </a:extLst>
                </a:gridCol>
                <a:gridCol w="1439116">
                  <a:extLst>
                    <a:ext uri="{9D8B030D-6E8A-4147-A177-3AD203B41FA5}">
                      <a16:colId xmlns:a16="http://schemas.microsoft.com/office/drawing/2014/main" val="1049627463"/>
                    </a:ext>
                  </a:extLst>
                </a:gridCol>
              </a:tblGrid>
              <a:tr h="4273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Variables Tested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ADABOOST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KNN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CART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91648"/>
                  </a:ext>
                </a:extLst>
              </a:tr>
              <a:tr h="7908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All Variables Provided (Some 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86.97%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88.03%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22191"/>
                  </a:ext>
                </a:extLst>
              </a:tr>
              <a:tr h="6073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82.28%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83.16%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17760"/>
                  </a:ext>
                </a:extLst>
              </a:tr>
              <a:tr h="7872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Average Number of External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87.05%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72.47%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59152"/>
                  </a:ext>
                </a:extLst>
              </a:tr>
              <a:tr h="4273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Proprietary Code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83.01%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167820"/>
                  </a:ext>
                </a:extLst>
              </a:tr>
              <a:tr h="6073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Average Number of Inline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729851"/>
                  </a:ext>
                </a:extLst>
              </a:tr>
              <a:tr h="7872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DOM On-Event Handlers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87.05%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86.91%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66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/>
              <a:t>Next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9" y="1263650"/>
            <a:ext cx="4334230" cy="5159728"/>
          </a:xfrm>
        </p:spPr>
        <p:txBody>
          <a:bodyPr>
            <a:normAutofit/>
          </a:bodyPr>
          <a:lstStyle/>
          <a:p>
            <a:r>
              <a:rPr lang="en-US" dirty="0"/>
              <a:t>Continue with analysis of certificate features.</a:t>
            </a:r>
          </a:p>
          <a:p>
            <a:pPr lvl="1"/>
            <a:r>
              <a:rPr lang="en-US" dirty="0"/>
              <a:t>Very important because directly ties to authentication. </a:t>
            </a:r>
          </a:p>
          <a:p>
            <a:pPr lvl="1"/>
            <a:r>
              <a:rPr lang="en-US" dirty="0"/>
              <a:t>Different than before because we have all variables. </a:t>
            </a:r>
          </a:p>
          <a:p>
            <a:pPr lvl="1"/>
            <a:r>
              <a:rPr lang="en-US" dirty="0"/>
              <a:t>Also have some of the raw data. </a:t>
            </a:r>
          </a:p>
          <a:p>
            <a:pPr lvl="1"/>
            <a:r>
              <a:rPr lang="en-US" dirty="0"/>
              <a:t>Problem: We do not know the results achieved by the authors.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D1AEA-A6AF-4A9D-9967-F68AA62D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065" y="1263650"/>
            <a:ext cx="6511115" cy="40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04B84-9B77-4420-A199-CD4F372B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8" y="1483959"/>
            <a:ext cx="10112063" cy="45781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4B1AB1-356C-42DA-91E2-C4AAA515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Cyber kill chain</a:t>
            </a:r>
          </a:p>
        </p:txBody>
      </p:sp>
    </p:spTree>
    <p:extLst>
      <p:ext uri="{BB962C8B-B14F-4D97-AF65-F5344CB8AC3E}">
        <p14:creationId xmlns:p14="http://schemas.microsoft.com/office/powerpoint/2010/main" val="1356846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2" y="244968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2202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775473" cy="5159728"/>
          </a:xfrm>
        </p:spPr>
        <p:txBody>
          <a:bodyPr>
            <a:normAutofit/>
          </a:bodyPr>
          <a:lstStyle/>
          <a:p>
            <a:r>
              <a:rPr lang="en-US" dirty="0"/>
              <a:t>XGBOOST and MLP (Multi-Layer Perceptron – in Sci-Kit Learn – neural nets)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Look at coefficients (collinearity – may can/need to get rid of certain variables)</a:t>
            </a:r>
          </a:p>
        </p:txBody>
      </p:sp>
    </p:spTree>
    <p:extLst>
      <p:ext uri="{BB962C8B-B14F-4D97-AF65-F5344CB8AC3E}">
        <p14:creationId xmlns:p14="http://schemas.microsoft.com/office/powerpoint/2010/main" val="2627132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750D-9F0B-463E-BD5E-3AFBED3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5264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04B84-9B77-4420-A199-CD4F372B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14537"/>
            <a:ext cx="6248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3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ABEE-659B-4409-B37F-C127828F7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PhishMon</a:t>
            </a:r>
            <a:r>
              <a:rPr lang="en-US" dirty="0"/>
              <a:t>: A Machine Learning Framework for</a:t>
            </a:r>
            <a:br>
              <a:rPr lang="en-US" dirty="0"/>
            </a:br>
            <a:r>
              <a:rPr lang="en-US" dirty="0"/>
              <a:t>Detecting Phishing Webpages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29E3-2320-40CB-BC33-452F8E43A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BY: Austin Willoughby, Jorge Vargas </a:t>
            </a:r>
            <a:r>
              <a:rPr lang="en-US" dirty="0" err="1"/>
              <a:t>Amezcua</a:t>
            </a:r>
            <a:r>
              <a:rPr lang="en-US" dirty="0"/>
              <a:t>, and John Tomaselli</a:t>
            </a:r>
          </a:p>
        </p:txBody>
      </p:sp>
    </p:spTree>
    <p:extLst>
      <p:ext uri="{BB962C8B-B14F-4D97-AF65-F5344CB8AC3E}">
        <p14:creationId xmlns:p14="http://schemas.microsoft.com/office/powerpoint/2010/main" val="348320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A5CD-F9DA-4441-848A-C74C1F95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1794-E997-41A9-8B38-6F90C40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560986"/>
          </a:xfrm>
        </p:spPr>
        <p:txBody>
          <a:bodyPr>
            <a:normAutofit/>
          </a:bodyPr>
          <a:lstStyle/>
          <a:p>
            <a:r>
              <a:rPr lang="en-US" dirty="0"/>
              <a:t>The Basics of Phishing Attempts</a:t>
            </a:r>
          </a:p>
          <a:p>
            <a:r>
              <a:rPr lang="en-US" dirty="0"/>
              <a:t>What Does Phishmon Do?</a:t>
            </a:r>
          </a:p>
          <a:p>
            <a:r>
              <a:rPr lang="en-US" dirty="0"/>
              <a:t>Their (Author’s) Findings</a:t>
            </a:r>
          </a:p>
          <a:p>
            <a:r>
              <a:rPr lang="en-US" dirty="0"/>
              <a:t>Our Situation</a:t>
            </a:r>
          </a:p>
          <a:p>
            <a:r>
              <a:rPr lang="en-US" dirty="0"/>
              <a:t>Provided Data</a:t>
            </a:r>
          </a:p>
          <a:p>
            <a:r>
              <a:rPr lang="en-US" dirty="0"/>
              <a:t>Our Findings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6955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The basics of phishing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905999" cy="5159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Phishing is a social engineering technique used to gather sensitive information or unauthorized access to a user system via malicious email. </a:t>
            </a:r>
          </a:p>
          <a:p>
            <a:pPr lvl="1"/>
            <a:r>
              <a:rPr lang="en-US" dirty="0"/>
              <a:t>Considered a social engineering technique because direct user interaction is usually required to enable the malicious end state.</a:t>
            </a:r>
          </a:p>
          <a:p>
            <a:pPr lvl="1"/>
            <a:r>
              <a:rPr lang="en-US" dirty="0"/>
              <a:t>Most phishing attempts try to lure end users to click on a Uniform Resource Locator (URL) whose corresponding webpage is either laced with malicious code or that solicits end user information. </a:t>
            </a:r>
          </a:p>
          <a:p>
            <a:r>
              <a:rPr lang="en-US" dirty="0"/>
              <a:t>To bypass email filters, attackers will attempt to masquerade their malicious webpages as legitimate </a:t>
            </a:r>
            <a:r>
              <a:rPr lang="en-US" dirty="0" err="1"/>
              <a:t>webpagess</a:t>
            </a:r>
            <a:r>
              <a:rPr lang="en-US" dirty="0"/>
              <a:t> by:</a:t>
            </a:r>
          </a:p>
          <a:p>
            <a:pPr lvl="1"/>
            <a:r>
              <a:rPr lang="en-US" dirty="0"/>
              <a:t>Employing URLs that appear legitimate when compared to the wider population (HTTP Features).</a:t>
            </a:r>
          </a:p>
          <a:p>
            <a:pPr lvl="1"/>
            <a:r>
              <a:rPr lang="en-US" dirty="0"/>
              <a:t>Applying the same look and ‘feel’ as legitimate websites (Code Complexity).</a:t>
            </a:r>
          </a:p>
          <a:p>
            <a:pPr lvl="1"/>
            <a:r>
              <a:rPr lang="en-US" dirty="0"/>
              <a:t>Using certificates, or external validation of trustworthiness (Certificate Features). </a:t>
            </a:r>
          </a:p>
        </p:txBody>
      </p:sp>
    </p:spTree>
    <p:extLst>
      <p:ext uri="{BB962C8B-B14F-4D97-AF65-F5344CB8AC3E}">
        <p14:creationId xmlns:p14="http://schemas.microsoft.com/office/powerpoint/2010/main" val="630056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What does PHISHMON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905999" cy="5159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Phishmon is a, “scalable feature-rich machine learning framework for detecting unseen phishing attacks in a real-time fashion.”  The author claim this is relatively unique because:</a:t>
            </a:r>
          </a:p>
          <a:p>
            <a:pPr lvl="1"/>
            <a:r>
              <a:rPr lang="en-US" dirty="0"/>
              <a:t>Phishmon is system independent (Not </a:t>
            </a:r>
            <a:r>
              <a:rPr lang="en-US" dirty="0" err="1"/>
              <a:t>exlucsive</a:t>
            </a:r>
            <a:r>
              <a:rPr lang="en-US" dirty="0"/>
              <a:t> to a particular tool suite). </a:t>
            </a:r>
          </a:p>
          <a:p>
            <a:pPr lvl="1"/>
            <a:r>
              <a:rPr lang="en-US" dirty="0"/>
              <a:t>Phishmon targets intrinsic features of phishing attacks and does not rely on specific heuristics of previous attacks.  </a:t>
            </a:r>
          </a:p>
          <a:p>
            <a:pPr lvl="1"/>
            <a:r>
              <a:rPr lang="en-US" dirty="0"/>
              <a:t>Phishmon is language agnostic (Human language, not programming language). </a:t>
            </a:r>
          </a:p>
          <a:p>
            <a:r>
              <a:rPr lang="en-US" dirty="0"/>
              <a:t>Three set of targeted feature sets:</a:t>
            </a:r>
          </a:p>
          <a:p>
            <a:pPr lvl="1"/>
            <a:r>
              <a:rPr lang="en-US" dirty="0"/>
              <a:t>HTTP Features – Does the physical URL used vary from expected norms?</a:t>
            </a:r>
          </a:p>
          <a:p>
            <a:pPr lvl="1"/>
            <a:r>
              <a:rPr lang="en-US" dirty="0"/>
              <a:t>Code Complexity Features – How intricate and extensive is the employed code?</a:t>
            </a:r>
          </a:p>
          <a:p>
            <a:pPr lvl="1"/>
            <a:r>
              <a:rPr lang="en-US" dirty="0"/>
              <a:t>Certificate Features – Are the features associated with the webpage’s certificate expected?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8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6ED337-CA68-4D72-9034-A923510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48" y="16969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basics of phishing attempts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B001B1-9915-4866-8EBD-DD5E12B0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28" y="1232452"/>
            <a:ext cx="5868985" cy="5247861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u="sng" dirty="0"/>
              <a:t>Phishing Engineering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Bypass email filters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Gather sensitive data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Get unauthorized access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b="1" u="sng" dirty="0"/>
              <a:t>Methods of Phishing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Email’s with malicious links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Webpages with malicious URL’s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Masquerade webpages as legitimate (Code Complexity)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Using certificates or external validation of credibility (Certificate Features)</a:t>
            </a:r>
          </a:p>
        </p:txBody>
      </p:sp>
      <p:pic>
        <p:nvPicPr>
          <p:cNvPr id="2050" name="Picture 2" descr="Image result for phishing engineering">
            <a:extLst>
              <a:ext uri="{FF2B5EF4-FFF2-40B4-BE49-F238E27FC236}">
                <a16:creationId xmlns:a16="http://schemas.microsoft.com/office/drawing/2014/main" id="{B19425F3-5B90-4967-9A31-BD690D9AA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" r="2324" b="2"/>
          <a:stretch/>
        </p:blipFill>
        <p:spPr bwMode="auto">
          <a:xfrm>
            <a:off x="6869413" y="1997819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993" y="0"/>
            <a:ext cx="6028014" cy="1478570"/>
          </a:xfrm>
        </p:spPr>
        <p:txBody>
          <a:bodyPr/>
          <a:lstStyle/>
          <a:p>
            <a:r>
              <a:rPr lang="en-US"/>
              <a:t>What does PHISHMON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055" y="771297"/>
            <a:ext cx="5105400" cy="5647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author claims:</a:t>
            </a:r>
          </a:p>
          <a:p>
            <a:pPr lvl="1"/>
            <a:r>
              <a:rPr lang="en-US" dirty="0"/>
              <a:t>Not exclusive to Windows, macOS,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Not guaranteed to be full proof</a:t>
            </a:r>
          </a:p>
          <a:p>
            <a:pPr lvl="1"/>
            <a:r>
              <a:rPr lang="en-US" dirty="0"/>
              <a:t>Language agnostic </a:t>
            </a:r>
          </a:p>
          <a:p>
            <a:pPr lvl="1"/>
            <a:r>
              <a:rPr lang="en-US" dirty="0"/>
              <a:t>Targets intrinsic features </a:t>
            </a:r>
          </a:p>
          <a:p>
            <a:pPr lvl="2"/>
            <a:r>
              <a:rPr lang="en-US" dirty="0"/>
              <a:t>HTTP Features - Does URL vary from expected norms?</a:t>
            </a:r>
          </a:p>
          <a:p>
            <a:pPr lvl="2"/>
            <a:r>
              <a:rPr lang="en-US" dirty="0"/>
              <a:t>Code Complexity - How intricate is the employed code?</a:t>
            </a:r>
          </a:p>
          <a:p>
            <a:pPr lvl="2"/>
            <a:r>
              <a:rPr lang="en-US" dirty="0"/>
              <a:t>Certificate Features - Are the features associated with webpage’s certificate?</a:t>
            </a:r>
          </a:p>
        </p:txBody>
      </p:sp>
      <p:pic>
        <p:nvPicPr>
          <p:cNvPr id="3074" name="Picture 2" descr="Image result for method/software">
            <a:extLst>
              <a:ext uri="{FF2B5EF4-FFF2-40B4-BE49-F238E27FC236}">
                <a16:creationId xmlns:a16="http://schemas.microsoft.com/office/drawing/2014/main" id="{2E28019F-DC90-4C29-8A2C-1100F5BF8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4"/>
          <a:stretch/>
        </p:blipFill>
        <p:spPr bwMode="auto">
          <a:xfrm>
            <a:off x="909408" y="3225786"/>
            <a:ext cx="3810912" cy="231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64DD7A-86E5-4940-9179-2AC332C9E25D}"/>
              </a:ext>
            </a:extLst>
          </p:cNvPr>
          <p:cNvSpPr/>
          <p:nvPr/>
        </p:nvSpPr>
        <p:spPr>
          <a:xfrm>
            <a:off x="985150" y="1823451"/>
            <a:ext cx="3659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Phishmon</a:t>
            </a:r>
            <a:r>
              <a:rPr lang="en-US" b="1" dirty="0"/>
              <a:t> is a, “</a:t>
            </a:r>
            <a:r>
              <a:rPr lang="en-US" b="1" i="1" dirty="0"/>
              <a:t>scalable feature-rich machine learning framework for detecting unseen phishing attacks in a real-time fashion</a:t>
            </a:r>
            <a:r>
              <a:rPr lang="en-US" b="1" dirty="0"/>
              <a:t>.”  </a:t>
            </a:r>
          </a:p>
        </p:txBody>
      </p:sp>
    </p:spTree>
    <p:extLst>
      <p:ext uri="{BB962C8B-B14F-4D97-AF65-F5344CB8AC3E}">
        <p14:creationId xmlns:p14="http://schemas.microsoft.com/office/powerpoint/2010/main" val="34345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Our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905999" cy="5159728"/>
          </a:xfrm>
        </p:spPr>
        <p:txBody>
          <a:bodyPr>
            <a:normAutofit/>
          </a:bodyPr>
          <a:lstStyle/>
          <a:p>
            <a:r>
              <a:rPr lang="en-US" dirty="0"/>
              <a:t>Our Goal: Using data provided by the lead researcher, we wished to validate the results achieved in the Phishmon paper using mentioned machine learning techniques. </a:t>
            </a:r>
          </a:p>
          <a:p>
            <a:pPr lvl="1"/>
            <a:r>
              <a:rPr lang="en-US" dirty="0"/>
              <a:t>Machine learning algorithms:</a:t>
            </a:r>
          </a:p>
          <a:p>
            <a:pPr lvl="2"/>
            <a:r>
              <a:rPr lang="en-US" dirty="0"/>
              <a:t>Classification and Regression Tree (CART)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K Nearest Neighbors (KNN)</a:t>
            </a:r>
          </a:p>
          <a:p>
            <a:pPr lvl="2"/>
            <a:r>
              <a:rPr lang="en-US" dirty="0"/>
              <a:t>Adaptive Boosting (</a:t>
            </a:r>
            <a:r>
              <a:rPr lang="en-US" dirty="0" err="1"/>
              <a:t>ADABoost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Platform / Tools Used: Python (Sci-Kit Learn / Pandas).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929F-8C2C-4998-AA09-67361E89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48" y="1263650"/>
            <a:ext cx="9905999" cy="5159728"/>
          </a:xfrm>
        </p:spPr>
        <p:txBody>
          <a:bodyPr>
            <a:normAutofit/>
          </a:bodyPr>
          <a:lstStyle/>
          <a:p>
            <a:r>
              <a:rPr lang="en-US" sz="2800" dirty="0"/>
              <a:t>Variables describing website/email properties</a:t>
            </a:r>
          </a:p>
          <a:p>
            <a:r>
              <a:rPr lang="en-US" sz="2800" dirty="0"/>
              <a:t>Initial:</a:t>
            </a:r>
          </a:p>
          <a:p>
            <a:pPr lvl="1"/>
            <a:r>
              <a:rPr lang="en-US" sz="2200" dirty="0"/>
              <a:t>24232 entries</a:t>
            </a:r>
          </a:p>
          <a:p>
            <a:pPr lvl="1"/>
            <a:r>
              <a:rPr lang="en-US" sz="2200" dirty="0"/>
              <a:t>14 variables (including tag of phish/not). </a:t>
            </a:r>
          </a:p>
          <a:p>
            <a:r>
              <a:rPr lang="en-US" sz="2800" dirty="0"/>
              <a:t>Additional Data:</a:t>
            </a:r>
          </a:p>
          <a:p>
            <a:pPr lvl="1"/>
            <a:r>
              <a:rPr lang="en-US" sz="2200" dirty="0"/>
              <a:t>Later provided with data containing corresponding certificate features over 7 variables. </a:t>
            </a:r>
          </a:p>
          <a:p>
            <a:pPr lvl="1"/>
            <a:r>
              <a:rPr lang="en-US" sz="2200" dirty="0"/>
              <a:t>This data not yet used in our models</a:t>
            </a:r>
          </a:p>
          <a:p>
            <a:pPr lvl="1"/>
            <a:endParaRPr lang="en-US" sz="2400" dirty="0"/>
          </a:p>
        </p:txBody>
      </p:sp>
      <p:pic>
        <p:nvPicPr>
          <p:cNvPr id="1026" name="Picture 2" descr="Image result for data funny">
            <a:extLst>
              <a:ext uri="{FF2B5EF4-FFF2-40B4-BE49-F238E27FC236}">
                <a16:creationId xmlns:a16="http://schemas.microsoft.com/office/drawing/2014/main" id="{184E2E40-31A1-48F4-AD5F-D0281605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57" y="289153"/>
            <a:ext cx="3822584" cy="355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18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14DDB-4082-4A8D-A227-545CE870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26" y="1101375"/>
            <a:ext cx="9253748" cy="56176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31F52B-FD0A-49D0-AE3C-E94878DC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013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Provided data</a:t>
            </a:r>
          </a:p>
        </p:txBody>
      </p:sp>
    </p:spTree>
    <p:extLst>
      <p:ext uri="{BB962C8B-B14F-4D97-AF65-F5344CB8AC3E}">
        <p14:creationId xmlns:p14="http://schemas.microsoft.com/office/powerpoint/2010/main" val="173143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Their 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9D4B6-5AC2-40F5-92C2-9897CC4A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1" y="1096256"/>
            <a:ext cx="10210800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ECAD1-10F1-4121-A949-58129C03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07" y="3729742"/>
            <a:ext cx="5192007" cy="30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B1A-B86D-4F35-81E9-BB66FF9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/>
              <a:t>Their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E711C-35FB-42E9-AA55-FDCCD350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52" y="1110367"/>
            <a:ext cx="10613496" cy="52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43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1504</TotalTime>
  <Words>1095</Words>
  <Application>Microsoft Office PowerPoint</Application>
  <PresentationFormat>Widescreen</PresentationFormat>
  <Paragraphs>216</Paragraphs>
  <Slides>29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Circuit</vt:lpstr>
      <vt:lpstr>PhishMon: A Machine Learning Framework for Detecting Phishing Webpages</vt:lpstr>
      <vt:lpstr>PowerPoint Presentation</vt:lpstr>
      <vt:lpstr>The basics of phishing attempts</vt:lpstr>
      <vt:lpstr>What does PHISHMON do?</vt:lpstr>
      <vt:lpstr>Our situation</vt:lpstr>
      <vt:lpstr>Data</vt:lpstr>
      <vt:lpstr>Provided data</vt:lpstr>
      <vt:lpstr>Their findings</vt:lpstr>
      <vt:lpstr>Their findings</vt:lpstr>
      <vt:lpstr>Our Findings: Generally</vt:lpstr>
      <vt:lpstr>CART (Classification And Regression Trees)</vt:lpstr>
      <vt:lpstr>Our findings: CART</vt:lpstr>
      <vt:lpstr>Random Forests</vt:lpstr>
      <vt:lpstr>Our findings: random Forest</vt:lpstr>
      <vt:lpstr>Our findings: KNN</vt:lpstr>
      <vt:lpstr>Our findings: KNN</vt:lpstr>
      <vt:lpstr>PowerPoint Presentation</vt:lpstr>
      <vt:lpstr>PowerPoint Presentation</vt:lpstr>
      <vt:lpstr>Our findings: Adaboost</vt:lpstr>
      <vt:lpstr>Results Summary</vt:lpstr>
      <vt:lpstr>Next Step</vt:lpstr>
      <vt:lpstr>Cyber kill chain</vt:lpstr>
      <vt:lpstr>Questions</vt:lpstr>
      <vt:lpstr>Suggestions</vt:lpstr>
      <vt:lpstr>Questions?</vt:lpstr>
      <vt:lpstr>PhishMon: A Machine Learning Framework for Detecting Phishing Webpages</vt:lpstr>
      <vt:lpstr>Agenda</vt:lpstr>
      <vt:lpstr>The basics of phishing attempts</vt:lpstr>
      <vt:lpstr>What does PHISHMON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PhishMon: A Machine Learning Framework for Detecting Phishing Webpages</dc:title>
  <dc:creator>Tomaselli, John Francis</dc:creator>
  <cp:lastModifiedBy>Tomaselli, John Francis</cp:lastModifiedBy>
  <cp:revision>37</cp:revision>
  <dcterms:created xsi:type="dcterms:W3CDTF">2020-01-25T18:56:48Z</dcterms:created>
  <dcterms:modified xsi:type="dcterms:W3CDTF">2020-01-29T17:35:52Z</dcterms:modified>
</cp:coreProperties>
</file>