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3"/>
  </p:notesMasterIdLst>
  <p:handoutMasterIdLst>
    <p:handoutMasterId r:id="rId34"/>
  </p:handoutMasterIdLst>
  <p:sldIdLst>
    <p:sldId id="332" r:id="rId2"/>
    <p:sldId id="333" r:id="rId3"/>
    <p:sldId id="334" r:id="rId4"/>
    <p:sldId id="376" r:id="rId5"/>
    <p:sldId id="335" r:id="rId6"/>
    <p:sldId id="377" r:id="rId7"/>
    <p:sldId id="336" r:id="rId8"/>
    <p:sldId id="378" r:id="rId9"/>
    <p:sldId id="398" r:id="rId10"/>
    <p:sldId id="337" r:id="rId11"/>
    <p:sldId id="338" r:id="rId12"/>
    <p:sldId id="391" r:id="rId13"/>
    <p:sldId id="379" r:id="rId14"/>
    <p:sldId id="339" r:id="rId15"/>
    <p:sldId id="402" r:id="rId16"/>
    <p:sldId id="340" r:id="rId17"/>
    <p:sldId id="392" r:id="rId18"/>
    <p:sldId id="341" r:id="rId19"/>
    <p:sldId id="395" r:id="rId20"/>
    <p:sldId id="350" r:id="rId21"/>
    <p:sldId id="349" r:id="rId22"/>
    <p:sldId id="346" r:id="rId23"/>
    <p:sldId id="396" r:id="rId24"/>
    <p:sldId id="344" r:id="rId25"/>
    <p:sldId id="397" r:id="rId26"/>
    <p:sldId id="345" r:id="rId27"/>
    <p:sldId id="372" r:id="rId28"/>
    <p:sldId id="382" r:id="rId29"/>
    <p:sldId id="405" r:id="rId30"/>
    <p:sldId id="406" r:id="rId31"/>
    <p:sldId id="407" r:id="rId32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FF00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9" autoAdjust="0"/>
  </p:normalViewPr>
  <p:slideViewPr>
    <p:cSldViewPr>
      <p:cViewPr varScale="1">
        <p:scale>
          <a:sx n="87" d="100"/>
          <a:sy n="87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temp&gt;50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if temp&gt;=90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   if temp&gt;100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disp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('Too hot - equipment malfunctioning')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   end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   if temp&lt;100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disp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('Normal operating range')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   end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end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if temp&lt;90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disp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('Below desired operating range')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end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else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disp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('Too cold - turn off equipment')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We use conditional statements to describe our decision making process everyday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If I get a raise, I will buy a new car.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If I get a raise,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	 I will buy a new car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. (period) </a:t>
            </a: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if</a:t>
            </a:r>
            <a:r>
              <a:rPr lang="en-US" b="1" dirty="0">
                <a:latin typeface="Courier" pitchFamily="49" charset="0"/>
              </a:rPr>
              <a:t> logical expression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	 </a:t>
            </a:r>
            <a:r>
              <a:rPr lang="en-US" b="1" dirty="0">
                <a:solidFill>
                  <a:srgbClr val="009900"/>
                </a:solidFill>
                <a:latin typeface="Courier" pitchFamily="49" charset="0"/>
              </a:rPr>
              <a:t>commands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end</a:t>
            </a: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2667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r>
              <a:rPr lang="en-US" dirty="0"/>
              <a:t>x=2;</a:t>
            </a:r>
          </a:p>
          <a:p>
            <a:pPr marL="114300" indent="0">
              <a:buNone/>
            </a:pPr>
            <a:r>
              <a:rPr lang="en-US" dirty="0"/>
              <a:t>if x&gt;0</a:t>
            </a:r>
          </a:p>
          <a:p>
            <a:pPr marL="114300" indent="0">
              <a:buNone/>
            </a:pPr>
            <a:r>
              <a:rPr lang="en-US" dirty="0"/>
              <a:t>   y=log(x)</a:t>
            </a:r>
          </a:p>
          <a:p>
            <a:pPr marL="114300" indent="0">
              <a:buNone/>
            </a:pPr>
            <a:r>
              <a:rPr lang="en-US" dirty="0"/>
              <a:t>end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latin typeface="Calibri" panose="020F0502020204030204" pitchFamily="34" charset="0"/>
              </a:rPr>
              <a:t>y =</a:t>
            </a:r>
          </a:p>
          <a:p>
            <a:pPr marL="114300" indent="0">
              <a:buNone/>
            </a:pPr>
            <a:r>
              <a:rPr lang="en-US" b="1" dirty="0">
                <a:latin typeface="Calibri" panose="020F0502020204030204" pitchFamily="34" charset="0"/>
              </a:rPr>
              <a:t>    0.6931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953000" y="1828800"/>
            <a:ext cx="2667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553" y="1419095"/>
            <a:ext cx="76894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Example: Suppose x is a scalar. We want to calculate y=log(x) only when x&gt;0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41" y="2286000"/>
            <a:ext cx="2219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 Statements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953000" y="1828800"/>
            <a:ext cx="2667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77536" y="1676400"/>
            <a:ext cx="1752600" cy="4785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r>
              <a:rPr lang="en-US" dirty="0"/>
              <a:t>x=-2;</a:t>
            </a:r>
          </a:p>
          <a:p>
            <a:pPr marL="114300" indent="0">
              <a:buNone/>
            </a:pPr>
            <a:r>
              <a:rPr lang="en-US" dirty="0"/>
              <a:t>if x&gt;0</a:t>
            </a:r>
          </a:p>
          <a:p>
            <a:pPr marL="114300" indent="0">
              <a:buNone/>
            </a:pPr>
            <a:r>
              <a:rPr lang="en-US" dirty="0"/>
              <a:t>   y=log(x)</a:t>
            </a:r>
          </a:p>
          <a:p>
            <a:pPr marL="114300" indent="0">
              <a:buNone/>
            </a:pPr>
            <a:r>
              <a:rPr lang="en-US" dirty="0"/>
              <a:t>End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 result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553" y="1419095"/>
            <a:ext cx="76894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Example: Suppose x is a scalar. We want to calculate y=log(x) only when x&gt;0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99633"/>
            <a:ext cx="2219136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2667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r>
              <a:rPr lang="en-US" dirty="0"/>
              <a:t>z=-3;</a:t>
            </a:r>
          </a:p>
          <a:p>
            <a:pPr marL="114300" indent="0">
              <a:buNone/>
            </a:pPr>
            <a:r>
              <a:rPr lang="en-US" dirty="0"/>
              <a:t>if z &lt;= 0</a:t>
            </a:r>
          </a:p>
          <a:p>
            <a:pPr marL="114300" indent="0">
              <a:buNone/>
            </a:pPr>
            <a:r>
              <a:rPr lang="en-US" dirty="0"/>
              <a:t>   z = 10;</a:t>
            </a:r>
          </a:p>
          <a:p>
            <a:pPr marL="114300" indent="0">
              <a:buNone/>
            </a:pPr>
            <a:r>
              <a:rPr lang="en-US" dirty="0"/>
              <a:t>end</a:t>
            </a:r>
          </a:p>
          <a:p>
            <a:pPr marL="114300" indent="0">
              <a:buNone/>
            </a:pPr>
            <a:r>
              <a:rPr lang="en-US" dirty="0"/>
              <a:t>z = z + 1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2553" y="1419095"/>
            <a:ext cx="76894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Example: What will the value of z be after the following statements?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50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US" dirty="0"/>
              <a:t>Answer:</a:t>
            </a:r>
          </a:p>
          <a:p>
            <a:pPr marL="114300" indent="0">
              <a:buNone/>
            </a:pPr>
            <a:r>
              <a:rPr lang="en-US" dirty="0"/>
              <a:t>z =</a:t>
            </a:r>
          </a:p>
          <a:p>
            <a:pPr marL="114300" indent="0">
              <a:buNone/>
            </a:pPr>
            <a:r>
              <a:rPr lang="en-US" dirty="0"/>
              <a:t>   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4724400"/>
            <a:ext cx="1219200" cy="122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371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to our conditional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If I get at least a $100 per week raise, I will buy a new car; else, I will put the raise into savings.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If I get at least a $100 per week raise,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	I will buy a new car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else,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	 I will put the raise into savings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. (period) </a:t>
            </a: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7179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if</a:t>
            </a:r>
            <a:r>
              <a:rPr lang="en-US" b="1" dirty="0">
                <a:latin typeface="Courier" pitchFamily="49" charset="0"/>
              </a:rPr>
              <a:t> logical expression</a:t>
            </a:r>
          </a:p>
          <a:p>
            <a:pPr marL="114300" indent="0">
              <a:buNone/>
            </a:pPr>
            <a:r>
              <a:rPr lang="en-US" b="1" dirty="0">
                <a:latin typeface="Courier" pitchFamily="49" charset="0"/>
              </a:rPr>
              <a:t>	 </a:t>
            </a:r>
            <a:r>
              <a:rPr lang="en-US" b="1" dirty="0">
                <a:solidFill>
                  <a:srgbClr val="009900"/>
                </a:solidFill>
                <a:latin typeface="Courier" pitchFamily="49" charset="0"/>
              </a:rPr>
              <a:t>commands 1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else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9900"/>
                </a:solidFill>
                <a:latin typeface="Courier" pitchFamily="49" charset="0"/>
              </a:rPr>
              <a:t>	 commands 2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2435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if/else Statements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dirty="0"/>
              <a:t>Example: </a:t>
            </a:r>
            <a:r>
              <a:rPr lang="en-US" dirty="0"/>
              <a:t>Suppose x is a scalar. We want to calculate y=log(x) when x&gt;0. When x &lt;=0, display “Input to log </a:t>
            </a:r>
            <a:r>
              <a:rPr lang="en-US" dirty="0" err="1"/>
              <a:t>fn</a:t>
            </a:r>
            <a:r>
              <a:rPr lang="en-US" dirty="0"/>
              <a:t> must be positive”.</a:t>
            </a: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43" y="2819400"/>
            <a:ext cx="4718713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2869485"/>
            <a:ext cx="693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x=2;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if x&gt;0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   y=log(x)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else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   </a:t>
            </a:r>
            <a:r>
              <a:rPr lang="en-US" sz="2200" dirty="0" err="1">
                <a:latin typeface="Calibri" panose="020F0502020204030204" pitchFamily="34" charset="0"/>
              </a:rPr>
              <a:t>disp</a:t>
            </a:r>
            <a:r>
              <a:rPr lang="en-US" sz="2200" dirty="0">
                <a:latin typeface="Calibri" panose="020F0502020204030204" pitchFamily="34" charset="0"/>
              </a:rPr>
              <a:t> (‘The input to the log function must be positive’)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end</a:t>
            </a:r>
          </a:p>
          <a:p>
            <a:pPr marL="114300" indent="0">
              <a:buNone/>
            </a:pPr>
            <a:endParaRPr lang="en-US" sz="2200" dirty="0">
              <a:latin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200" b="1" dirty="0">
                <a:latin typeface="Calibri" panose="020F0502020204030204" pitchFamily="34" charset="0"/>
              </a:rPr>
              <a:t>y =</a:t>
            </a:r>
          </a:p>
          <a:p>
            <a:pPr marL="114300" indent="0">
              <a:buNone/>
            </a:pPr>
            <a:r>
              <a:rPr lang="en-US" sz="2200" b="1" dirty="0">
                <a:latin typeface="Calibri" panose="020F0502020204030204" pitchFamily="34" charset="0"/>
              </a:rPr>
              <a:t>    0.6931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if/else Statements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dirty="0"/>
              <a:t>Example: </a:t>
            </a:r>
            <a:r>
              <a:rPr lang="en-US" dirty="0"/>
              <a:t>Suppose x is a scalar. We want to calculate y=log(x) when x&gt;0. When x &lt;=0, display “Input to log </a:t>
            </a:r>
            <a:r>
              <a:rPr lang="en-US" dirty="0" err="1"/>
              <a:t>fn</a:t>
            </a:r>
            <a:r>
              <a:rPr lang="en-US" dirty="0"/>
              <a:t> must be positive”.</a:t>
            </a: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895600"/>
            <a:ext cx="693420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x=-2;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if x&gt;0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   y=log(x)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else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   </a:t>
            </a:r>
            <a:r>
              <a:rPr lang="en-US" sz="2200" dirty="0" err="1">
                <a:latin typeface="Calibri" panose="020F0502020204030204" pitchFamily="34" charset="0"/>
              </a:rPr>
              <a:t>disp</a:t>
            </a:r>
            <a:r>
              <a:rPr lang="en-US" sz="2200" dirty="0">
                <a:latin typeface="Calibri" panose="020F0502020204030204" pitchFamily="34" charset="0"/>
              </a:rPr>
              <a:t> (‘The input to the log function must be positive’)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end</a:t>
            </a:r>
          </a:p>
          <a:p>
            <a:pPr marL="114300" indent="0">
              <a:buNone/>
            </a:pPr>
            <a:endParaRPr lang="en-US" sz="2200" dirty="0">
              <a:latin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200" b="1" dirty="0">
                <a:latin typeface="Calibri" panose="020F0502020204030204" pitchFamily="34" charset="0"/>
              </a:rPr>
              <a:t>The input to the log function must be positive</a:t>
            </a:r>
          </a:p>
          <a:p>
            <a:pPr marL="114300" indent="0">
              <a:buNone/>
            </a:pPr>
            <a:endParaRPr lang="en-US" sz="2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>
          <a:xfrm>
            <a:off x="579842" y="389315"/>
            <a:ext cx="8229600" cy="7078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941480"/>
            <a:r>
              <a:rPr spc="-20" dirty="0">
                <a:solidFill>
                  <a:schemeClr val="tx1"/>
                </a:solidFill>
              </a:rPr>
              <a:t>if/else/elseif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102" y="1305177"/>
            <a:ext cx="6032748" cy="678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065" indent="-343963">
              <a:buFont typeface="Verdana"/>
              <a:buChar char="•"/>
              <a:tabLst>
                <a:tab pos="356065" algn="l"/>
              </a:tabLst>
            </a:pPr>
            <a:r>
              <a:rPr sz="2000" spc="-20" dirty="0">
                <a:latin typeface="Verdana"/>
                <a:cs typeface="Verdana"/>
              </a:rPr>
              <a:t>Basi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flow-control</a:t>
            </a:r>
            <a:r>
              <a:rPr sz="2000" spc="-1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commo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al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languages</a:t>
            </a:r>
            <a:endParaRPr sz="2000">
              <a:latin typeface="Verdana"/>
              <a:cs typeface="Verdana"/>
            </a:endParaRPr>
          </a:p>
          <a:p>
            <a:pPr marL="356065" indent="-343963">
              <a:spcBef>
                <a:spcPts val="481"/>
              </a:spcBef>
              <a:buFont typeface="Verdana"/>
              <a:buChar char="•"/>
              <a:tabLst>
                <a:tab pos="356065" algn="l"/>
              </a:tabLst>
            </a:pPr>
            <a:r>
              <a:rPr sz="2000" spc="-15" dirty="0">
                <a:latin typeface="Verdana"/>
                <a:cs typeface="Verdana"/>
              </a:rPr>
              <a:t>MATLAB syntax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somewhat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unique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968" y="2255354"/>
            <a:ext cx="2598017" cy="276999"/>
          </a:xfrm>
          <a:custGeom>
            <a:avLst/>
            <a:gdLst/>
            <a:ahLst/>
            <a:cxnLst/>
            <a:rect l="l" t="t" r="r" b="b"/>
            <a:pathLst>
              <a:path w="2590800" h="1623822">
                <a:moveTo>
                  <a:pt x="0" y="0"/>
                </a:moveTo>
                <a:lnTo>
                  <a:pt x="0" y="1623822"/>
                </a:lnTo>
                <a:lnTo>
                  <a:pt x="2590800" y="1623822"/>
                </a:lnTo>
                <a:lnTo>
                  <a:pt x="2590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937" y="2723508"/>
            <a:ext cx="1598290" cy="1110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/>
            <a:r>
              <a:rPr spc="-10" dirty="0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spc="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cond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1003"/>
              </a:lnSpc>
              <a:spcBef>
                <a:spcPts val="92"/>
              </a:spcBef>
            </a:pPr>
            <a:endParaRPr sz="1000" dirty="0"/>
          </a:p>
          <a:p>
            <a:pPr marL="336319"/>
            <a:r>
              <a:rPr spc="-20" dirty="0">
                <a:latin typeface="Verdana"/>
                <a:cs typeface="Verdana"/>
              </a:rPr>
              <a:t>commands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1003"/>
              </a:lnSpc>
              <a:spcBef>
                <a:spcPts val="85"/>
              </a:spcBef>
            </a:pPr>
            <a:endParaRPr sz="1000" dirty="0"/>
          </a:p>
          <a:p>
            <a:pPr marL="12739"/>
            <a:r>
              <a:rPr spc="-15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2046" y="2255355"/>
            <a:ext cx="2598017" cy="276999"/>
          </a:xfrm>
          <a:custGeom>
            <a:avLst/>
            <a:gdLst/>
            <a:ahLst/>
            <a:cxnLst/>
            <a:rect l="l" t="t" r="r" b="b"/>
            <a:pathLst>
              <a:path w="2590800" h="2449829">
                <a:moveTo>
                  <a:pt x="0" y="0"/>
                </a:moveTo>
                <a:lnTo>
                  <a:pt x="0" y="2449829"/>
                </a:lnTo>
                <a:lnTo>
                  <a:pt x="2590800" y="2449829"/>
                </a:lnTo>
                <a:lnTo>
                  <a:pt x="2590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3623" y="2232249"/>
            <a:ext cx="3406713" cy="282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>
              <a:tabLst>
                <a:tab pos="2820497" algn="l"/>
              </a:tabLst>
            </a:pPr>
            <a:r>
              <a:rPr spc="-10" dirty="0">
                <a:solidFill>
                  <a:srgbClr val="FF6500"/>
                </a:solidFill>
                <a:latin typeface="Verdana"/>
                <a:cs typeface="Verdana"/>
              </a:rPr>
              <a:t>IF	</a:t>
            </a:r>
            <a:r>
              <a:rPr spc="-20" dirty="0">
                <a:solidFill>
                  <a:srgbClr val="FF6500"/>
                </a:solidFill>
                <a:latin typeface="Verdana"/>
                <a:cs typeface="Verdana"/>
              </a:rPr>
              <a:t>ELSE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939" y="2723439"/>
            <a:ext cx="1744109" cy="193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/>
            <a:r>
              <a:rPr spc="-10" dirty="0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spc="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cond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1003"/>
              </a:lnSpc>
              <a:spcBef>
                <a:spcPts val="92"/>
              </a:spcBef>
            </a:pPr>
            <a:endParaRPr sz="1000" dirty="0"/>
          </a:p>
          <a:p>
            <a:pPr marL="336319"/>
            <a:r>
              <a:rPr spc="-20" dirty="0">
                <a:latin typeface="Verdana"/>
                <a:cs typeface="Verdana"/>
              </a:rPr>
              <a:t>commands1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1003"/>
              </a:lnSpc>
              <a:spcBef>
                <a:spcPts val="85"/>
              </a:spcBef>
            </a:pPr>
            <a:endParaRPr sz="1000" dirty="0"/>
          </a:p>
          <a:p>
            <a:pPr marL="12739"/>
            <a:r>
              <a:rPr spc="5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pc="-5" dirty="0">
                <a:solidFill>
                  <a:srgbClr val="0000FF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srgbClr val="0000FF"/>
                </a:solidFill>
                <a:latin typeface="Verdana"/>
                <a:cs typeface="Verdana"/>
              </a:rPr>
              <a:t>se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1003"/>
              </a:lnSpc>
              <a:spcBef>
                <a:spcPts val="92"/>
              </a:spcBef>
            </a:pPr>
            <a:endParaRPr sz="1000" dirty="0"/>
          </a:p>
          <a:p>
            <a:pPr marL="336319"/>
            <a:r>
              <a:rPr spc="-20" dirty="0">
                <a:latin typeface="Verdana"/>
                <a:cs typeface="Verdana"/>
              </a:rPr>
              <a:t>commands2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1003"/>
              </a:lnSpc>
              <a:spcBef>
                <a:spcPts val="92"/>
              </a:spcBef>
            </a:pPr>
            <a:endParaRPr sz="1000" dirty="0"/>
          </a:p>
          <a:p>
            <a:pPr marL="12739"/>
            <a:r>
              <a:rPr spc="-15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5711" y="2255354"/>
            <a:ext cx="2205131" cy="277000"/>
          </a:xfrm>
          <a:custGeom>
            <a:avLst/>
            <a:gdLst/>
            <a:ahLst/>
            <a:cxnLst/>
            <a:rect l="l" t="t" r="r" b="b"/>
            <a:pathLst>
              <a:path w="2590800" h="3275076">
                <a:moveTo>
                  <a:pt x="0" y="0"/>
                </a:moveTo>
                <a:lnTo>
                  <a:pt x="0" y="3275076"/>
                </a:lnTo>
                <a:lnTo>
                  <a:pt x="2590800" y="3275076"/>
                </a:lnTo>
                <a:lnTo>
                  <a:pt x="2590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7000" y="2723439"/>
            <a:ext cx="1744109" cy="2795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/>
            <a:r>
              <a:rPr spc="-10" dirty="0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spc="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cond1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1003"/>
              </a:lnSpc>
              <a:spcBef>
                <a:spcPts val="92"/>
              </a:spcBef>
            </a:pPr>
            <a:endParaRPr sz="1000" dirty="0"/>
          </a:p>
          <a:p>
            <a:pPr marL="336319"/>
            <a:r>
              <a:rPr spc="-20" dirty="0">
                <a:latin typeface="Verdana"/>
                <a:cs typeface="Verdana"/>
              </a:rPr>
              <a:t>commands1</a:t>
            </a:r>
            <a:endParaRPr dirty="0">
              <a:latin typeface="Verdana"/>
              <a:cs typeface="Verdana"/>
            </a:endParaRPr>
          </a:p>
          <a:p>
            <a:pPr marL="336319" marR="6370" indent="-324217">
              <a:lnSpc>
                <a:spcPts val="3260"/>
              </a:lnSpc>
              <a:spcBef>
                <a:spcPts val="286"/>
              </a:spcBef>
            </a:pPr>
            <a:r>
              <a:rPr spc="5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pc="-5" dirty="0">
                <a:solidFill>
                  <a:srgbClr val="0000FF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spc="-5" dirty="0">
                <a:solidFill>
                  <a:srgbClr val="0000FF"/>
                </a:solidFill>
                <a:latin typeface="Verdana"/>
                <a:cs typeface="Verdana"/>
              </a:rPr>
              <a:t>ei</a:t>
            </a:r>
            <a:r>
              <a:rPr spc="-10" dirty="0">
                <a:solidFill>
                  <a:srgbClr val="0000FF"/>
                </a:solidFill>
                <a:latin typeface="Verdana"/>
                <a:cs typeface="Verdana"/>
              </a:rPr>
              <a:t>f</a:t>
            </a:r>
            <a:r>
              <a:rPr spc="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cond2 commands2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802"/>
              </a:lnSpc>
              <a:spcBef>
                <a:spcPts val="2"/>
              </a:spcBef>
            </a:pPr>
            <a:endParaRPr sz="800" dirty="0"/>
          </a:p>
          <a:p>
            <a:pPr marL="12739"/>
            <a:r>
              <a:rPr spc="5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pc="-5" dirty="0">
                <a:solidFill>
                  <a:srgbClr val="0000FF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srgbClr val="0000FF"/>
                </a:solidFill>
                <a:latin typeface="Verdana"/>
                <a:cs typeface="Verdana"/>
              </a:rPr>
              <a:t>se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1003"/>
              </a:lnSpc>
              <a:spcBef>
                <a:spcPts val="85"/>
              </a:spcBef>
            </a:pPr>
            <a:endParaRPr sz="1000" dirty="0"/>
          </a:p>
          <a:p>
            <a:pPr marL="336319"/>
            <a:r>
              <a:rPr spc="-20" dirty="0">
                <a:latin typeface="Verdana"/>
                <a:cs typeface="Verdana"/>
              </a:rPr>
              <a:t>commands3</a:t>
            </a:r>
            <a:endParaRPr dirty="0">
              <a:latin typeface="Verdana"/>
              <a:cs typeface="Verdana"/>
            </a:endParaRPr>
          </a:p>
          <a:p>
            <a:pPr>
              <a:lnSpc>
                <a:spcPts val="1003"/>
              </a:lnSpc>
              <a:spcBef>
                <a:spcPts val="92"/>
              </a:spcBef>
            </a:pPr>
            <a:endParaRPr sz="1000" dirty="0"/>
          </a:p>
          <a:p>
            <a:pPr marL="12739"/>
            <a:r>
              <a:rPr spc="-15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7" y="6019800"/>
            <a:ext cx="754125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02" marR="6370">
              <a:buClr>
                <a:srgbClr val="FF6500"/>
              </a:buClr>
              <a:tabLst>
                <a:tab pos="356065" algn="l"/>
              </a:tabLst>
            </a:pPr>
            <a:r>
              <a:rPr sz="2000" spc="-20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nee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fo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parentheses</a:t>
            </a:r>
            <a:r>
              <a:rPr lang="en-US" sz="2000" spc="-20" dirty="0">
                <a:latin typeface="Verdana"/>
                <a:cs typeface="Verdana"/>
              </a:rPr>
              <a:t>!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558" y="4430340"/>
            <a:ext cx="2912836" cy="153888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 marR="6370"/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Conditiona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0000"/>
                </a:solidFill>
                <a:latin typeface="Arial"/>
                <a:cs typeface="Arial"/>
              </a:rPr>
              <a:t>statement:</a:t>
            </a:r>
            <a:r>
              <a:rPr sz="2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evaluates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0719" y="2194268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8950"/>
            <a:r>
              <a:rPr lang="en-US" spc="-20" dirty="0">
                <a:solidFill>
                  <a:srgbClr val="FF6500"/>
                </a:solidFill>
                <a:latin typeface="Verdana"/>
                <a:cs typeface="Verdana"/>
              </a:rPr>
              <a:t>ELSEIF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4178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228600" y="304800"/>
            <a:ext cx="8915400" cy="7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Nested Structures – If statements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91" y="2438400"/>
            <a:ext cx="4816017" cy="3880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1074662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Indicate equipment status based on the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normal operating range is 90-100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temperature is outside of the range give the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59399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pc="-20" dirty="0"/>
              <a:t>Relational</a:t>
            </a:r>
            <a:r>
              <a:rPr lang="en-US" spc="5" dirty="0"/>
              <a:t> </a:t>
            </a:r>
            <a:r>
              <a:rPr lang="en-US" spc="-20" dirty="0"/>
              <a:t>Operators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457200" y="1828800"/>
            <a:ext cx="6183662" cy="282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065" indent="-343963">
              <a:buFont typeface="Verdana"/>
              <a:buChar char="•"/>
              <a:tabLst>
                <a:tab pos="356065" algn="l"/>
              </a:tabLst>
            </a:pPr>
            <a:r>
              <a:rPr spc="-30" dirty="0">
                <a:latin typeface="Verdana"/>
                <a:cs typeface="Verdana"/>
              </a:rPr>
              <a:t>M</a:t>
            </a:r>
            <a:r>
              <a:rPr spc="-15" dirty="0">
                <a:latin typeface="Verdana"/>
                <a:cs typeface="Verdana"/>
              </a:rPr>
              <a:t>ATLAB</a:t>
            </a:r>
            <a:r>
              <a:rPr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uses </a:t>
            </a:r>
            <a:r>
              <a:rPr i="1" dirty="0">
                <a:latin typeface="Verdana"/>
                <a:cs typeface="Verdana"/>
              </a:rPr>
              <a:t>most</a:t>
            </a:r>
            <a:r>
              <a:rPr i="1" spc="5" dirty="0">
                <a:latin typeface="Verdana"/>
                <a:cs typeface="Verdana"/>
              </a:rPr>
              <a:t>l</a:t>
            </a:r>
            <a:r>
              <a:rPr i="1" spc="-15" dirty="0">
                <a:latin typeface="Verdana"/>
                <a:cs typeface="Verdana"/>
              </a:rPr>
              <a:t>y</a:t>
            </a:r>
            <a:r>
              <a:rPr i="1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standard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relationa</a:t>
            </a:r>
            <a:r>
              <a:rPr spc="-5" dirty="0">
                <a:latin typeface="Verdana"/>
                <a:cs typeface="Verdana"/>
              </a:rPr>
              <a:t>l </a:t>
            </a:r>
            <a:r>
              <a:rPr spc="-15" dirty="0">
                <a:latin typeface="Verdana"/>
                <a:cs typeface="Verdana"/>
              </a:rPr>
              <a:t>operators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25460" y="2389561"/>
            <a:ext cx="2829801" cy="1733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9974"/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equal</a:t>
            </a:r>
            <a:endParaRPr sz="1600" dirty="0">
              <a:latin typeface="Verdana"/>
              <a:cs typeface="Verdana"/>
            </a:endParaRPr>
          </a:p>
          <a:p>
            <a:pPr marL="929974">
              <a:spcBef>
                <a:spcPts val="396"/>
              </a:spcBef>
            </a:pPr>
            <a:r>
              <a:rPr sz="1600" spc="80" dirty="0">
                <a:latin typeface="Arial"/>
                <a:cs typeface="Arial"/>
              </a:rPr>
              <a:t> </a:t>
            </a:r>
            <a:r>
              <a:rPr sz="1600" b="1" spc="-5" dirty="0">
                <a:latin typeface="Verdana"/>
                <a:cs typeface="Verdana"/>
              </a:rPr>
              <a:t>no</a:t>
            </a:r>
            <a:r>
              <a:rPr sz="1600" b="1" dirty="0">
                <a:latin typeface="Verdana"/>
                <a:cs typeface="Verdana"/>
              </a:rPr>
              <a:t>t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equal</a:t>
            </a:r>
            <a:endParaRPr sz="1600" dirty="0">
              <a:latin typeface="Verdana"/>
              <a:cs typeface="Verdana"/>
            </a:endParaRPr>
          </a:p>
          <a:p>
            <a:pPr marL="929974">
              <a:spcBef>
                <a:spcPts val="391"/>
              </a:spcBef>
            </a:pP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greate</a:t>
            </a:r>
            <a:r>
              <a:rPr sz="1600" dirty="0">
                <a:latin typeface="Verdana"/>
                <a:cs typeface="Verdana"/>
              </a:rPr>
              <a:t>r </a:t>
            </a:r>
            <a:r>
              <a:rPr sz="1600" spc="-5" dirty="0">
                <a:latin typeface="Verdana"/>
                <a:cs typeface="Verdana"/>
              </a:rPr>
              <a:t>than</a:t>
            </a:r>
            <a:endParaRPr sz="1600" dirty="0">
              <a:latin typeface="Verdana"/>
              <a:cs typeface="Verdana"/>
            </a:endParaRPr>
          </a:p>
          <a:p>
            <a:pPr marL="929974">
              <a:spcBef>
                <a:spcPts val="396"/>
              </a:spcBef>
            </a:pP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les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5" dirty="0">
                <a:latin typeface="Verdana"/>
                <a:cs typeface="Verdana"/>
              </a:rPr>
              <a:t> than</a:t>
            </a:r>
            <a:endParaRPr sz="1600" dirty="0">
              <a:latin typeface="Verdana"/>
              <a:cs typeface="Verdana"/>
            </a:endParaRPr>
          </a:p>
          <a:p>
            <a:pPr marL="929974">
              <a:spcBef>
                <a:spcPts val="391"/>
              </a:spcBef>
            </a:pP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greate</a:t>
            </a:r>
            <a:r>
              <a:rPr sz="1600" dirty="0">
                <a:latin typeface="Verdana"/>
                <a:cs typeface="Verdana"/>
              </a:rPr>
              <a:t>r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r </a:t>
            </a:r>
            <a:r>
              <a:rPr sz="1600" spc="-5" dirty="0">
                <a:latin typeface="Verdana"/>
                <a:cs typeface="Verdana"/>
              </a:rPr>
              <a:t>equal</a:t>
            </a:r>
            <a:endParaRPr sz="1600" dirty="0">
              <a:latin typeface="Verdana"/>
              <a:cs typeface="Verdana"/>
            </a:endParaRPr>
          </a:p>
          <a:p>
            <a:pPr marL="929974">
              <a:spcBef>
                <a:spcPts val="391"/>
              </a:spcBef>
            </a:pP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les</a:t>
            </a:r>
            <a:r>
              <a:rPr sz="1600" dirty="0">
                <a:latin typeface="Verdana"/>
                <a:cs typeface="Verdana"/>
              </a:rPr>
              <a:t>s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r </a:t>
            </a:r>
            <a:r>
              <a:rPr sz="1600" spc="-5" dirty="0">
                <a:latin typeface="Verdana"/>
                <a:cs typeface="Verdana"/>
              </a:rPr>
              <a:t>equal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193240" y="2362837"/>
            <a:ext cx="4493560" cy="2062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/>
            <a:r>
              <a:rPr sz="1600" dirty="0">
                <a:solidFill>
                  <a:srgbClr val="0000FF"/>
                </a:solidFill>
                <a:latin typeface="Verdana"/>
                <a:cs typeface="Verdana"/>
              </a:rPr>
              <a:t>==</a:t>
            </a:r>
            <a:endParaRPr sz="1600" dirty="0">
              <a:latin typeface="Verdana"/>
              <a:cs typeface="Verdana"/>
            </a:endParaRPr>
          </a:p>
          <a:p>
            <a:pPr marL="12739">
              <a:spcBef>
                <a:spcPts val="396"/>
              </a:spcBef>
            </a:pPr>
            <a:r>
              <a:rPr sz="1600" dirty="0">
                <a:solidFill>
                  <a:srgbClr val="0000FF"/>
                </a:solidFill>
                <a:latin typeface="Verdana"/>
                <a:cs typeface="Verdana"/>
              </a:rPr>
              <a:t>~=</a:t>
            </a:r>
            <a:endParaRPr sz="1600" dirty="0">
              <a:latin typeface="Verdana"/>
              <a:cs typeface="Verdana"/>
            </a:endParaRPr>
          </a:p>
          <a:p>
            <a:pPr marL="12739">
              <a:spcBef>
                <a:spcPts val="391"/>
              </a:spcBef>
            </a:pPr>
            <a:r>
              <a:rPr sz="1600" dirty="0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endParaRPr sz="1600" dirty="0">
              <a:latin typeface="Verdana"/>
              <a:cs typeface="Verdana"/>
            </a:endParaRPr>
          </a:p>
          <a:p>
            <a:pPr marL="12739">
              <a:spcBef>
                <a:spcPts val="396"/>
              </a:spcBef>
            </a:pPr>
            <a:r>
              <a:rPr sz="1600" dirty="0">
                <a:solidFill>
                  <a:srgbClr val="0000FF"/>
                </a:solidFill>
                <a:latin typeface="Verdana"/>
                <a:cs typeface="Verdana"/>
              </a:rPr>
              <a:t>&lt;</a:t>
            </a:r>
            <a:endParaRPr sz="1600" dirty="0">
              <a:latin typeface="Verdana"/>
              <a:cs typeface="Verdana"/>
            </a:endParaRPr>
          </a:p>
          <a:p>
            <a:pPr marL="12739">
              <a:spcBef>
                <a:spcPts val="391"/>
              </a:spcBef>
            </a:pPr>
            <a:r>
              <a:rPr sz="1600" dirty="0">
                <a:solidFill>
                  <a:srgbClr val="0000FF"/>
                </a:solidFill>
                <a:latin typeface="Verdana"/>
                <a:cs typeface="Verdana"/>
              </a:rPr>
              <a:t>&gt;=</a:t>
            </a:r>
            <a:endParaRPr sz="1600" dirty="0">
              <a:latin typeface="Verdana"/>
              <a:cs typeface="Verdana"/>
            </a:endParaRPr>
          </a:p>
          <a:p>
            <a:pPr marL="12739">
              <a:spcBef>
                <a:spcPts val="391"/>
              </a:spcBef>
            </a:pPr>
            <a:r>
              <a:rPr sz="1600" dirty="0">
                <a:solidFill>
                  <a:srgbClr val="0000FF"/>
                </a:solidFill>
                <a:latin typeface="Verdana"/>
                <a:cs typeface="Verdana"/>
              </a:rPr>
              <a:t>&lt;=</a:t>
            </a:r>
            <a:endParaRPr sz="1600" dirty="0">
              <a:latin typeface="Verdana"/>
              <a:cs typeface="Verdana"/>
            </a:endParaRPr>
          </a:p>
          <a:p>
            <a:pPr marL="12739">
              <a:spcBef>
                <a:spcPts val="441"/>
              </a:spcBef>
              <a:tabLst>
                <a:tab pos="1846571" algn="l"/>
              </a:tabLst>
            </a:pPr>
            <a:endParaRPr dirty="0">
              <a:latin typeface="Verdana"/>
              <a:cs typeface="Verdana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25461" y="5649847"/>
            <a:ext cx="6789739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>
              <a:spcBef>
                <a:spcPts val="435"/>
              </a:spcBef>
              <a:tabLst>
                <a:tab pos="356065" algn="l"/>
              </a:tabLst>
            </a:pPr>
            <a:r>
              <a:rPr sz="2500" spc="-15" dirty="0">
                <a:latin typeface="Verdana"/>
                <a:cs typeface="Verdana"/>
              </a:rPr>
              <a:t>See</a:t>
            </a:r>
            <a:r>
              <a:rPr sz="2500" spc="-5" dirty="0">
                <a:latin typeface="Verdana"/>
                <a:cs typeface="Verdana"/>
              </a:rPr>
              <a:t> </a:t>
            </a:r>
            <a:r>
              <a:rPr sz="2500" b="1" dirty="0">
                <a:solidFill>
                  <a:srgbClr val="FF6500"/>
                </a:solidFill>
                <a:latin typeface="Verdana"/>
                <a:cs typeface="Verdana"/>
              </a:rPr>
              <a:t>help .</a:t>
            </a:r>
            <a:r>
              <a:rPr sz="2500" b="1" spc="15" dirty="0">
                <a:solidFill>
                  <a:srgbClr val="FF6500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f</a:t>
            </a:r>
            <a:r>
              <a:rPr sz="2500" spc="-25" dirty="0">
                <a:latin typeface="Verdana"/>
                <a:cs typeface="Verdana"/>
              </a:rPr>
              <a:t>o</a:t>
            </a:r>
            <a:r>
              <a:rPr sz="2500" spc="-10" dirty="0">
                <a:latin typeface="Verdana"/>
                <a:cs typeface="Verdana"/>
              </a:rPr>
              <a:t>r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detailed</a:t>
            </a:r>
            <a:r>
              <a:rPr sz="2500" dirty="0">
                <a:latin typeface="Verdana"/>
                <a:cs typeface="Verdana"/>
              </a:rPr>
              <a:t> list</a:t>
            </a:r>
            <a:r>
              <a:rPr sz="2500" spc="-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of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oper</a:t>
            </a:r>
            <a:r>
              <a:rPr sz="2500" spc="-2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t</a:t>
            </a:r>
            <a:r>
              <a:rPr sz="2500" spc="-10" dirty="0">
                <a:latin typeface="Verdana"/>
                <a:cs typeface="Verdana"/>
              </a:rPr>
              <a:t>ors</a:t>
            </a:r>
            <a:endParaRPr sz="2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11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228600" y="304800"/>
            <a:ext cx="8915400" cy="7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Nested Structures – If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057400"/>
            <a:ext cx="723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temp &gt; 100</a:t>
            </a:r>
          </a:p>
          <a:p>
            <a:r>
              <a:rPr lang="en-US" dirty="0"/>
              <a:t>	</a:t>
            </a:r>
            <a:r>
              <a:rPr lang="en-US" dirty="0" err="1"/>
              <a:t>disp</a:t>
            </a:r>
            <a:r>
              <a:rPr lang="en-US" dirty="0"/>
              <a:t>(’Too hot - equipment malfunctioning’)</a:t>
            </a:r>
          </a:p>
          <a:p>
            <a:r>
              <a:rPr lang="en-US" dirty="0" err="1">
                <a:solidFill>
                  <a:srgbClr val="0000FF"/>
                </a:solidFill>
              </a:rPr>
              <a:t>elseif</a:t>
            </a:r>
            <a:r>
              <a:rPr lang="en-US" dirty="0"/>
              <a:t> temp &gt;= 90</a:t>
            </a:r>
          </a:p>
          <a:p>
            <a:r>
              <a:rPr lang="en-US" dirty="0"/>
              <a:t>	</a:t>
            </a:r>
            <a:r>
              <a:rPr lang="en-US" dirty="0" err="1"/>
              <a:t>disp</a:t>
            </a:r>
            <a:r>
              <a:rPr lang="en-US" dirty="0"/>
              <a:t>(’Normal operating range’)</a:t>
            </a:r>
          </a:p>
          <a:p>
            <a:r>
              <a:rPr lang="en-US" dirty="0" err="1">
                <a:solidFill>
                  <a:srgbClr val="0000FF"/>
                </a:solidFill>
              </a:rPr>
              <a:t>elseif</a:t>
            </a:r>
            <a:r>
              <a:rPr lang="en-US" dirty="0"/>
              <a:t> temp &gt; 50</a:t>
            </a:r>
          </a:p>
          <a:p>
            <a:r>
              <a:rPr lang="en-US" dirty="0"/>
              <a:t>	</a:t>
            </a:r>
            <a:r>
              <a:rPr lang="en-US" dirty="0" err="1"/>
              <a:t>disp</a:t>
            </a:r>
            <a:r>
              <a:rPr lang="en-US" dirty="0"/>
              <a:t>(’Below desired operating range’)</a:t>
            </a:r>
          </a:p>
          <a:p>
            <a:r>
              <a:rPr lang="en-US" dirty="0">
                <a:solidFill>
                  <a:srgbClr val="0000FF"/>
                </a:solidFill>
              </a:rPr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disp</a:t>
            </a:r>
            <a:r>
              <a:rPr lang="en-US" dirty="0"/>
              <a:t>(’Too cold - turn off equipment’)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81000" y="5464353"/>
            <a:ext cx="8382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02" marR="6370">
              <a:buClr>
                <a:srgbClr val="FF6500"/>
              </a:buClr>
              <a:tabLst>
                <a:tab pos="356065" algn="l"/>
              </a:tabLst>
            </a:pPr>
            <a:r>
              <a:rPr lang="en-US" sz="2000" spc="-20" dirty="0">
                <a:latin typeface="Verdana"/>
                <a:cs typeface="Verdana"/>
              </a:rPr>
              <a:t>If both </a:t>
            </a:r>
            <a:r>
              <a:rPr lang="en-US" sz="2000" b="1" spc="-20" dirty="0">
                <a:latin typeface="Courier" pitchFamily="49" charset="0"/>
                <a:cs typeface="Verdana"/>
              </a:rPr>
              <a:t>else</a:t>
            </a:r>
            <a:r>
              <a:rPr lang="en-US" sz="2000" spc="-20" dirty="0">
                <a:latin typeface="Verdana"/>
                <a:cs typeface="Verdana"/>
              </a:rPr>
              <a:t> and </a:t>
            </a:r>
            <a:r>
              <a:rPr lang="en-US" sz="2000" b="1" spc="-20" dirty="0" err="1">
                <a:latin typeface="Courier" pitchFamily="49" charset="0"/>
                <a:cs typeface="Verdana"/>
              </a:rPr>
              <a:t>elseif</a:t>
            </a:r>
            <a:r>
              <a:rPr lang="en-US" sz="2000" spc="-20" dirty="0">
                <a:latin typeface="Verdana"/>
                <a:cs typeface="Verdana"/>
              </a:rPr>
              <a:t> are used, </a:t>
            </a:r>
            <a:r>
              <a:rPr lang="en-US" sz="2000" b="1" spc="-20" dirty="0">
                <a:latin typeface="Courier" pitchFamily="49" charset="0"/>
                <a:cs typeface="Verdana"/>
              </a:rPr>
              <a:t>else</a:t>
            </a:r>
            <a:r>
              <a:rPr lang="en-US" sz="2000" spc="-20" dirty="0">
                <a:latin typeface="Verdana"/>
                <a:cs typeface="Verdana"/>
              </a:rPr>
              <a:t> must come after </a:t>
            </a:r>
            <a:r>
              <a:rPr lang="en-US" sz="2000" b="1" spc="-20" dirty="0" err="1">
                <a:latin typeface="Courier" pitchFamily="49" charset="0"/>
                <a:cs typeface="Verdana"/>
              </a:rPr>
              <a:t>elseif</a:t>
            </a:r>
            <a:endParaRPr sz="2000" b="1" dirty="0">
              <a:latin typeface="Courier" pitchFamily="49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88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85800" y="304800"/>
            <a:ext cx="7620000" cy="7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334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b="1" dirty="0"/>
              <a:t>Nested if statements structure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object 4"/>
          <p:cNvSpPr txBox="1"/>
          <p:nvPr/>
        </p:nvSpPr>
        <p:spPr>
          <a:xfrm>
            <a:off x="0" y="2133600"/>
            <a:ext cx="6172200" cy="25930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lang="en-US" sz="2000" spc="-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spc="-20" dirty="0">
                <a:latin typeface="Verdana"/>
                <a:cs typeface="Verdana"/>
              </a:rPr>
              <a:t>conditional statement</a:t>
            </a:r>
            <a:endParaRPr lang="en-US" sz="2000" spc="-15" dirty="0">
              <a:latin typeface="Verdana"/>
              <a:cs typeface="Verdana"/>
            </a:endParaRPr>
          </a:p>
          <a:p>
            <a:pPr marL="370079" marR="6370" indent="-357976">
              <a:lnSpc>
                <a:spcPct val="119700"/>
              </a:lnSpc>
            </a:pPr>
            <a:r>
              <a:rPr lang="en-US" sz="2000" spc="-15" dirty="0">
                <a:latin typeface="Verdana"/>
                <a:cs typeface="Verdana"/>
              </a:rPr>
              <a:t>		commands </a:t>
            </a:r>
          </a:p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 err="1">
                <a:solidFill>
                  <a:srgbClr val="0000FF"/>
                </a:solidFill>
                <a:latin typeface="Verdana"/>
                <a:cs typeface="Verdana"/>
              </a:rPr>
              <a:t>elseif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spc="-20" dirty="0">
                <a:latin typeface="Verdana"/>
                <a:cs typeface="Verdana"/>
              </a:rPr>
              <a:t>conditional statement</a:t>
            </a:r>
            <a:endParaRPr lang="en-US" sz="2000" spc="-15" dirty="0">
              <a:latin typeface="Verdana"/>
              <a:cs typeface="Verdana"/>
            </a:endParaRPr>
          </a:p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>
                <a:latin typeface="Verdana"/>
                <a:cs typeface="Verdana"/>
              </a:rPr>
              <a:t>		</a:t>
            </a:r>
            <a:r>
              <a:rPr sz="2000" spc="-15" dirty="0">
                <a:latin typeface="Verdana"/>
                <a:cs typeface="Verdana"/>
              </a:rPr>
              <a:t>commands</a:t>
            </a:r>
            <a:r>
              <a:rPr lang="en-US" sz="2000" spc="-15" dirty="0">
                <a:latin typeface="Verdana"/>
                <a:cs typeface="Verdana"/>
              </a:rPr>
              <a:t> </a:t>
            </a:r>
          </a:p>
          <a:p>
            <a:pPr marL="469939" lvl="1">
              <a:spcBef>
                <a:spcPts val="471"/>
              </a:spcBef>
            </a:pPr>
            <a:r>
              <a:rPr lang="en-US" sz="2000" spc="-20" dirty="0">
                <a:solidFill>
                  <a:srgbClr val="0000FF"/>
                </a:solidFill>
                <a:latin typeface="Verdana"/>
                <a:cs typeface="Verdana"/>
              </a:rPr>
              <a:t>else</a:t>
            </a:r>
          </a:p>
          <a:p>
            <a:pPr marL="469939" lvl="1">
              <a:spcBef>
                <a:spcPts val="471"/>
              </a:spcBef>
            </a:pPr>
            <a:r>
              <a:rPr lang="en-US" sz="2000" spc="-15" dirty="0">
                <a:latin typeface="Verdana"/>
                <a:cs typeface="Verdana"/>
              </a:rPr>
              <a:t>	commands </a:t>
            </a:r>
            <a:endParaRPr lang="en-US" sz="2000" spc="-20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12739">
              <a:spcBef>
                <a:spcPts val="471"/>
              </a:spcBef>
            </a:pPr>
            <a:r>
              <a:rPr lang="en-US" sz="2000" spc="-20" dirty="0">
                <a:solidFill>
                  <a:srgbClr val="0000FF"/>
                </a:solidFill>
                <a:latin typeface="Verdana"/>
                <a:cs typeface="Verdana"/>
              </a:rPr>
              <a:t>     end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572000" y="2057400"/>
            <a:ext cx="4267200" cy="259301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lang="en-US" sz="2000" spc="-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spc="-20" dirty="0">
                <a:latin typeface="Verdana"/>
                <a:cs typeface="Verdana"/>
              </a:rPr>
              <a:t>conditional statement</a:t>
            </a:r>
            <a:endParaRPr lang="en-US" sz="2000" spc="-15" dirty="0">
              <a:latin typeface="Verdana"/>
              <a:cs typeface="Verdana"/>
            </a:endParaRPr>
          </a:p>
          <a:p>
            <a:pPr marL="370079" marR="6370" indent="-357976">
              <a:lnSpc>
                <a:spcPct val="119700"/>
              </a:lnSpc>
            </a:pPr>
            <a:r>
              <a:rPr lang="en-US" sz="2000" spc="-15" dirty="0">
                <a:latin typeface="Verdana"/>
                <a:cs typeface="Verdana"/>
              </a:rPr>
              <a:t>		commands </a:t>
            </a:r>
          </a:p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>
                <a:solidFill>
                  <a:srgbClr val="0000FF"/>
                </a:solidFill>
                <a:latin typeface="Verdana"/>
                <a:cs typeface="Verdana"/>
              </a:rPr>
              <a:t>	if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spc="-20" dirty="0">
                <a:latin typeface="Verdana"/>
                <a:cs typeface="Verdana"/>
              </a:rPr>
              <a:t>conditional statement</a:t>
            </a:r>
            <a:endParaRPr lang="en-US" sz="2000" spc="-15" dirty="0">
              <a:latin typeface="Verdana"/>
              <a:cs typeface="Verdana"/>
            </a:endParaRPr>
          </a:p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>
                <a:latin typeface="Verdana"/>
                <a:cs typeface="Verdana"/>
              </a:rPr>
              <a:t>		</a:t>
            </a:r>
            <a:r>
              <a:rPr sz="2000" spc="-15" dirty="0">
                <a:latin typeface="Verdana"/>
                <a:cs typeface="Verdana"/>
              </a:rPr>
              <a:t>commands</a:t>
            </a:r>
            <a:r>
              <a:rPr lang="en-US" sz="2000" spc="-15" dirty="0">
                <a:latin typeface="Verdana"/>
                <a:cs typeface="Verdana"/>
              </a:rPr>
              <a:t> </a:t>
            </a:r>
          </a:p>
          <a:p>
            <a:pPr marL="469939" lvl="1">
              <a:spcBef>
                <a:spcPts val="471"/>
              </a:spcBef>
            </a:pPr>
            <a:r>
              <a:rPr lang="en-US" sz="2000" spc="-20" dirty="0">
                <a:solidFill>
                  <a:srgbClr val="0000FF"/>
                </a:solidFill>
                <a:latin typeface="Verdana"/>
                <a:cs typeface="Verdana"/>
              </a:rPr>
              <a:t>	e</a:t>
            </a:r>
            <a:r>
              <a:rPr sz="2000" spc="-20" dirty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endParaRPr lang="en-US" sz="2000" spc="-20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469939" lvl="1">
              <a:spcBef>
                <a:spcPts val="471"/>
              </a:spcBef>
            </a:pPr>
            <a:r>
              <a:rPr lang="en-US" sz="2000" spc="-15" dirty="0">
                <a:latin typeface="Verdana"/>
                <a:cs typeface="Verdana"/>
              </a:rPr>
              <a:t>	commands </a:t>
            </a:r>
            <a:endParaRPr lang="en-US" sz="2000" spc="-20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12739">
              <a:spcBef>
                <a:spcPts val="471"/>
              </a:spcBef>
            </a:pPr>
            <a:r>
              <a:rPr lang="en-US" sz="2000" spc="-20" dirty="0">
                <a:solidFill>
                  <a:srgbClr val="0000FF"/>
                </a:solidFill>
                <a:latin typeface="Verdana"/>
                <a:cs typeface="Verdana"/>
              </a:rPr>
              <a:t>     end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30480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340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Repetition Structures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 called loops</a:t>
            </a:r>
          </a:p>
          <a:p>
            <a:r>
              <a:rPr lang="en-US" dirty="0"/>
              <a:t>Used for code that will be repeated</a:t>
            </a:r>
          </a:p>
          <a:p>
            <a:r>
              <a:rPr lang="en-US" dirty="0"/>
              <a:t>Each repetition is called a pass</a:t>
            </a:r>
          </a:p>
          <a:p>
            <a:r>
              <a:rPr lang="en-US" dirty="0"/>
              <a:t>Loops allow you to repeat sequences of code until some  criterion is met</a:t>
            </a:r>
          </a:p>
          <a:p>
            <a:r>
              <a:rPr lang="en-US" dirty="0"/>
              <a:t>5 basic parts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parameter (loop variable) which determines whether or not to end the loop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Initialization of this parameter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way to change this parameter each time we go through the loop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 comparison (using the parameter) to a criterion used to decide when to end the loop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Calculations to do inside the loop (command block)</a:t>
            </a:r>
          </a:p>
        </p:txBody>
      </p:sp>
    </p:spTree>
    <p:extLst>
      <p:ext uri="{BB962C8B-B14F-4D97-AF65-F5344CB8AC3E}">
        <p14:creationId xmlns:p14="http://schemas.microsoft.com/office/powerpoint/2010/main" val="151870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38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447800"/>
            <a:ext cx="7620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i="1" dirty="0"/>
              <a:t>For</a:t>
            </a:r>
            <a:r>
              <a:rPr lang="en-US" sz="2600" dirty="0"/>
              <a:t> loops are used when you know in advance how many passes through the loop you need to make</a:t>
            </a:r>
          </a:p>
          <a:p>
            <a:r>
              <a:rPr lang="en-US" sz="2600" dirty="0" err="1"/>
              <a:t>Matlab</a:t>
            </a:r>
            <a:r>
              <a:rPr lang="en-US" sz="2600" dirty="0"/>
              <a:t>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56702" indent="-343963">
              <a:buFont typeface="Verdana"/>
              <a:buChar char="•"/>
              <a:tabLst>
                <a:tab pos="356702" algn="l"/>
              </a:tabLst>
            </a:pPr>
            <a:r>
              <a:rPr lang="en-US" sz="2400" spc="-20" dirty="0">
                <a:cs typeface="Verdana"/>
              </a:rPr>
              <a:t>T</a:t>
            </a:r>
            <a:r>
              <a:rPr lang="en-US" sz="2400" spc="-15" dirty="0">
                <a:cs typeface="Verdana"/>
              </a:rPr>
              <a:t>he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loop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variable</a:t>
            </a:r>
            <a:endParaRPr lang="en-US" sz="2400" dirty="0">
              <a:cs typeface="Verdana"/>
            </a:endParaRPr>
          </a:p>
          <a:p>
            <a:pPr marL="929974">
              <a:spcBef>
                <a:spcPts val="435"/>
              </a:spcBef>
            </a:pPr>
            <a:r>
              <a:rPr lang="en-US" sz="2400" spc="-10" dirty="0">
                <a:cs typeface="Verdana"/>
              </a:rPr>
              <a:t>Is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defined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as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a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cs typeface="Verdana"/>
              </a:rPr>
              <a:t>vect</a:t>
            </a:r>
            <a:r>
              <a:rPr lang="en-US" sz="2400" spc="-25" dirty="0">
                <a:solidFill>
                  <a:srgbClr val="FF0000"/>
                </a:solidFill>
                <a:cs typeface="Verdana"/>
              </a:rPr>
              <a:t>o</a:t>
            </a:r>
            <a:r>
              <a:rPr lang="en-US" sz="2400" spc="-10" dirty="0">
                <a:solidFill>
                  <a:srgbClr val="FF0000"/>
                </a:solidFill>
                <a:cs typeface="Verdana"/>
              </a:rPr>
              <a:t>r</a:t>
            </a:r>
            <a:endParaRPr lang="en-US" sz="2400" dirty="0">
              <a:solidFill>
                <a:srgbClr val="FF0000"/>
              </a:solidFill>
              <a:cs typeface="Verdana"/>
            </a:endParaRPr>
          </a:p>
          <a:p>
            <a:pPr marL="929974">
              <a:spcBef>
                <a:spcPts val="435"/>
              </a:spcBef>
            </a:pPr>
            <a:r>
              <a:rPr lang="en-US" sz="2400" spc="-10" dirty="0">
                <a:cs typeface="Verdana"/>
              </a:rPr>
              <a:t>Is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a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cs typeface="Verdana"/>
              </a:rPr>
              <a:t>scalar</a:t>
            </a:r>
            <a:r>
              <a:rPr lang="en-US" sz="2400" dirty="0">
                <a:solidFill>
                  <a:srgbClr val="FF0000"/>
                </a:solidFill>
                <a:cs typeface="Verdana"/>
              </a:rPr>
              <a:t> </a:t>
            </a:r>
            <a:r>
              <a:rPr lang="en-US" sz="2400" dirty="0">
                <a:cs typeface="Verdana"/>
              </a:rPr>
              <a:t>within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the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command</a:t>
            </a:r>
            <a:r>
              <a:rPr lang="en-US" sz="2400" dirty="0">
                <a:cs typeface="Verdana"/>
              </a:rPr>
              <a:t> block</a:t>
            </a:r>
          </a:p>
          <a:p>
            <a:pPr marL="929974">
              <a:spcBef>
                <a:spcPts val="435"/>
              </a:spcBef>
            </a:pPr>
            <a:r>
              <a:rPr lang="en-US" sz="2400" spc="-15" dirty="0">
                <a:cs typeface="Verdana"/>
              </a:rPr>
              <a:t>Does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not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have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to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have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consecu</a:t>
            </a:r>
            <a:r>
              <a:rPr lang="en-US" sz="2400" spc="-20" dirty="0">
                <a:cs typeface="Verdana"/>
              </a:rPr>
              <a:t>t</a:t>
            </a:r>
            <a:r>
              <a:rPr lang="en-US" sz="2400" spc="-10" dirty="0">
                <a:cs typeface="Verdana"/>
              </a:rPr>
              <a:t>ive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values</a:t>
            </a:r>
            <a:r>
              <a:rPr lang="en-US" sz="2400" dirty="0">
                <a:cs typeface="Verdana"/>
              </a:rPr>
              <a:t> (but it's </a:t>
            </a:r>
            <a:r>
              <a:rPr lang="en-US" sz="2400" spc="-10" dirty="0">
                <a:cs typeface="Verdana"/>
              </a:rPr>
              <a:t>usually cleaner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if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they're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consecutive)</a:t>
            </a:r>
            <a:endParaRPr lang="en-US" sz="2400" dirty="0">
              <a:cs typeface="Verdana"/>
            </a:endParaRPr>
          </a:p>
          <a:p>
            <a:pPr marL="356065" indent="-343963">
              <a:spcBef>
                <a:spcPts val="476"/>
              </a:spcBef>
              <a:buFont typeface="Verdana"/>
              <a:buChar char="•"/>
              <a:tabLst>
                <a:tab pos="356065" algn="l"/>
              </a:tabLst>
            </a:pPr>
            <a:r>
              <a:rPr lang="en-US" sz="2400" spc="-20" dirty="0">
                <a:cs typeface="Verdana"/>
              </a:rPr>
              <a:t>T</a:t>
            </a:r>
            <a:r>
              <a:rPr lang="en-US" sz="2400" spc="-15" dirty="0">
                <a:cs typeface="Verdana"/>
              </a:rPr>
              <a:t>he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command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block</a:t>
            </a:r>
            <a:endParaRPr lang="en-US" sz="2400" dirty="0">
              <a:cs typeface="Verdana"/>
            </a:endParaRPr>
          </a:p>
          <a:p>
            <a:pPr marL="929974">
              <a:spcBef>
                <a:spcPts val="441"/>
              </a:spcBef>
            </a:pPr>
            <a:r>
              <a:rPr lang="en-US" sz="2400" spc="-10" dirty="0">
                <a:cs typeface="Verdana"/>
              </a:rPr>
              <a:t>Anything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between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the </a:t>
            </a:r>
            <a:r>
              <a:rPr lang="en-US" sz="2400" spc="-10" dirty="0">
                <a:solidFill>
                  <a:srgbClr val="FF6500"/>
                </a:solidFill>
                <a:cs typeface="Verdana"/>
              </a:rPr>
              <a:t>for</a:t>
            </a:r>
            <a:r>
              <a:rPr lang="en-US" sz="2400" spc="25" dirty="0">
                <a:solidFill>
                  <a:srgbClr val="FF6500"/>
                </a:solidFill>
                <a:cs typeface="Verdana"/>
              </a:rPr>
              <a:t> </a:t>
            </a:r>
            <a:r>
              <a:rPr lang="en-US" sz="2400" dirty="0">
                <a:cs typeface="Verdana"/>
              </a:rPr>
              <a:t>line </a:t>
            </a:r>
            <a:r>
              <a:rPr lang="en-US" sz="2400" spc="-15" dirty="0">
                <a:cs typeface="Verdana"/>
              </a:rPr>
              <a:t>and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the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dirty="0">
                <a:solidFill>
                  <a:srgbClr val="FF6500"/>
                </a:solidFill>
                <a:cs typeface="Verdana"/>
              </a:rPr>
              <a:t>end</a:t>
            </a:r>
            <a:endParaRPr lang="en-US" sz="2400" dirty="0">
              <a:cs typeface="Verdana"/>
            </a:endParaRP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63" y="2794072"/>
            <a:ext cx="6316910" cy="111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079" marR="6370" indent="-357976">
              <a:lnSpc>
                <a:spcPct val="119700"/>
              </a:lnSpc>
            </a:pPr>
            <a:r>
              <a:rPr sz="2000" spc="-15" dirty="0">
                <a:solidFill>
                  <a:srgbClr val="0000FF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0000FF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spc="-5" dirty="0" err="1">
                <a:latin typeface="Verdana"/>
                <a:cs typeface="Verdana"/>
              </a:rPr>
              <a:t>loop</a:t>
            </a:r>
            <a:r>
              <a:rPr lang="en-US" sz="2000" spc="-5" dirty="0" err="1">
                <a:solidFill>
                  <a:srgbClr val="0000FF"/>
                </a:solidFill>
                <a:latin typeface="Verdana"/>
                <a:cs typeface="Verdana"/>
              </a:rPr>
              <a:t>_</a:t>
            </a:r>
            <a:r>
              <a:rPr lang="en-US" sz="2000" spc="-20" dirty="0" err="1">
                <a:latin typeface="Verdana"/>
                <a:cs typeface="Verdana"/>
              </a:rPr>
              <a:t>variable</a:t>
            </a:r>
            <a:r>
              <a:rPr lang="en-US" sz="2000" spc="-2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=</a:t>
            </a:r>
            <a:r>
              <a:rPr lang="en-US" sz="2000" spc="-15" dirty="0">
                <a:latin typeface="Verdana"/>
                <a:cs typeface="Verdana"/>
              </a:rPr>
              <a:t> </a:t>
            </a:r>
            <a:r>
              <a:rPr lang="en-US" sz="2000" spc="-15" dirty="0" err="1">
                <a:solidFill>
                  <a:srgbClr val="00B050"/>
                </a:solidFill>
                <a:latin typeface="Verdana"/>
                <a:cs typeface="Verdana"/>
              </a:rPr>
              <a:t>start_val:increment:end_val</a:t>
            </a:r>
            <a:r>
              <a:rPr lang="en-US" sz="2000" spc="-15" dirty="0"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commands</a:t>
            </a:r>
            <a:endParaRPr sz="20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39">
              <a:spcBef>
                <a:spcPts val="471"/>
              </a:spcBef>
            </a:pPr>
            <a:r>
              <a:rPr sz="2000" spc="-2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146434" y="3607834"/>
            <a:ext cx="1877830" cy="282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/>
            <a:r>
              <a:rPr spc="-15" dirty="0">
                <a:latin typeface="Verdana"/>
                <a:cs typeface="Verdana"/>
              </a:rPr>
              <a:t>Command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block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36118" y="2438399"/>
            <a:ext cx="228600" cy="4076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7889998" y="2672564"/>
            <a:ext cx="340013" cy="5830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6703067">
            <a:off x="3641073" y="3150928"/>
            <a:ext cx="194190" cy="8015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438807" y="8389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Loop Flow Chart</a:t>
            </a:r>
          </a:p>
        </p:txBody>
      </p:sp>
      <p:pic>
        <p:nvPicPr>
          <p:cNvPr id="3" name="Picture 2" descr="pal48185_0405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7" y="1074490"/>
            <a:ext cx="3810000" cy="5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0793" y="583857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400" dirty="0"/>
              <a:t>Figure 4.5-1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8407" y="1755324"/>
            <a:ext cx="4114800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FF0000"/>
                </a:solidFill>
              </a:rPr>
              <a:t>k= m:s:n</a:t>
            </a:r>
          </a:p>
          <a:p>
            <a:r>
              <a:rPr lang="en-US" sz="2500" b="1" i="1" dirty="0">
                <a:solidFill>
                  <a:srgbClr val="FF0000"/>
                </a:solidFill>
              </a:rPr>
              <a:t>m</a:t>
            </a:r>
            <a:r>
              <a:rPr lang="en-US" sz="2500" dirty="0">
                <a:solidFill>
                  <a:srgbClr val="FF0000"/>
                </a:solidFill>
              </a:rPr>
              <a:t> is the </a:t>
            </a:r>
            <a:r>
              <a:rPr lang="en-US" sz="2500" b="1" i="1" dirty="0">
                <a:solidFill>
                  <a:srgbClr val="FF0000"/>
                </a:solidFill>
              </a:rPr>
              <a:t>initial value </a:t>
            </a:r>
            <a:r>
              <a:rPr lang="en-US" sz="2500" dirty="0">
                <a:solidFill>
                  <a:srgbClr val="FF0000"/>
                </a:solidFill>
              </a:rPr>
              <a:t>of a loop</a:t>
            </a:r>
          </a:p>
          <a:p>
            <a:r>
              <a:rPr lang="en-US" sz="2500" b="1" i="1" dirty="0">
                <a:solidFill>
                  <a:srgbClr val="FF0000"/>
                </a:solidFill>
              </a:rPr>
              <a:t>s </a:t>
            </a:r>
            <a:r>
              <a:rPr lang="en-US" sz="2500" i="1" dirty="0">
                <a:solidFill>
                  <a:srgbClr val="FF0000"/>
                </a:solidFill>
              </a:rPr>
              <a:t>is </a:t>
            </a:r>
            <a:r>
              <a:rPr lang="en-US" sz="2500" dirty="0">
                <a:solidFill>
                  <a:srgbClr val="FF0000"/>
                </a:solidFill>
              </a:rPr>
              <a:t>the </a:t>
            </a:r>
            <a:r>
              <a:rPr lang="en-US" sz="2500" b="1" i="1" dirty="0">
                <a:solidFill>
                  <a:srgbClr val="FF0000"/>
                </a:solidFill>
              </a:rPr>
              <a:t>increment value</a:t>
            </a:r>
          </a:p>
          <a:p>
            <a:r>
              <a:rPr lang="en-US" sz="2500" b="1" i="1" dirty="0">
                <a:solidFill>
                  <a:srgbClr val="FF0000"/>
                </a:solidFill>
              </a:rPr>
              <a:t>n </a:t>
            </a:r>
            <a:r>
              <a:rPr lang="en-US" sz="2500" i="1" dirty="0">
                <a:solidFill>
                  <a:srgbClr val="FF0000"/>
                </a:solidFill>
              </a:rPr>
              <a:t>is the </a:t>
            </a:r>
            <a:r>
              <a:rPr lang="en-US" sz="2500" b="1" i="1" dirty="0">
                <a:solidFill>
                  <a:srgbClr val="FF0000"/>
                </a:solidFill>
              </a:rPr>
              <a:t>terminating value</a:t>
            </a:r>
          </a:p>
          <a:p>
            <a:endParaRPr lang="en-US" sz="2500" b="1" i="1" dirty="0">
              <a:solidFill>
                <a:srgbClr val="FF0000"/>
              </a:solidFill>
            </a:endParaRPr>
          </a:p>
          <a:p>
            <a:r>
              <a:rPr lang="en-US" sz="2500" b="1" i="1" dirty="0">
                <a:solidFill>
                  <a:srgbClr val="FF0000"/>
                </a:solidFill>
              </a:rPr>
              <a:t>Will loop until k exceeds n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6608" y="12865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9008" y="14389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008" y="1562098"/>
            <a:ext cx="703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loop_var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1:10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'Iteration number %d\n'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loop_var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271" y="2742544"/>
            <a:ext cx="2295525" cy="30003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35874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09600" y="198011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33400" y="1218773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for k=5:10:35 </a:t>
            </a:r>
          </a:p>
          <a:p>
            <a:pPr marL="114300" indent="0">
              <a:buNone/>
            </a:pPr>
            <a:r>
              <a:rPr lang="en-US" dirty="0"/>
              <a:t>    x=k^2</a:t>
            </a:r>
          </a:p>
          <a:p>
            <a:pPr marL="114300" indent="0">
              <a:buNone/>
            </a:pPr>
            <a:r>
              <a:rPr lang="en-US" dirty="0"/>
              <a:t>end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1. The loop variable k is assigned an initial value of 5</a:t>
            </a:r>
          </a:p>
          <a:p>
            <a:pPr marL="114300" indent="0">
              <a:buNone/>
            </a:pPr>
            <a:r>
              <a:rPr lang="en-US" dirty="0"/>
              <a:t>2. x is calculated (x=</a:t>
            </a:r>
            <a:r>
              <a:rPr lang="en-US" dirty="0" err="1"/>
              <a:t>k^2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3. Each pass through the loop increments k by 10 and calculated x until k exceeds 35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218773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Loop variable is a vector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1828375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Command block with loop variable, 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86000" y="1397668"/>
            <a:ext cx="609600" cy="5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28802" y="1828376"/>
            <a:ext cx="990598" cy="305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/>
          <p:cNvSpPr txBox="1"/>
          <p:nvPr/>
        </p:nvSpPr>
        <p:spPr>
          <a:xfrm>
            <a:off x="381000" y="44958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FF0000"/>
                </a:solidFill>
              </a:rPr>
              <a:t>Note the expression k=5:10:35 or generically k= </a:t>
            </a:r>
            <a:r>
              <a:rPr lang="en-US" sz="2500" dirty="0" err="1">
                <a:solidFill>
                  <a:srgbClr val="FF0000"/>
                </a:solidFill>
              </a:rPr>
              <a:t>m:s:n</a:t>
            </a:r>
            <a:endParaRPr lang="en-US" sz="2500" dirty="0">
              <a:solidFill>
                <a:srgbClr val="FF0000"/>
              </a:solidFill>
            </a:endParaRPr>
          </a:p>
          <a:p>
            <a:r>
              <a:rPr lang="en-US" sz="2500" b="1" i="1" dirty="0">
                <a:solidFill>
                  <a:srgbClr val="FF0000"/>
                </a:solidFill>
              </a:rPr>
              <a:t>m</a:t>
            </a:r>
            <a:r>
              <a:rPr lang="en-US" sz="2500" dirty="0">
                <a:solidFill>
                  <a:srgbClr val="FF0000"/>
                </a:solidFill>
              </a:rPr>
              <a:t> is the </a:t>
            </a:r>
            <a:r>
              <a:rPr lang="en-US" sz="2500" b="1" i="1" dirty="0">
                <a:solidFill>
                  <a:srgbClr val="FF0000"/>
                </a:solidFill>
              </a:rPr>
              <a:t>initial value </a:t>
            </a:r>
            <a:r>
              <a:rPr lang="en-US" sz="2500" dirty="0">
                <a:solidFill>
                  <a:srgbClr val="FF0000"/>
                </a:solidFill>
              </a:rPr>
              <a:t>of a loop, which is incremented by the </a:t>
            </a:r>
            <a:r>
              <a:rPr lang="en-US" sz="2500" b="1" i="1" dirty="0">
                <a:solidFill>
                  <a:srgbClr val="FF0000"/>
                </a:solidFill>
              </a:rPr>
              <a:t>increment value, s</a:t>
            </a:r>
            <a:r>
              <a:rPr lang="en-US" sz="2500" dirty="0">
                <a:solidFill>
                  <a:srgbClr val="FF0000"/>
                </a:solidFill>
              </a:rPr>
              <a:t>. The loop continues until the loop variable exceeds the </a:t>
            </a:r>
            <a:r>
              <a:rPr lang="en-US" sz="2500" b="1" i="1" dirty="0">
                <a:solidFill>
                  <a:srgbClr val="FF0000"/>
                </a:solidFill>
              </a:rPr>
              <a:t>terminating value, n.</a:t>
            </a:r>
            <a:endParaRPr lang="en-US" sz="25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76035"/>
            <a:ext cx="1905000" cy="23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09600" y="198011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33400" y="1218772"/>
            <a:ext cx="7620000" cy="525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Rewrite previous example using indexing and script formatting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80028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Indexing example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k=5:10:35;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length of vector k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 = length(k)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x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=1:L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x(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= k(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)^2;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%Display answer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029200"/>
            <a:ext cx="4105275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4035504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Spacing of 1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959124" y="4250948"/>
            <a:ext cx="2384276" cy="486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9600" y="4448611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Note: no need of .^ operator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27462" y="4737932"/>
            <a:ext cx="1181100" cy="2533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loops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553" y="1419095"/>
            <a:ext cx="76894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Example: Iterate the loop over odd integers from 273 to 1 (inclusive).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2552" y="4738011"/>
            <a:ext cx="76894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Answer: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k = 273:-2:1</a:t>
            </a:r>
            <a:endParaRPr lang="en-US" sz="22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432113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k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commands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commands	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992" y="4763411"/>
            <a:ext cx="6248400" cy="525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09600" y="228600"/>
            <a:ext cx="7620000" cy="7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33400" y="1143000"/>
            <a:ext cx="7620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dirty="0"/>
              <a:t>Nested </a:t>
            </a:r>
            <a:r>
              <a:rPr lang="en-US" b="1" i="1" dirty="0"/>
              <a:t>for</a:t>
            </a:r>
            <a:r>
              <a:rPr lang="en-US" b="1" dirty="0"/>
              <a:t> loop and if statement structure example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19200" y="2133600"/>
            <a:ext cx="6172200" cy="25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079" marR="6370" indent="-357976">
              <a:lnSpc>
                <a:spcPct val="119700"/>
              </a:lnSpc>
            </a:pPr>
            <a:r>
              <a:rPr lang="en-US" sz="2000" spc="-15" dirty="0">
                <a:solidFill>
                  <a:srgbClr val="0000FF"/>
                </a:solidFill>
                <a:latin typeface="Verdana"/>
                <a:cs typeface="Verdana"/>
              </a:rPr>
              <a:t>for </a:t>
            </a:r>
            <a:r>
              <a:rPr lang="en-US" sz="2000" spc="-15" dirty="0">
                <a:latin typeface="Verdana"/>
                <a:cs typeface="Verdana"/>
              </a:rPr>
              <a:t>i=</a:t>
            </a:r>
            <a:r>
              <a:rPr lang="en-US" sz="2000" spc="-15" dirty="0" err="1">
                <a:latin typeface="Verdana"/>
                <a:cs typeface="Verdana"/>
              </a:rPr>
              <a:t>start:increment:end</a:t>
            </a:r>
            <a:endParaRPr lang="en-US" sz="2000" spc="-15" dirty="0">
              <a:latin typeface="Verdana"/>
              <a:cs typeface="Verdana"/>
            </a:endParaRPr>
          </a:p>
          <a:p>
            <a:pPr marL="370079" marR="6370" indent="-357976">
              <a:lnSpc>
                <a:spcPct val="119700"/>
              </a:lnSpc>
            </a:pPr>
            <a:r>
              <a:rPr lang="en-US" sz="2000" spc="-15" dirty="0">
                <a:latin typeface="Verdana"/>
                <a:cs typeface="Verdana"/>
              </a:rPr>
              <a:t>	commands </a:t>
            </a:r>
          </a:p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spc="-20" dirty="0">
                <a:latin typeface="Verdana"/>
                <a:cs typeface="Verdana"/>
              </a:rPr>
              <a:t>conditional statement</a:t>
            </a:r>
            <a:endParaRPr lang="en-US" sz="2000" spc="-15" dirty="0">
              <a:latin typeface="Verdana"/>
              <a:cs typeface="Verdana"/>
            </a:endParaRPr>
          </a:p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commands</a:t>
            </a:r>
            <a:r>
              <a:rPr lang="en-US" sz="2000" spc="-15" dirty="0">
                <a:latin typeface="Verdana"/>
                <a:cs typeface="Verdana"/>
              </a:rPr>
              <a:t> </a:t>
            </a:r>
          </a:p>
          <a:p>
            <a:pPr marL="469939" lvl="1">
              <a:spcBef>
                <a:spcPts val="471"/>
              </a:spcBef>
            </a:pPr>
            <a:r>
              <a:rPr lang="en-US" sz="2000" spc="-2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endParaRPr lang="en-US" sz="2000" spc="-20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469939" lvl="1">
              <a:spcBef>
                <a:spcPts val="471"/>
              </a:spcBef>
            </a:pPr>
            <a:r>
              <a:rPr lang="en-US" sz="2000" spc="-15" dirty="0">
                <a:latin typeface="Verdana"/>
                <a:cs typeface="Verdana"/>
              </a:rPr>
              <a:t>commands </a:t>
            </a:r>
            <a:endParaRPr lang="en-US" sz="2000" spc="-20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12739">
              <a:spcBef>
                <a:spcPts val="471"/>
              </a:spcBef>
            </a:pPr>
            <a:r>
              <a:rPr lang="en-US" sz="2000" spc="-2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9892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20" dirty="0">
                <a:solidFill>
                  <a:schemeClr val="tx1"/>
                </a:solidFill>
              </a:rPr>
              <a:t>Relational</a:t>
            </a:r>
            <a:r>
              <a:rPr lang="en-US" spc="5" dirty="0">
                <a:solidFill>
                  <a:schemeClr val="tx1"/>
                </a:solidFill>
              </a:rPr>
              <a:t> </a:t>
            </a:r>
            <a:r>
              <a:rPr lang="en-US" spc="-20" dirty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 relational operators make True/False comparisons</a:t>
            </a:r>
          </a:p>
          <a:p>
            <a:r>
              <a:rPr lang="en-US" dirty="0"/>
              <a:t>Example:</a:t>
            </a:r>
          </a:p>
          <a:p>
            <a:pPr marL="114300" indent="0">
              <a:buNone/>
            </a:pPr>
            <a:r>
              <a:rPr lang="en-US" dirty="0"/>
              <a:t>A =</a:t>
            </a:r>
          </a:p>
          <a:p>
            <a:pPr marL="114300" indent="0">
              <a:buNone/>
            </a:pPr>
            <a:r>
              <a:rPr lang="en-US" dirty="0"/>
              <a:t>1	 2 	3 	4 	5 	6 	7 	8 	9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tf1 = A &lt;=4</a:t>
            </a:r>
          </a:p>
          <a:p>
            <a:pPr marL="114300" indent="0">
              <a:buNone/>
            </a:pPr>
            <a:r>
              <a:rPr lang="en-US" dirty="0"/>
              <a:t>tf1 =</a:t>
            </a:r>
          </a:p>
          <a:p>
            <a:pPr marL="114300" indent="0">
              <a:buNone/>
            </a:pPr>
            <a:r>
              <a:rPr lang="en-US" dirty="0"/>
              <a:t>1	 1	 1	 1	 0	 0	 0	 0	 0</a:t>
            </a:r>
          </a:p>
          <a:p>
            <a:pPr marL="114300" indent="0">
              <a:buNone/>
            </a:pPr>
            <a:r>
              <a:rPr lang="en-US" dirty="0"/>
              <a:t>All cases that are true are 1 and all cases that are false are zero</a:t>
            </a:r>
          </a:p>
        </p:txBody>
      </p:sp>
    </p:spTree>
    <p:extLst>
      <p:ext uri="{BB962C8B-B14F-4D97-AF65-F5344CB8AC3E}">
        <p14:creationId xmlns:p14="http://schemas.microsoft.com/office/powerpoint/2010/main" val="17727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09600" y="228600"/>
            <a:ext cx="7620000" cy="7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Nested Structures- </a:t>
            </a:r>
            <a:r>
              <a:rPr lang="en-US" i="1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820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k=2*n-3 for n=1:5.  Show an error message if k is negative and the </a:t>
            </a:r>
          </a:p>
          <a:p>
            <a:r>
              <a:rPr lang="en-US" dirty="0"/>
              <a:t>index of the negative value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876485"/>
            <a:ext cx="64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Nested for and if example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k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n=1:5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k(n)= 2*n-3;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(k(n)&lt;0)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'k is negative at'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Display index of negative value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Display result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88" y="4648200"/>
            <a:ext cx="3315812" cy="16458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852984"/>
            <a:ext cx="4876800" cy="59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1" y="2630635"/>
            <a:ext cx="5638800" cy="626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656" y="5460819"/>
            <a:ext cx="4609744" cy="59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3280189"/>
            <a:ext cx="5638800" cy="301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3605614"/>
            <a:ext cx="5638800" cy="204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3882612"/>
            <a:ext cx="5638800" cy="715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4669324"/>
            <a:ext cx="4191000" cy="29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9989" y="4961604"/>
            <a:ext cx="4625411" cy="22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61969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/>
              <a:t>Pause command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80844" y="1286540"/>
            <a:ext cx="7524925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pause</a:t>
            </a:r>
            <a:r>
              <a:rPr lang="en-US" dirty="0"/>
              <a:t> - temporarily stops MATLAB execution and waits for the user to press any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pause(n) </a:t>
            </a:r>
            <a:r>
              <a:rPr lang="en-US" dirty="0"/>
              <a:t>- pauses execution for n seconds before continuing</a:t>
            </a:r>
          </a:p>
        </p:txBody>
      </p:sp>
    </p:spTree>
    <p:extLst>
      <p:ext uri="{BB962C8B-B14F-4D97-AF65-F5344CB8AC3E}">
        <p14:creationId xmlns:p14="http://schemas.microsoft.com/office/powerpoint/2010/main" val="33481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20" dirty="0">
                <a:solidFill>
                  <a:schemeClr val="tx1"/>
                </a:solidFill>
              </a:rPr>
              <a:t>Relational</a:t>
            </a:r>
            <a:r>
              <a:rPr lang="en-US" spc="5" dirty="0">
                <a:solidFill>
                  <a:schemeClr val="tx1"/>
                </a:solidFill>
              </a:rPr>
              <a:t> </a:t>
            </a:r>
            <a:r>
              <a:rPr lang="en-US" spc="-20" dirty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A =</a:t>
            </a:r>
          </a:p>
          <a:p>
            <a:pPr marL="114300" indent="0">
              <a:buNone/>
            </a:pPr>
            <a:r>
              <a:rPr lang="en-US" dirty="0"/>
              <a:t>1	 2 	3 	4 	5 	6 	7 	8 	9</a:t>
            </a:r>
          </a:p>
          <a:p>
            <a:pPr marL="114300" indent="0">
              <a:buNone/>
            </a:pPr>
            <a:r>
              <a:rPr lang="en-US" dirty="0"/>
              <a:t>B =</a:t>
            </a:r>
          </a:p>
          <a:p>
            <a:pPr marL="114300" indent="0">
              <a:buNone/>
            </a:pPr>
            <a:r>
              <a:rPr lang="en-US" dirty="0"/>
              <a:t>7 	6 	5 	4 	3 	2 	1 	0 	-1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More examples:</a:t>
            </a:r>
          </a:p>
          <a:p>
            <a:pPr marL="114300" indent="0">
              <a:buNone/>
            </a:pPr>
            <a:r>
              <a:rPr lang="en-US" dirty="0"/>
              <a:t>&gt;&gt; tf2 = A &gt; B</a:t>
            </a:r>
          </a:p>
          <a:p>
            <a:pPr marL="114300" indent="0">
              <a:buNone/>
            </a:pPr>
            <a:r>
              <a:rPr lang="en-US" dirty="0"/>
              <a:t>tf2 =</a:t>
            </a:r>
          </a:p>
          <a:p>
            <a:pPr marL="114300" indent="0">
              <a:buNone/>
            </a:pPr>
            <a:r>
              <a:rPr lang="en-US" dirty="0"/>
              <a:t>0 	0 	0 	0 	1	 1	 1	 1	 1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638800"/>
            <a:ext cx="548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Arrays being compared must have same dimensions</a:t>
            </a:r>
          </a:p>
        </p:txBody>
      </p:sp>
    </p:spTree>
    <p:extLst>
      <p:ext uri="{BB962C8B-B14F-4D97-AF65-F5344CB8AC3E}">
        <p14:creationId xmlns:p14="http://schemas.microsoft.com/office/powerpoint/2010/main" val="27465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20" dirty="0">
                <a:solidFill>
                  <a:schemeClr val="tx1"/>
                </a:solidFill>
              </a:rPr>
              <a:t>Relational</a:t>
            </a:r>
            <a:r>
              <a:rPr lang="en-US" spc="5" dirty="0">
                <a:solidFill>
                  <a:schemeClr val="tx1"/>
                </a:solidFill>
              </a:rPr>
              <a:t> </a:t>
            </a:r>
            <a:r>
              <a:rPr lang="en-US" spc="-20" dirty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A =</a:t>
            </a:r>
          </a:p>
          <a:p>
            <a:pPr marL="114300" indent="0">
              <a:buNone/>
            </a:pPr>
            <a:r>
              <a:rPr lang="en-US" dirty="0"/>
              <a:t>1	 2 	3 	4 	5 	6 	7 	8 	9</a:t>
            </a:r>
          </a:p>
          <a:p>
            <a:pPr marL="114300" indent="0">
              <a:buNone/>
            </a:pPr>
            <a:r>
              <a:rPr lang="en-US" dirty="0"/>
              <a:t>B =</a:t>
            </a:r>
          </a:p>
          <a:p>
            <a:pPr marL="114300" indent="0">
              <a:buNone/>
            </a:pPr>
            <a:r>
              <a:rPr lang="en-US" dirty="0"/>
              <a:t>7 	6 	5 	4 	3 	2 	1 	0 	-1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More examples:</a:t>
            </a:r>
          </a:p>
          <a:p>
            <a:pPr marL="114300" indent="0">
              <a:buNone/>
            </a:pPr>
            <a:r>
              <a:rPr lang="en-US" dirty="0"/>
              <a:t>&gt;&gt; tf3 = (A==B)</a:t>
            </a:r>
          </a:p>
          <a:p>
            <a:pPr marL="114300" indent="0">
              <a:buNone/>
            </a:pPr>
            <a:r>
              <a:rPr lang="en-US" dirty="0"/>
              <a:t>tf3 =</a:t>
            </a:r>
          </a:p>
          <a:p>
            <a:pPr marL="114300" indent="0">
              <a:buNone/>
            </a:pPr>
            <a:r>
              <a:rPr lang="en-US" dirty="0"/>
              <a:t>0	 0	 0 	1	 0 	0 	0	 0	 0</a:t>
            </a:r>
          </a:p>
        </p:txBody>
      </p:sp>
    </p:spTree>
    <p:extLst>
      <p:ext uri="{BB962C8B-B14F-4D97-AF65-F5344CB8AC3E}">
        <p14:creationId xmlns:p14="http://schemas.microsoft.com/office/powerpoint/2010/main" val="333778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20" dirty="0">
                <a:solidFill>
                  <a:schemeClr val="tx1"/>
                </a:solidFill>
              </a:rPr>
              <a:t>Relational</a:t>
            </a:r>
            <a:r>
              <a:rPr lang="en-US" spc="5" dirty="0">
                <a:solidFill>
                  <a:schemeClr val="tx1"/>
                </a:solidFill>
              </a:rPr>
              <a:t> </a:t>
            </a:r>
            <a:r>
              <a:rPr lang="en-US" spc="-20" dirty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A =</a:t>
            </a:r>
          </a:p>
          <a:p>
            <a:pPr marL="114300" indent="0">
              <a:buNone/>
            </a:pPr>
            <a:r>
              <a:rPr lang="en-US" dirty="0"/>
              <a:t>1	 2 	3 	4 	5 	6 	7 	8 	9</a:t>
            </a:r>
          </a:p>
          <a:p>
            <a:pPr marL="114300" indent="0">
              <a:buNone/>
            </a:pPr>
            <a:r>
              <a:rPr lang="en-US" dirty="0"/>
              <a:t>B =</a:t>
            </a:r>
          </a:p>
          <a:p>
            <a:pPr marL="114300" indent="0">
              <a:buNone/>
            </a:pPr>
            <a:r>
              <a:rPr lang="en-US" dirty="0"/>
              <a:t>7 	6 	5 	4 	3 	2 	1 	0 	-1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More examples:</a:t>
            </a:r>
          </a:p>
          <a:p>
            <a:pPr marL="114300" indent="0">
              <a:buNone/>
            </a:pPr>
            <a:r>
              <a:rPr lang="en-US" dirty="0"/>
              <a:t>&gt;&gt; tf4 = B-(A&gt;2)</a:t>
            </a:r>
          </a:p>
          <a:p>
            <a:pPr marL="114300" indent="0">
              <a:buNone/>
            </a:pPr>
            <a:r>
              <a:rPr lang="en-US" dirty="0"/>
              <a:t>tf4 =</a:t>
            </a:r>
          </a:p>
          <a:p>
            <a:pPr marL="114300" indent="0">
              <a:buNone/>
            </a:pPr>
            <a:r>
              <a:rPr lang="en-US" dirty="0"/>
              <a:t>7 	6 	4 	3	 2 	1 	0 	-1	 -2</a:t>
            </a:r>
          </a:p>
        </p:txBody>
      </p:sp>
    </p:spTree>
    <p:extLst>
      <p:ext uri="{BB962C8B-B14F-4D97-AF65-F5344CB8AC3E}">
        <p14:creationId xmlns:p14="http://schemas.microsoft.com/office/powerpoint/2010/main" val="20790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20" dirty="0">
                <a:solidFill>
                  <a:schemeClr val="tx1"/>
                </a:solidFill>
              </a:rPr>
              <a:t>Logical</a:t>
            </a:r>
            <a:r>
              <a:rPr lang="en-US" spc="5" dirty="0">
                <a:solidFill>
                  <a:schemeClr val="tx1"/>
                </a:solidFill>
              </a:rPr>
              <a:t> </a:t>
            </a:r>
            <a:r>
              <a:rPr lang="en-US" spc="-20" dirty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66700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&gt;&gt; A=1:9;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&gt;&gt; tf2 = ~(A&gt;4)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tf2 =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 	1	 1 	1	 0 	0 	0 	0 	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&gt;&gt; tf3 = (A&gt;2)&amp;(A&lt;6)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tf3 =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0 	0 	1	 1	 1 	0 	0	 0	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328172"/>
            <a:ext cx="213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AND	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</a:p>
          <a:p>
            <a:pPr>
              <a:lnSpc>
                <a:spcPct val="150000"/>
              </a:lnSpc>
            </a:pPr>
            <a:r>
              <a:rPr lang="en-US" dirty="0"/>
              <a:t>OR	</a:t>
            </a:r>
            <a:r>
              <a:rPr lang="en-US" b="1" dirty="0">
                <a:solidFill>
                  <a:srgbClr val="FF0000"/>
                </a:solidFill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dirty="0"/>
              <a:t>NOT 	</a:t>
            </a:r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333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20" dirty="0">
                <a:solidFill>
                  <a:schemeClr val="tx1"/>
                </a:solidFill>
              </a:rPr>
              <a:t>Order of precedence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44338"/>
              </p:ext>
            </p:extLst>
          </p:nvPr>
        </p:nvGraphicFramePr>
        <p:xfrm>
          <a:off x="990600" y="1397000"/>
          <a:ext cx="7086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Precedence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</a:rPr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</a:rPr>
                        <a:t>Parentheses; evaluated starting with the innermost pair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</a:rPr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</a:rPr>
                        <a:t>Arithmetic operators and logical NOT (~); evaluated from left to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</a:rPr>
                        <a:t>Third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</a:rPr>
                        <a:t>Relational operators; evaluated from left to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</a:rPr>
                        <a:t>Fourth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</a:rPr>
                        <a:t>Logical 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</a:rPr>
                        <a:t>Fifth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</a:rPr>
                        <a:t>Logical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08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20" dirty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8077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Test scores out of 100 for students are given as a vector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score=[90 72 57 48 20 75]. To pass the test a student must score &gt;=50. Create a vector of 1s and 0s denoting pass/fail.</a:t>
            </a:r>
            <a:r>
              <a:rPr lang="pl-PL" sz="2000" dirty="0"/>
              <a:t>  </a:t>
            </a:r>
            <a:endParaRPr lang="en-US" sz="2000" dirty="0"/>
          </a:p>
          <a:p>
            <a:endParaRPr lang="it-IT" sz="2000" dirty="0"/>
          </a:p>
          <a:p>
            <a:r>
              <a:rPr lang="it-IT" sz="2000" dirty="0"/>
              <a:t>&gt;&gt; score = [90 72 57 48 20 75];</a:t>
            </a:r>
          </a:p>
          <a:p>
            <a:r>
              <a:rPr lang="en-US" sz="2000" dirty="0"/>
              <a:t>&gt;&gt; result = (score&gt;=50)</a:t>
            </a:r>
          </a:p>
          <a:p>
            <a:endParaRPr lang="en-US" sz="2000" dirty="0"/>
          </a:p>
          <a:p>
            <a:r>
              <a:rPr lang="en-US" sz="2000" dirty="0"/>
              <a:t>result =</a:t>
            </a:r>
          </a:p>
          <a:p>
            <a:r>
              <a:rPr lang="en-US" sz="2000" dirty="0"/>
              <a:t>     1     1     1     0     0     1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pl-PL" sz="2000" dirty="0"/>
              <a:t>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3116700"/>
            <a:ext cx="5486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038600"/>
            <a:ext cx="5486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7255</TotalTime>
  <Words>1871</Words>
  <Application>Microsoft Office PowerPoint</Application>
  <PresentationFormat>On-screen Show (4:3)</PresentationFormat>
  <Paragraphs>382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Courier</vt:lpstr>
      <vt:lpstr>Courier New</vt:lpstr>
      <vt:lpstr>Tahoma</vt:lpstr>
      <vt:lpstr>Verdana</vt:lpstr>
      <vt:lpstr>Retrospect</vt:lpstr>
      <vt:lpstr>ME 203 Introduction to MATLAB  </vt:lpstr>
      <vt:lpstr>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Ashish Kumar Kasar</cp:lastModifiedBy>
  <cp:revision>470</cp:revision>
  <cp:lastPrinted>2014-09-29T21:03:43Z</cp:lastPrinted>
  <dcterms:created xsi:type="dcterms:W3CDTF">2008-10-15T17:48:58Z</dcterms:created>
  <dcterms:modified xsi:type="dcterms:W3CDTF">2020-10-07T18:49:09Z</dcterms:modified>
</cp:coreProperties>
</file>