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3"/>
  </p:notesMasterIdLst>
  <p:handoutMasterIdLst>
    <p:handoutMasterId r:id="rId34"/>
  </p:handoutMasterIdLst>
  <p:sldIdLst>
    <p:sldId id="332" r:id="rId2"/>
    <p:sldId id="346" r:id="rId3"/>
    <p:sldId id="396" r:id="rId4"/>
    <p:sldId id="344" r:id="rId5"/>
    <p:sldId id="412" r:id="rId6"/>
    <p:sldId id="405" r:id="rId7"/>
    <p:sldId id="406" r:id="rId8"/>
    <p:sldId id="410" r:id="rId9"/>
    <p:sldId id="407" r:id="rId10"/>
    <p:sldId id="408" r:id="rId11"/>
    <p:sldId id="409" r:id="rId12"/>
    <p:sldId id="347" r:id="rId13"/>
    <p:sldId id="371" r:id="rId14"/>
    <p:sldId id="397" r:id="rId15"/>
    <p:sldId id="356" r:id="rId16"/>
    <p:sldId id="398" r:id="rId17"/>
    <p:sldId id="399" r:id="rId18"/>
    <p:sldId id="381" r:id="rId19"/>
    <p:sldId id="358" r:id="rId20"/>
    <p:sldId id="411" r:id="rId21"/>
    <p:sldId id="382" r:id="rId22"/>
    <p:sldId id="383" r:id="rId23"/>
    <p:sldId id="400" r:id="rId24"/>
    <p:sldId id="401" r:id="rId25"/>
    <p:sldId id="387" r:id="rId26"/>
    <p:sldId id="388" r:id="rId27"/>
    <p:sldId id="389" r:id="rId28"/>
    <p:sldId id="390" r:id="rId29"/>
    <p:sldId id="391" r:id="rId30"/>
    <p:sldId id="393" r:id="rId31"/>
    <p:sldId id="404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00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228600"/>
            <a:ext cx="76200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143000"/>
            <a:ext cx="762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dirty="0"/>
              <a:t>Nested </a:t>
            </a:r>
            <a:r>
              <a:rPr lang="en-US" b="1" i="1" dirty="0"/>
              <a:t>for</a:t>
            </a:r>
            <a:r>
              <a:rPr lang="en-US" b="1" dirty="0"/>
              <a:t> loop and if statement structure example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2133600"/>
            <a:ext cx="6172200" cy="25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079" marR="6370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for </a:t>
            </a:r>
            <a:r>
              <a:rPr lang="en-US" sz="2000" spc="-15" dirty="0">
                <a:latin typeface="Verdana"/>
                <a:cs typeface="Verdana"/>
              </a:rPr>
              <a:t>i=</a:t>
            </a:r>
            <a:r>
              <a:rPr lang="en-US" sz="2000" spc="-15" dirty="0" err="1">
                <a:latin typeface="Verdana"/>
                <a:cs typeface="Verdana"/>
              </a:rPr>
              <a:t>start:increment:end</a:t>
            </a:r>
            <a:endParaRPr lang="en-US" sz="2000" spc="-15" dirty="0">
              <a:latin typeface="Verdana"/>
              <a:cs typeface="Verdana"/>
            </a:endParaRPr>
          </a:p>
          <a:p>
            <a:pPr marL="370079" marR="6370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commands </a:t>
            </a: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solidFill>
                  <a:srgbClr val="0000FF"/>
                </a:solidFill>
                <a:latin typeface="Verdana"/>
                <a:cs typeface="Verdana"/>
              </a:rPr>
              <a:t>if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latin typeface="Verdana"/>
                <a:cs typeface="Verdana"/>
              </a:rPr>
              <a:t>conditional statement</a:t>
            </a:r>
            <a:endParaRPr lang="en-US" sz="2000" spc="-15" dirty="0">
              <a:latin typeface="Verdana"/>
              <a:cs typeface="Verdana"/>
            </a:endParaRPr>
          </a:p>
          <a:p>
            <a:pPr marL="827279" marR="6370" lvl="1" indent="-357976">
              <a:lnSpc>
                <a:spcPct val="119700"/>
              </a:lnSpc>
            </a:pPr>
            <a:r>
              <a:rPr lang="en-US" sz="2000" spc="-15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commands</a:t>
            </a:r>
            <a:r>
              <a:rPr lang="en-US" sz="2000" spc="-15" dirty="0">
                <a:latin typeface="Verdana"/>
                <a:cs typeface="Verdana"/>
              </a:rPr>
              <a:t> </a:t>
            </a:r>
          </a:p>
          <a:p>
            <a:pPr marL="469939" lvl="1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469939" lvl="1">
              <a:spcBef>
                <a:spcPts val="471"/>
              </a:spcBef>
            </a:pPr>
            <a:r>
              <a:rPr lang="en-US" sz="2000" spc="-15" dirty="0">
                <a:latin typeface="Verdana"/>
                <a:cs typeface="Verdana"/>
              </a:rPr>
              <a:t>commands </a:t>
            </a:r>
            <a:endParaRPr lang="en-US" sz="2000" spc="-2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12739">
              <a:spcBef>
                <a:spcPts val="471"/>
              </a:spcBef>
            </a:pPr>
            <a:r>
              <a:rPr lang="en-US" sz="2000" spc="-2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1799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09600" y="228600"/>
            <a:ext cx="7620000" cy="7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Nested Structures- </a:t>
            </a:r>
            <a:r>
              <a:rPr lang="en-US" i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820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k=2*n-3 for n=1:5.  Show an error message if k is negative and the </a:t>
            </a:r>
          </a:p>
          <a:p>
            <a:r>
              <a:rPr lang="en-US" dirty="0"/>
              <a:t>index of the negative 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876485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Nested for and if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k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n=1:5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k(n)= 2*n-3;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(k(n)&lt;0)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'k is negative at'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Display index of negative value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Display result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88" y="4648200"/>
            <a:ext cx="3315812" cy="1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 - 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772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Given: Fibonacci Numbers are created by adding the previous 2 numbers in the sequence </a:t>
            </a:r>
          </a:p>
          <a:p>
            <a:pPr marL="114300" indent="0">
              <a:buNone/>
            </a:pPr>
            <a:endParaRPr lang="en-US" sz="2000" b="1" dirty="0">
              <a:latin typeface="Courier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The first two Fibonacci numbers are 0 and 1 therefore the next Fibonacci numbers would be 0+1=1</a:t>
            </a:r>
          </a:p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1+1=2</a:t>
            </a:r>
          </a:p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1+2=3</a:t>
            </a:r>
          </a:p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2+3=5</a:t>
            </a:r>
          </a:p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Etc.</a:t>
            </a:r>
          </a:p>
          <a:p>
            <a:pPr marL="114300" indent="0">
              <a:buNone/>
            </a:pPr>
            <a:endParaRPr lang="en-US" sz="2000" b="1" dirty="0">
              <a:latin typeface="Courier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" pitchFamily="49" charset="0"/>
              </a:rPr>
              <a:t>Find: Write a code that uses for loops to calculate the first 10 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12235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1" y="1283293"/>
            <a:ext cx="541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Fibonacci numbers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F(1) = 0;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F(2) = 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Fibonacci numbers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=3:10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= F(i-1) + F(i-2);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%Display results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</a:p>
          <a:p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86400"/>
            <a:ext cx="4991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00100" y="1754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23900" y="1348581"/>
            <a:ext cx="7620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i="1" dirty="0"/>
              <a:t>While</a:t>
            </a:r>
            <a:r>
              <a:rPr lang="en-US" dirty="0"/>
              <a:t> loops are used when the looping process must terminate when a specific condition is satisfied</a:t>
            </a:r>
          </a:p>
          <a:p>
            <a:pPr lvl="1"/>
            <a:r>
              <a:rPr lang="en-US" dirty="0"/>
              <a:t>The number of passes is NOT known in advance</a:t>
            </a:r>
          </a:p>
          <a:p>
            <a:r>
              <a:rPr lang="en-US" dirty="0" err="1"/>
              <a:t>Matlab</a:t>
            </a:r>
            <a:r>
              <a:rPr lang="en-US" dirty="0"/>
              <a:t>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56065" marR="6370" indent="-343963">
              <a:buFont typeface="Verdana"/>
              <a:buChar char="•"/>
              <a:tabLst>
                <a:tab pos="356065" algn="l"/>
              </a:tabLst>
            </a:pPr>
            <a:endParaRPr lang="en-US" spc="-20" dirty="0">
              <a:cs typeface="Verdana"/>
            </a:endParaRPr>
          </a:p>
          <a:p>
            <a:pPr marL="356065" marR="6370" indent="-343963">
              <a:buFont typeface="Verdana"/>
              <a:buChar char="•"/>
              <a:tabLst>
                <a:tab pos="356065" algn="l"/>
              </a:tabLst>
            </a:pPr>
            <a:r>
              <a:rPr lang="en-US" spc="-20" dirty="0">
                <a:cs typeface="Verdana"/>
              </a:rPr>
              <a:t>T</a:t>
            </a:r>
            <a:r>
              <a:rPr lang="en-US" spc="-15" dirty="0">
                <a:cs typeface="Verdana"/>
              </a:rPr>
              <a:t>he</a:t>
            </a:r>
            <a:r>
              <a:rPr lang="en-US" spc="-5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command</a:t>
            </a:r>
            <a:r>
              <a:rPr lang="en-US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block</a:t>
            </a:r>
            <a:r>
              <a:rPr lang="en-US" spc="-5" dirty="0">
                <a:cs typeface="Verdana"/>
              </a:rPr>
              <a:t> </a:t>
            </a:r>
            <a:r>
              <a:rPr lang="en-US" spc="-10" dirty="0">
                <a:cs typeface="Verdana"/>
              </a:rPr>
              <a:t>will</a:t>
            </a:r>
            <a:r>
              <a:rPr lang="en-US" spc="-5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execute</a:t>
            </a:r>
            <a:r>
              <a:rPr lang="en-US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while</a:t>
            </a:r>
            <a:r>
              <a:rPr lang="en-US" spc="-5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the</a:t>
            </a:r>
            <a:r>
              <a:rPr lang="en-US" spc="-5" dirty="0">
                <a:cs typeface="Verdana"/>
              </a:rPr>
              <a:t> </a:t>
            </a:r>
            <a:r>
              <a:rPr lang="en-US" spc="-5" dirty="0">
                <a:solidFill>
                  <a:srgbClr val="009900"/>
                </a:solidFill>
                <a:cs typeface="Verdana"/>
              </a:rPr>
              <a:t>condition</a:t>
            </a:r>
            <a:r>
              <a:rPr lang="en-US" spc="-5" dirty="0">
                <a:cs typeface="Verdana"/>
              </a:rPr>
              <a:t> </a:t>
            </a:r>
            <a:r>
              <a:rPr lang="en-US" spc="-15" dirty="0">
                <a:cs typeface="Verdana"/>
              </a:rPr>
              <a:t>is</a:t>
            </a:r>
            <a:r>
              <a:rPr lang="en-US" spc="-5" dirty="0">
                <a:cs typeface="Verdana"/>
              </a:rPr>
              <a:t> </a:t>
            </a:r>
            <a:r>
              <a:rPr lang="en-US" spc="-20" dirty="0">
                <a:cs typeface="Verdana"/>
              </a:rPr>
              <a:t>true</a:t>
            </a:r>
            <a:endParaRPr lang="en-US" dirty="0">
              <a:cs typeface="Verdana"/>
            </a:endParaRPr>
          </a:p>
          <a:p>
            <a:pPr marL="356065" marR="6370" indent="-343963">
              <a:buFont typeface="Verdana"/>
              <a:buChar char="•"/>
              <a:tabLst>
                <a:tab pos="356065" algn="l"/>
              </a:tabLst>
            </a:pPr>
            <a:r>
              <a:rPr lang="en-US" b="1" spc="-20" dirty="0">
                <a:solidFill>
                  <a:srgbClr val="FF0000"/>
                </a:solidFill>
                <a:cs typeface="Verdana"/>
              </a:rPr>
              <a:t>Bewar</a:t>
            </a:r>
            <a:r>
              <a:rPr lang="en-US" b="1" spc="-15" dirty="0">
                <a:solidFill>
                  <a:srgbClr val="FF0000"/>
                </a:solidFill>
                <a:cs typeface="Verdana"/>
              </a:rPr>
              <a:t>e</a:t>
            </a:r>
            <a:r>
              <a:rPr lang="en-US" b="1" dirty="0">
                <a:solidFill>
                  <a:srgbClr val="FF0000"/>
                </a:solidFill>
                <a:cs typeface="Verdana"/>
              </a:rPr>
              <a:t> </a:t>
            </a:r>
            <a:r>
              <a:rPr lang="en-US" b="1" spc="-20" dirty="0">
                <a:solidFill>
                  <a:srgbClr val="FF0000"/>
                </a:solidFill>
                <a:cs typeface="Verdana"/>
              </a:rPr>
              <a:t>o</a:t>
            </a:r>
            <a:r>
              <a:rPr lang="en-US" b="1" spc="-10" dirty="0">
                <a:solidFill>
                  <a:srgbClr val="FF0000"/>
                </a:solidFill>
                <a:cs typeface="Verdana"/>
              </a:rPr>
              <a:t>f</a:t>
            </a:r>
            <a:r>
              <a:rPr lang="en-US" b="1" spc="-5" dirty="0">
                <a:solidFill>
                  <a:srgbClr val="FF0000"/>
                </a:solidFill>
                <a:cs typeface="Verdana"/>
              </a:rPr>
              <a:t> </a:t>
            </a:r>
            <a:r>
              <a:rPr lang="en-US" b="1" spc="-15" dirty="0">
                <a:solidFill>
                  <a:srgbClr val="FF0000"/>
                </a:solidFill>
                <a:cs typeface="Verdana"/>
              </a:rPr>
              <a:t>infinite</a:t>
            </a:r>
            <a:r>
              <a:rPr lang="en-US" b="1" spc="-5" dirty="0">
                <a:solidFill>
                  <a:srgbClr val="FF0000"/>
                </a:solidFill>
                <a:cs typeface="Verdana"/>
              </a:rPr>
              <a:t> </a:t>
            </a:r>
            <a:r>
              <a:rPr lang="en-US" b="1" spc="-15" dirty="0">
                <a:solidFill>
                  <a:srgbClr val="FF0000"/>
                </a:solidFill>
                <a:cs typeface="Verdana"/>
              </a:rPr>
              <a:t>loops!</a:t>
            </a:r>
            <a:endParaRPr lang="en-US" b="1" dirty="0">
              <a:solidFill>
                <a:srgbClr val="FF0000"/>
              </a:solidFill>
              <a:cs typeface="Verdana"/>
            </a:endParaRP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1774971" y="3352800"/>
            <a:ext cx="584502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319" marR="6370" indent="-324217">
              <a:lnSpc>
                <a:spcPct val="100299"/>
              </a:lnSpc>
            </a:pPr>
            <a:r>
              <a:rPr sz="2000" dirty="0">
                <a:solidFill>
                  <a:srgbClr val="0000FF"/>
                </a:solidFill>
                <a:latin typeface="Verdana"/>
                <a:cs typeface="Verdana"/>
              </a:rPr>
              <a:t>while</a:t>
            </a:r>
            <a:r>
              <a:rPr sz="200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9900"/>
                </a:solidFill>
                <a:latin typeface="Verdana"/>
                <a:cs typeface="Verdana"/>
              </a:rPr>
              <a:t>cond</a:t>
            </a:r>
            <a:r>
              <a:rPr lang="en-US" sz="2000" spc="-20" dirty="0">
                <a:solidFill>
                  <a:srgbClr val="009900"/>
                </a:solidFill>
                <a:latin typeface="Verdana"/>
                <a:cs typeface="Verdana"/>
              </a:rPr>
              <a:t>ition</a:t>
            </a:r>
          </a:p>
          <a:p>
            <a:pPr marL="336319" marR="6370" indent="-324217">
              <a:lnSpc>
                <a:spcPct val="100299"/>
              </a:lnSpc>
            </a:pPr>
            <a:r>
              <a:rPr sz="2000" spc="-2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endParaRPr lang="en-US" sz="2000" spc="-20" dirty="0">
              <a:solidFill>
                <a:srgbClr val="009900"/>
              </a:solidFill>
              <a:latin typeface="Verdana"/>
              <a:cs typeface="Verdana"/>
            </a:endParaRPr>
          </a:p>
          <a:p>
            <a:pPr marL="336319" marR="6370" indent="-324217">
              <a:lnSpc>
                <a:spcPct val="100299"/>
              </a:lnSpc>
            </a:pPr>
            <a:r>
              <a:rPr lang="en-US" sz="2000" spc="-2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commands</a:t>
            </a:r>
            <a:endParaRPr lang="en-US" sz="2000" spc="-20" dirty="0">
              <a:latin typeface="Verdana"/>
              <a:cs typeface="Verdana"/>
            </a:endParaRPr>
          </a:p>
          <a:p>
            <a:pPr marL="336319" marR="6370" indent="-324217">
              <a:lnSpc>
                <a:spcPct val="100299"/>
              </a:lnSpc>
            </a:pPr>
            <a:r>
              <a:rPr lang="en-US" sz="200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lang="en-US" sz="2000" dirty="0">
                <a:solidFill>
                  <a:srgbClr val="009900"/>
                </a:solidFill>
                <a:latin typeface="Verdana"/>
                <a:cs typeface="Verdana"/>
              </a:rPr>
              <a:t>statement to change value of loop variable</a:t>
            </a:r>
          </a:p>
          <a:p>
            <a:pPr marL="336319" marR="6370" indent="-324217">
              <a:lnSpc>
                <a:spcPct val="100299"/>
              </a:lnSpc>
            </a:pPr>
            <a:endParaRPr lang="en-US" sz="2000" dirty="0">
              <a:solidFill>
                <a:srgbClr val="009900"/>
              </a:solidFill>
              <a:latin typeface="Verdana"/>
              <a:cs typeface="Verdana"/>
            </a:endParaRPr>
          </a:p>
          <a:p>
            <a:pPr marL="12739"/>
            <a:r>
              <a:rPr sz="2000" spc="-15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774971" y="2934908"/>
            <a:ext cx="58450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319" marR="6370" indent="-324217">
              <a:lnSpc>
                <a:spcPct val="100299"/>
              </a:lnSpc>
            </a:pPr>
            <a:r>
              <a:rPr lang="en-US" sz="2000" dirty="0">
                <a:solidFill>
                  <a:srgbClr val="009900"/>
                </a:solidFill>
                <a:latin typeface="Verdana"/>
                <a:cs typeface="Verdana"/>
              </a:rPr>
              <a:t>statement to assign value to loop variable</a:t>
            </a:r>
            <a:endParaRPr sz="2000" dirty="0">
              <a:solidFill>
                <a:srgbClr val="0099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662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17065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Loop Flow Chart</a:t>
            </a:r>
          </a:p>
        </p:txBody>
      </p:sp>
      <p:pic>
        <p:nvPicPr>
          <p:cNvPr id="3" name="Picture 2" descr="pal48185_0405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6710"/>
            <a:ext cx="296270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47800" y="6230144"/>
            <a:ext cx="1666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Figure 4.6-1</a:t>
            </a:r>
          </a:p>
        </p:txBody>
      </p:sp>
    </p:spTree>
    <p:extLst>
      <p:ext uri="{BB962C8B-B14F-4D97-AF65-F5344CB8AC3E}">
        <p14:creationId xmlns:p14="http://schemas.microsoft.com/office/powerpoint/2010/main" val="312584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9008" y="14389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6608" y="1352078"/>
            <a:ext cx="66702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10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'Iteration number %d\n'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16" y="3266114"/>
            <a:ext cx="2219325" cy="25908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800100" y="1754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Example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4829" y="1306737"/>
            <a:ext cx="4436171" cy="4770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0000"/>
                </a:solidFill>
              </a:rPr>
              <a:t>initialize a loop variable/counter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2667000" y="1545264"/>
            <a:ext cx="897829" cy="206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8745" y="1878979"/>
            <a:ext cx="4770113" cy="4770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0000"/>
                </a:solidFill>
              </a:rPr>
              <a:t>Loop repeats as long as </a:t>
            </a:r>
            <a:r>
              <a:rPr lang="en-US" sz="2500" dirty="0" err="1">
                <a:solidFill>
                  <a:srgbClr val="FF0000"/>
                </a:solidFill>
              </a:rPr>
              <a:t>loop_var</a:t>
            </a:r>
            <a:r>
              <a:rPr lang="en-US" sz="2500" dirty="0">
                <a:solidFill>
                  <a:srgbClr val="FF0000"/>
                </a:solidFill>
              </a:rPr>
              <a:t>&lt;3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395824" y="2091311"/>
            <a:ext cx="712921" cy="2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4241790"/>
            <a:ext cx="3552831" cy="4770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solidFill>
                  <a:srgbClr val="FF0000"/>
                </a:solidFill>
              </a:rPr>
              <a:t>loop_var</a:t>
            </a:r>
            <a:r>
              <a:rPr lang="en-US" sz="2500" dirty="0">
                <a:solidFill>
                  <a:srgbClr val="FF0000"/>
                </a:solidFill>
              </a:rPr>
              <a:t> increments by 1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3564829" y="3429000"/>
            <a:ext cx="40387" cy="812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800100" y="3048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Example 2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723900" y="1348581"/>
            <a:ext cx="7620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dirty="0"/>
              <a:t>Write the equivalent while loop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800100" y="2040271"/>
            <a:ext cx="2438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1:2:10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 = j*j;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8414" y="4183919"/>
            <a:ext cx="2495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 = 1;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 &lt; 10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 = j*j;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j = j + 2;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020163" y="2040271"/>
            <a:ext cx="2938069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Loop variable: </a:t>
            </a:r>
            <a:r>
              <a:rPr lang="en-US" sz="2200" b="1" dirty="0">
                <a:latin typeface="+mn-lt"/>
              </a:rPr>
              <a:t>j</a:t>
            </a:r>
          </a:p>
          <a:p>
            <a:r>
              <a:rPr lang="en-US" sz="2200" dirty="0">
                <a:latin typeface="+mn-lt"/>
              </a:rPr>
              <a:t>	Start value: 1</a:t>
            </a:r>
          </a:p>
          <a:p>
            <a:r>
              <a:rPr lang="en-US" sz="2200" dirty="0">
                <a:latin typeface="+mn-lt"/>
              </a:rPr>
              <a:t>	Increment: 2</a:t>
            </a:r>
          </a:p>
          <a:p>
            <a:r>
              <a:rPr lang="en-US" sz="2200" dirty="0">
                <a:latin typeface="+mn-lt"/>
              </a:rPr>
              <a:t>Loop ends when </a:t>
            </a:r>
            <a:r>
              <a:rPr lang="en-US" sz="2200" b="1" dirty="0">
                <a:latin typeface="+mn-lt"/>
              </a:rPr>
              <a:t>j</a:t>
            </a:r>
            <a:r>
              <a:rPr lang="en-US" sz="2200" dirty="0">
                <a:latin typeface="+mn-lt"/>
              </a:rPr>
              <a:t> =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" y="4015581"/>
            <a:ext cx="3034368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Loop variable, start 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7321" y="4183919"/>
            <a:ext cx="1313926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Condition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999" y="5135296"/>
            <a:ext cx="295816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Increment loop variable</a:t>
            </a:r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3758268" y="4231025"/>
            <a:ext cx="851832" cy="148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480888" y="4417951"/>
            <a:ext cx="876433" cy="215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</p:cNvCxnSpPr>
          <p:nvPr/>
        </p:nvCxnSpPr>
        <p:spPr>
          <a:xfrm>
            <a:off x="3720168" y="5350740"/>
            <a:ext cx="1534077" cy="91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80888" y="4015581"/>
            <a:ext cx="2282112" cy="94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1" y="5105393"/>
            <a:ext cx="4554726" cy="460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loops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953000" y="1828800"/>
            <a:ext cx="266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553" y="1419095"/>
            <a:ext cx="76894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Example: How many times will the loop be executed?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213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n = -2;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&lt; 10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n = n*2;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692552" y="4738011"/>
            <a:ext cx="7689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Answer: Infinite loop</a:t>
            </a:r>
          </a:p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Because with each iteration, n becomes increasingly negative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686587"/>
            <a:ext cx="7010400" cy="82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42900" y="40672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Example 2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81000" y="15240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n=0;</a:t>
            </a:r>
          </a:p>
          <a:p>
            <a:pPr marL="114300" indent="0">
              <a:buNone/>
            </a:pPr>
            <a:r>
              <a:rPr lang="en-US" dirty="0"/>
              <a:t>while (n&lt;10)</a:t>
            </a:r>
          </a:p>
          <a:p>
            <a:pPr marL="114300" indent="0">
              <a:buNone/>
            </a:pPr>
            <a:r>
              <a:rPr lang="en-US" dirty="0"/>
              <a:t>	n=</a:t>
            </a:r>
            <a:r>
              <a:rPr lang="en-US" dirty="0" err="1"/>
              <a:t>n+1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k(n)= 2*n-3;</a:t>
            </a:r>
          </a:p>
          <a:p>
            <a:pPr marL="114300" indent="0">
              <a:buNone/>
            </a:pPr>
            <a:r>
              <a:rPr lang="en-US" dirty="0"/>
              <a:t>end</a:t>
            </a:r>
          </a:p>
          <a:p>
            <a:pPr marL="114300" indent="0">
              <a:buNone/>
            </a:pPr>
            <a:r>
              <a:rPr lang="en-US" dirty="0"/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8173" y="1907867"/>
            <a:ext cx="38862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n is initialized as a counter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2472" y="2593252"/>
            <a:ext cx="4731327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Loop repeats as long as n&lt;10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276600"/>
            <a:ext cx="38862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n increments by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83773" y="2137764"/>
            <a:ext cx="914400" cy="8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2133600" y="2590802"/>
            <a:ext cx="678872" cy="1909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64773" y="3014342"/>
            <a:ext cx="1111827" cy="338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886200"/>
            <a:ext cx="38862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commands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19400" y="3505200"/>
            <a:ext cx="990601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5551" y="4432943"/>
            <a:ext cx="5600700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Saves k for each value of n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Final result is a vector not a scalar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711649" y="3505200"/>
            <a:ext cx="685802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8" y="5314949"/>
            <a:ext cx="6453142" cy="9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Repetition Structures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 called loops</a:t>
            </a:r>
          </a:p>
          <a:p>
            <a:r>
              <a:rPr lang="en-US" dirty="0"/>
              <a:t>Used for code that will be repeated</a:t>
            </a:r>
          </a:p>
          <a:p>
            <a:r>
              <a:rPr lang="en-US" dirty="0"/>
              <a:t>Each repetition is called a pass</a:t>
            </a:r>
          </a:p>
          <a:p>
            <a:r>
              <a:rPr lang="en-US" dirty="0"/>
              <a:t>Loops allow you to repeat sequences of code until some  criterion is met</a:t>
            </a:r>
          </a:p>
          <a:p>
            <a:r>
              <a:rPr lang="en-US" dirty="0"/>
              <a:t>5 basic parts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parameter (loop variable) which determines whether or not to end the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Initialization of this parameter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way to change this parameter each time we go through the loop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 comparison (using the parameter) to a criterion used to decide when to end the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Calculations to do inside the loop (command block)</a:t>
            </a:r>
          </a:p>
        </p:txBody>
      </p:sp>
    </p:spTree>
    <p:extLst>
      <p:ext uri="{BB962C8B-B14F-4D97-AF65-F5344CB8AC3E}">
        <p14:creationId xmlns:p14="http://schemas.microsoft.com/office/powerpoint/2010/main" val="151870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42900" y="40672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Example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k = 5;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k&lt;14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'new k = %d\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x = k^2;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k = k+2;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'new x = %d\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58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42900" y="40672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42900" y="173229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break</a:t>
            </a:r>
            <a:r>
              <a:rPr lang="en-US" dirty="0"/>
              <a:t> command can be used to terminate a loop prematurely (while the comparison to the first line is still true)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continue</a:t>
            </a:r>
            <a:r>
              <a:rPr lang="en-US" dirty="0"/>
              <a:t> command skips the remaining commands for the current pass</a:t>
            </a:r>
          </a:p>
          <a:p>
            <a:r>
              <a:rPr lang="en-US" dirty="0"/>
              <a:t>If the </a:t>
            </a:r>
            <a:r>
              <a:rPr lang="en-US" i="1" dirty="0"/>
              <a:t>while</a:t>
            </a:r>
            <a:r>
              <a:rPr lang="en-US" dirty="0"/>
              <a:t> or </a:t>
            </a:r>
            <a:r>
              <a:rPr lang="en-US" i="1" dirty="0"/>
              <a:t>for</a:t>
            </a:r>
            <a:r>
              <a:rPr lang="en-US" dirty="0"/>
              <a:t> statement is still true </a:t>
            </a:r>
            <a:r>
              <a:rPr lang="en-US" dirty="0" err="1"/>
              <a:t>Matlab</a:t>
            </a:r>
            <a:r>
              <a:rPr lang="en-US" dirty="0"/>
              <a:t> will move on to the next pass</a:t>
            </a:r>
          </a:p>
        </p:txBody>
      </p:sp>
    </p:spTree>
    <p:extLst>
      <p:ext uri="{BB962C8B-B14F-4D97-AF65-F5344CB8AC3E}">
        <p14:creationId xmlns:p14="http://schemas.microsoft.com/office/powerpoint/2010/main" val="38976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42900" y="40672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Break 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81000" y="15240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1 &lt;= n &lt;= 10,		 y = cos(n*</a:t>
            </a:r>
            <a:r>
              <a:rPr lang="el-GR" dirty="0"/>
              <a:t>π</a:t>
            </a:r>
            <a:r>
              <a:rPr lang="en-US" dirty="0"/>
              <a:t>/10) , 	z = log(y)</a:t>
            </a:r>
          </a:p>
          <a:p>
            <a:pPr marL="114300" indent="0">
              <a:spcBef>
                <a:spcPct val="50000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1199" y="4829175"/>
            <a:ext cx="441960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>
                <a:solidFill>
                  <a:srgbClr val="FF0000"/>
                </a:solidFill>
              </a:rPr>
              <a:t>: If any element of y becomes negative or zero, the break command causes MATLAB to exit the loop even if the loop condition (n&lt;=10) is still true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200" y="208158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n = 0;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 &lt;= 10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 = n + 1;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y(n) = cos(n*pi/10);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y(n) &lt;= 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z(n) = log(y(n));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1490701" y="3924300"/>
            <a:ext cx="1752599" cy="918192"/>
          </a:xfrm>
          <a:prstGeom prst="bentConnector3">
            <a:avLst>
              <a:gd name="adj1" fmla="val -335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6931" y="26670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balance = 1000; 	</a:t>
            </a:r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years = 1:1000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balance = balance*1.06; 	</a:t>
            </a:r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balance &gt;= 2000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years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balance</a:t>
            </a: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342900" y="40672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Break 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42900" y="132578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deposit $1000 in a bank account which pays 6 percent annual interest. Use a </a:t>
            </a:r>
            <a:r>
              <a:rPr lang="en-US" i="1" dirty="0"/>
              <a:t>for</a:t>
            </a:r>
            <a:r>
              <a:rPr lang="en-US" dirty="0"/>
              <a:t> loop in MATLAB to determine how long it will take to double your deposit.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5110717"/>
            <a:ext cx="38862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>
                <a:solidFill>
                  <a:srgbClr val="FF0000"/>
                </a:solidFill>
              </a:rPr>
              <a:t>: If balance &gt;=2000, the break command causes MATLAB to exit the for loop</a:t>
            </a:r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1295400" y="4267200"/>
            <a:ext cx="914400" cy="762000"/>
          </a:xfrm>
          <a:prstGeom prst="bentConnector3">
            <a:avLst>
              <a:gd name="adj1" fmla="val -92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42900" y="40672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Continue 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81000" y="15240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1 &lt;= n &lt;= 10,		 y = cos(n*</a:t>
            </a:r>
            <a:r>
              <a:rPr lang="el-GR" dirty="0"/>
              <a:t>π</a:t>
            </a:r>
            <a:r>
              <a:rPr lang="en-US" dirty="0"/>
              <a:t>/10) , 	z = log(y)</a:t>
            </a:r>
          </a:p>
          <a:p>
            <a:pPr marL="114300" indent="0">
              <a:spcBef>
                <a:spcPct val="50000"/>
              </a:spcBef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09050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n = 0;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 &lt;= 10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 = n + 1;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y(n) = cos(n*pi/10);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y(n) &lt;= 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z(n) = log(y(n));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</a:p>
          <a:p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" y="2819400"/>
            <a:ext cx="0" cy="1066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2900" y="3886200"/>
            <a:ext cx="13990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" y="2819400"/>
            <a:ext cx="3322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4988024"/>
            <a:ext cx="38862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continue:</a:t>
            </a:r>
            <a:r>
              <a:rPr lang="en-US" sz="2000" dirty="0">
                <a:solidFill>
                  <a:srgbClr val="FF0000"/>
                </a:solidFill>
              </a:rPr>
              <a:t> terminates the current pass and skips to the next. It still counts the “bad” pass.</a:t>
            </a:r>
          </a:p>
        </p:txBody>
      </p:sp>
    </p:spTree>
    <p:extLst>
      <p:ext uri="{BB962C8B-B14F-4D97-AF65-F5344CB8AC3E}">
        <p14:creationId xmlns:p14="http://schemas.microsoft.com/office/powerpoint/2010/main" val="23543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and Case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when a series of programming path options exist for a given variable depending on its value</a:t>
            </a:r>
          </a:p>
          <a:p>
            <a:r>
              <a:rPr lang="en-US" dirty="0"/>
              <a:t>Similar to the if/else/</a:t>
            </a:r>
            <a:r>
              <a:rPr lang="en-US" dirty="0" err="1"/>
              <a:t>elseif</a:t>
            </a:r>
            <a:endParaRPr lang="en-US" dirty="0"/>
          </a:p>
          <a:p>
            <a:r>
              <a:rPr lang="en-US" dirty="0"/>
              <a:t>Allows you to choose between multiple outcomes based on a criterion</a:t>
            </a:r>
          </a:p>
          <a:p>
            <a:r>
              <a:rPr lang="en-US" dirty="0"/>
              <a:t>Criterion can be a scalar or string</a:t>
            </a:r>
          </a:p>
          <a:p>
            <a:r>
              <a:rPr lang="en-US" dirty="0"/>
              <a:t>The advantage of the switch structure is that in some situations, it yields code that is more readable</a:t>
            </a:r>
          </a:p>
        </p:txBody>
      </p:sp>
    </p:spTree>
    <p:extLst>
      <p:ext uri="{BB962C8B-B14F-4D97-AF65-F5344CB8AC3E}">
        <p14:creationId xmlns:p14="http://schemas.microsoft.com/office/powerpoint/2010/main" val="372209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5240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>
                <a:latin typeface="+mj-lt"/>
              </a:rPr>
              <a:t>Switch </a:t>
            </a:r>
            <a:r>
              <a:rPr lang="en-US" i="1" dirty="0">
                <a:latin typeface="+mj-lt"/>
              </a:rPr>
              <a:t>variable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+mj-lt"/>
              </a:rPr>
              <a:t>Case </a:t>
            </a:r>
            <a:r>
              <a:rPr lang="en-US" i="1" dirty="0">
                <a:solidFill>
                  <a:srgbClr val="0000FF"/>
                </a:solidFill>
                <a:latin typeface="+mj-lt"/>
              </a:rPr>
              <a:t>option1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  <a:latin typeface="+mj-lt"/>
              </a:rPr>
              <a:t>	code to be executed if variable is = to option 1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Case </a:t>
            </a:r>
            <a:r>
              <a:rPr lang="en-US" i="1" dirty="0">
                <a:solidFill>
                  <a:srgbClr val="FF0000"/>
                </a:solidFill>
                <a:latin typeface="+mj-lt"/>
              </a:rPr>
              <a:t>option2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	code to be executed if variable is = to option 2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Case </a:t>
            </a:r>
            <a:r>
              <a:rPr lang="en-US" i="1" dirty="0" err="1">
                <a:solidFill>
                  <a:srgbClr val="7030A0"/>
                </a:solidFill>
                <a:latin typeface="+mj-lt"/>
              </a:rPr>
              <a:t>option_n</a:t>
            </a:r>
            <a:endParaRPr lang="en-US" i="1" dirty="0">
              <a:solidFill>
                <a:srgbClr val="7030A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	code to be executed if variable is = to option n</a:t>
            </a:r>
          </a:p>
          <a:p>
            <a:pPr marL="114300" indent="0">
              <a:buNone/>
            </a:pPr>
            <a:r>
              <a:rPr lang="en-US" dirty="0">
                <a:latin typeface="+mj-lt"/>
              </a:rPr>
              <a:t>otherwise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	 </a:t>
            </a:r>
            <a:r>
              <a:rPr lang="en-US" dirty="0">
                <a:latin typeface="+mj-lt"/>
              </a:rPr>
              <a:t>code to be executed if variable is not = to any of the 	    	options</a:t>
            </a:r>
          </a:p>
          <a:p>
            <a:pPr marL="114300" indent="0">
              <a:buNone/>
            </a:pPr>
            <a:r>
              <a:rPr lang="en-US" dirty="0">
                <a:latin typeface="+mj-lt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44753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syntax in </a:t>
            </a:r>
            <a:r>
              <a:rPr lang="en-US" sz="2400" dirty="0" err="1"/>
              <a:t>Matlab</a:t>
            </a:r>
            <a:r>
              <a:rPr lang="en-US" sz="2400" dirty="0"/>
              <a:t> is</a:t>
            </a:r>
          </a:p>
          <a:p>
            <a:endParaRPr lang="en-US" sz="2400" dirty="0"/>
          </a:p>
          <a:p>
            <a:r>
              <a:rPr lang="en-US" sz="2400" dirty="0">
                <a:latin typeface="Courier" pitchFamily="49" charset="0"/>
              </a:rPr>
              <a:t>switch</a:t>
            </a:r>
            <a:r>
              <a:rPr lang="en-US" sz="2400" dirty="0"/>
              <a:t> </a:t>
            </a:r>
            <a:r>
              <a:rPr lang="en-US" sz="2400" i="1" dirty="0"/>
              <a:t>input</a:t>
            </a:r>
            <a:r>
              <a:rPr lang="en-US" sz="2400" dirty="0"/>
              <a:t> </a:t>
            </a:r>
            <a:r>
              <a:rPr lang="en-US" sz="2400" i="1" dirty="0"/>
              <a:t>expression </a:t>
            </a:r>
            <a:r>
              <a:rPr lang="en-US" sz="2400" dirty="0"/>
              <a:t>(scalar or string)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" pitchFamily="49" charset="0"/>
              </a:rPr>
              <a:t>case</a:t>
            </a:r>
            <a:r>
              <a:rPr lang="en-US" sz="2400" dirty="0"/>
              <a:t> </a:t>
            </a:r>
            <a:r>
              <a:rPr lang="en-US" sz="2400" i="1" dirty="0"/>
              <a:t>value 1</a:t>
            </a:r>
          </a:p>
          <a:p>
            <a:r>
              <a:rPr lang="en-US" sz="2400" i="1" dirty="0"/>
              <a:t>		commands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" pitchFamily="49" charset="0"/>
              </a:rPr>
              <a:t>case</a:t>
            </a:r>
            <a:r>
              <a:rPr lang="en-US" sz="2400" dirty="0"/>
              <a:t> </a:t>
            </a:r>
            <a:r>
              <a:rPr lang="en-US" sz="2400" i="1" dirty="0"/>
              <a:t>{value 2, value 3}</a:t>
            </a:r>
          </a:p>
          <a:p>
            <a:r>
              <a:rPr lang="en-US" sz="2400" i="1" dirty="0"/>
              <a:t>		commands</a:t>
            </a:r>
          </a:p>
          <a:p>
            <a:r>
              <a:rPr lang="en-US" sz="2400" i="1" dirty="0"/>
              <a:t>		·	</a:t>
            </a:r>
          </a:p>
          <a:p>
            <a:r>
              <a:rPr lang="en-US" sz="2400" i="1" dirty="0"/>
              <a:t>		·</a:t>
            </a:r>
          </a:p>
          <a:p>
            <a:r>
              <a:rPr lang="en-US" sz="2400" i="1" dirty="0"/>
              <a:t>		·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" pitchFamily="49" charset="0"/>
              </a:rPr>
              <a:t>otherwise</a:t>
            </a:r>
          </a:p>
          <a:p>
            <a:r>
              <a:rPr lang="en-US" sz="2400" i="1" dirty="0"/>
              <a:t>		commands</a:t>
            </a:r>
          </a:p>
          <a:p>
            <a:r>
              <a:rPr lang="en-US" sz="2400" dirty="0">
                <a:latin typeface="Courier" pitchFamily="49" charset="0"/>
              </a:rPr>
              <a:t>end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94161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 Example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219200"/>
            <a:ext cx="754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example - unit conversion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6.1; </a:t>
            </a:r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meters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'mm'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convert to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meters'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'm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centimeters'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'cm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x*100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millimeters'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'mm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x*1000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inches'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'in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x*39.3701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([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'Unknown units: 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NaN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6961" y="19050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6961" y="1834708"/>
            <a:ext cx="510909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to_units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‘inches'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convert to</a:t>
            </a:r>
          </a:p>
        </p:txBody>
      </p:sp>
    </p:spTree>
    <p:extLst>
      <p:ext uri="{BB962C8B-B14F-4D97-AF65-F5344CB8AC3E}">
        <p14:creationId xmlns:p14="http://schemas.microsoft.com/office/powerpoint/2010/main" val="15418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92551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[12, 64, 24];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plottype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'bar'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plottype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'bar'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bar(x)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title(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'Bar graph'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'pie'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'pie3'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pie3(x)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title(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'Pie chart'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First'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'Second'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'Third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warning(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'Unexpected plot type. No plot created'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975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447800"/>
            <a:ext cx="762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i="1" dirty="0"/>
              <a:t>For</a:t>
            </a:r>
            <a:r>
              <a:rPr lang="en-US" sz="2600" dirty="0"/>
              <a:t> loops are used when you know in advance how many passes through the loop you need to make</a:t>
            </a:r>
          </a:p>
          <a:p>
            <a:r>
              <a:rPr lang="en-US" sz="2600" dirty="0" err="1"/>
              <a:t>Matlab</a:t>
            </a:r>
            <a:r>
              <a:rPr lang="en-US" sz="2600" dirty="0"/>
              <a:t>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56702" indent="-343963">
              <a:buFont typeface="Verdana"/>
              <a:buChar char="•"/>
              <a:tabLst>
                <a:tab pos="356702" algn="l"/>
              </a:tabLst>
            </a:pPr>
            <a:r>
              <a:rPr lang="en-US" sz="2400" spc="-20" dirty="0">
                <a:cs typeface="Verdana"/>
              </a:rPr>
              <a:t>T</a:t>
            </a:r>
            <a:r>
              <a:rPr lang="en-US" sz="2400" spc="-15" dirty="0">
                <a:cs typeface="Verdana"/>
              </a:rPr>
              <a:t>he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loop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variable</a:t>
            </a:r>
            <a:endParaRPr lang="en-US" sz="2400" dirty="0">
              <a:cs typeface="Verdana"/>
            </a:endParaRPr>
          </a:p>
          <a:p>
            <a:pPr marL="929974">
              <a:spcBef>
                <a:spcPts val="435"/>
              </a:spcBef>
            </a:pPr>
            <a:r>
              <a:rPr lang="en-US" sz="2400" spc="-10" dirty="0">
                <a:cs typeface="Verdana"/>
              </a:rPr>
              <a:t>Is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defined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as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cs typeface="Verdana"/>
              </a:rPr>
              <a:t>vect</a:t>
            </a:r>
            <a:r>
              <a:rPr lang="en-US" sz="2400" spc="-25" dirty="0">
                <a:solidFill>
                  <a:srgbClr val="FF0000"/>
                </a:solidFill>
                <a:cs typeface="Verdana"/>
              </a:rPr>
              <a:t>o</a:t>
            </a:r>
            <a:r>
              <a:rPr lang="en-US" sz="2400" spc="-10" dirty="0">
                <a:solidFill>
                  <a:srgbClr val="FF0000"/>
                </a:solidFill>
                <a:cs typeface="Verdana"/>
              </a:rPr>
              <a:t>r</a:t>
            </a:r>
            <a:endParaRPr lang="en-US" sz="2400" dirty="0">
              <a:solidFill>
                <a:srgbClr val="FF0000"/>
              </a:solidFill>
              <a:cs typeface="Verdana"/>
            </a:endParaRPr>
          </a:p>
          <a:p>
            <a:pPr marL="929974">
              <a:spcBef>
                <a:spcPts val="435"/>
              </a:spcBef>
            </a:pPr>
            <a:r>
              <a:rPr lang="en-US" sz="2400" spc="-10" dirty="0">
                <a:cs typeface="Verdana"/>
              </a:rPr>
              <a:t>Is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cs typeface="Verdana"/>
              </a:rPr>
              <a:t>scalar</a:t>
            </a:r>
            <a:r>
              <a:rPr lang="en-US" sz="2400" dirty="0">
                <a:solidFill>
                  <a:srgbClr val="FF0000"/>
                </a:solidFill>
                <a:cs typeface="Verdana"/>
              </a:rPr>
              <a:t> </a:t>
            </a:r>
            <a:r>
              <a:rPr lang="en-US" sz="2400" dirty="0">
                <a:cs typeface="Verdana"/>
              </a:rPr>
              <a:t>within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command</a:t>
            </a:r>
            <a:r>
              <a:rPr lang="en-US" sz="2400" dirty="0">
                <a:cs typeface="Verdana"/>
              </a:rPr>
              <a:t> block</a:t>
            </a:r>
          </a:p>
          <a:p>
            <a:pPr marL="929974">
              <a:spcBef>
                <a:spcPts val="435"/>
              </a:spcBef>
            </a:pPr>
            <a:r>
              <a:rPr lang="en-US" sz="2400" spc="-15" dirty="0">
                <a:cs typeface="Verdana"/>
              </a:rPr>
              <a:t>Does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not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have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to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have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consecu</a:t>
            </a:r>
            <a:r>
              <a:rPr lang="en-US" sz="2400" spc="-20" dirty="0">
                <a:cs typeface="Verdana"/>
              </a:rPr>
              <a:t>t</a:t>
            </a:r>
            <a:r>
              <a:rPr lang="en-US" sz="2400" spc="-10" dirty="0">
                <a:cs typeface="Verdana"/>
              </a:rPr>
              <a:t>ive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values</a:t>
            </a:r>
            <a:r>
              <a:rPr lang="en-US" sz="2400" dirty="0">
                <a:cs typeface="Verdana"/>
              </a:rPr>
              <a:t> (but it's </a:t>
            </a:r>
            <a:r>
              <a:rPr lang="en-US" sz="2400" spc="-10" dirty="0">
                <a:cs typeface="Verdana"/>
              </a:rPr>
              <a:t>usually cleaner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if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they're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consecutive)</a:t>
            </a:r>
            <a:endParaRPr lang="en-US" sz="2400" dirty="0">
              <a:cs typeface="Verdana"/>
            </a:endParaRPr>
          </a:p>
          <a:p>
            <a:pPr marL="356065" indent="-343963">
              <a:spcBef>
                <a:spcPts val="476"/>
              </a:spcBef>
              <a:buFont typeface="Verdana"/>
              <a:buChar char="•"/>
              <a:tabLst>
                <a:tab pos="356065" algn="l"/>
              </a:tabLst>
            </a:pPr>
            <a:r>
              <a:rPr lang="en-US" sz="2400" spc="-20" dirty="0">
                <a:cs typeface="Verdana"/>
              </a:rPr>
              <a:t>T</a:t>
            </a:r>
            <a:r>
              <a:rPr lang="en-US" sz="2400" spc="-15" dirty="0">
                <a:cs typeface="Verdana"/>
              </a:rPr>
              <a:t>he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command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block</a:t>
            </a:r>
            <a:endParaRPr lang="en-US" sz="2400" dirty="0">
              <a:cs typeface="Verdana"/>
            </a:endParaRPr>
          </a:p>
          <a:p>
            <a:pPr marL="929974">
              <a:spcBef>
                <a:spcPts val="441"/>
              </a:spcBef>
            </a:pPr>
            <a:r>
              <a:rPr lang="en-US" sz="2400" spc="-10" dirty="0">
                <a:cs typeface="Verdana"/>
              </a:rPr>
              <a:t>Anything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between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 </a:t>
            </a:r>
            <a:r>
              <a:rPr lang="en-US" sz="2400" spc="-10" dirty="0">
                <a:solidFill>
                  <a:srgbClr val="FF6500"/>
                </a:solidFill>
                <a:cs typeface="Verdana"/>
              </a:rPr>
              <a:t>for</a:t>
            </a:r>
            <a:r>
              <a:rPr lang="en-US" sz="2400" spc="25" dirty="0">
                <a:solidFill>
                  <a:srgbClr val="FF6500"/>
                </a:solidFill>
                <a:cs typeface="Verdana"/>
              </a:rPr>
              <a:t> </a:t>
            </a:r>
            <a:r>
              <a:rPr lang="en-US" sz="2400" dirty="0">
                <a:cs typeface="Verdana"/>
              </a:rPr>
              <a:t>line </a:t>
            </a:r>
            <a:r>
              <a:rPr lang="en-US" sz="2400" spc="-15" dirty="0">
                <a:cs typeface="Verdana"/>
              </a:rPr>
              <a:t>and</a:t>
            </a:r>
            <a:r>
              <a:rPr lang="en-US" sz="2400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the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solidFill>
                  <a:srgbClr val="FF6500"/>
                </a:solidFill>
                <a:cs typeface="Verdana"/>
              </a:rPr>
              <a:t>end</a:t>
            </a:r>
            <a:endParaRPr lang="en-US" sz="2400" dirty="0">
              <a:cs typeface="Verdana"/>
            </a:endParaRP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63" y="2794072"/>
            <a:ext cx="6316910" cy="111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079" marR="6370" indent="-357976">
              <a:lnSpc>
                <a:spcPct val="119700"/>
              </a:lnSpc>
            </a:pPr>
            <a:r>
              <a:rPr sz="2000" spc="-15" dirty="0">
                <a:solidFill>
                  <a:srgbClr val="0000FF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0000FF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spc="-5" dirty="0" err="1">
                <a:latin typeface="Verdana"/>
                <a:cs typeface="Verdana"/>
              </a:rPr>
              <a:t>loop</a:t>
            </a:r>
            <a:r>
              <a:rPr lang="en-US" sz="2000" spc="-5" dirty="0" err="1">
                <a:solidFill>
                  <a:srgbClr val="0000FF"/>
                </a:solidFill>
                <a:latin typeface="Verdana"/>
                <a:cs typeface="Verdana"/>
              </a:rPr>
              <a:t>_</a:t>
            </a:r>
            <a:r>
              <a:rPr lang="en-US" sz="2000" spc="-20" dirty="0" err="1">
                <a:latin typeface="Verdana"/>
                <a:cs typeface="Verdana"/>
              </a:rPr>
              <a:t>variable</a:t>
            </a:r>
            <a:r>
              <a:rPr lang="en-US" sz="2000" spc="-2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=</a:t>
            </a:r>
            <a:r>
              <a:rPr lang="en-US" sz="2000" spc="-15" dirty="0">
                <a:latin typeface="Verdana"/>
                <a:cs typeface="Verdana"/>
              </a:rPr>
              <a:t> </a:t>
            </a:r>
            <a:r>
              <a:rPr lang="en-US" sz="2000" spc="-15" dirty="0" err="1">
                <a:solidFill>
                  <a:srgbClr val="00B050"/>
                </a:solidFill>
                <a:latin typeface="Verdana"/>
                <a:cs typeface="Verdana"/>
              </a:rPr>
              <a:t>start_val:increment:end_val</a:t>
            </a:r>
            <a:r>
              <a:rPr lang="en-US" sz="2000" spc="-15" dirty="0"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commands</a:t>
            </a:r>
            <a:endParaRPr sz="20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39">
              <a:spcBef>
                <a:spcPts val="471"/>
              </a:spcBef>
            </a:pPr>
            <a:r>
              <a:rPr sz="2000" spc="-20" dirty="0">
                <a:solidFill>
                  <a:srgbClr val="0000FF"/>
                </a:solidFill>
                <a:latin typeface="Verdana"/>
                <a:cs typeface="Verdana"/>
              </a:rPr>
              <a:t>end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146434" y="3607834"/>
            <a:ext cx="1877830" cy="28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spc="-15" dirty="0">
                <a:latin typeface="Verdana"/>
                <a:cs typeface="Verdana"/>
              </a:rPr>
              <a:t>Command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block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36118" y="2438399"/>
            <a:ext cx="228600" cy="4076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7889998" y="2672564"/>
            <a:ext cx="340013" cy="5830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6703067">
            <a:off x="3641073" y="3150928"/>
            <a:ext cx="194190" cy="8015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Case 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701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setting = 1;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setting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1000;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2000;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3000;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200" dirty="0">
                <a:solidFill>
                  <a:srgbClr val="A020F0"/>
                </a:solidFill>
                <a:latin typeface="Courier New" panose="02070309020205020404" pitchFamily="49" charset="0"/>
              </a:rPr>
              <a:t>'Unknown setting’)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RPM = 0;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320" y="1143000"/>
            <a:ext cx="79938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Write a switch statement to assign RPM based on setting number</a:t>
            </a:r>
            <a:endParaRPr lang="en-US" sz="2200" dirty="0">
              <a:solidFill>
                <a:srgbClr val="228B2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12999"/>
              </p:ext>
            </p:extLst>
          </p:nvPr>
        </p:nvGraphicFramePr>
        <p:xfrm>
          <a:off x="6120925" y="2057400"/>
          <a:ext cx="1981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Switch and Case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62000" y="1691481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cannot include relational operators (such as &lt; or &gt;) for comparison against the switch </a:t>
            </a:r>
            <a:r>
              <a:rPr lang="en-US" i="1" dirty="0"/>
              <a:t>input expression</a:t>
            </a:r>
          </a:p>
          <a:p>
            <a:r>
              <a:rPr lang="en-US" dirty="0"/>
              <a:t>MATLAB executes only one case of any switch statement</a:t>
            </a:r>
          </a:p>
          <a:p>
            <a:r>
              <a:rPr lang="en-US" dirty="0"/>
              <a:t>Variables defined within one case are not available for other cases</a:t>
            </a:r>
          </a:p>
          <a:p>
            <a:r>
              <a:rPr lang="en-US" dirty="0"/>
              <a:t>Define all variables necessary for code in a particular case within that case</a:t>
            </a:r>
          </a:p>
        </p:txBody>
      </p:sp>
    </p:spTree>
    <p:extLst>
      <p:ext uri="{BB962C8B-B14F-4D97-AF65-F5344CB8AC3E}">
        <p14:creationId xmlns:p14="http://schemas.microsoft.com/office/powerpoint/2010/main" val="21752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38807" y="8389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 Flow Chart</a:t>
            </a:r>
          </a:p>
        </p:txBody>
      </p:sp>
      <p:pic>
        <p:nvPicPr>
          <p:cNvPr id="3" name="Picture 2" descr="pal48185_0405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7" y="1074490"/>
            <a:ext cx="3810000" cy="5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0793" y="583857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Figure 4.5-1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8407" y="1755324"/>
            <a:ext cx="4114800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0000"/>
                </a:solidFill>
              </a:rPr>
              <a:t>k= m:s:n</a:t>
            </a:r>
          </a:p>
          <a:p>
            <a:r>
              <a:rPr lang="en-US" sz="2500" b="1" i="1" dirty="0">
                <a:solidFill>
                  <a:srgbClr val="FF0000"/>
                </a:solidFill>
              </a:rPr>
              <a:t>m</a:t>
            </a:r>
            <a:r>
              <a:rPr lang="en-US" sz="2500" dirty="0">
                <a:solidFill>
                  <a:srgbClr val="FF0000"/>
                </a:solidFill>
              </a:rPr>
              <a:t> is the </a:t>
            </a:r>
            <a:r>
              <a:rPr lang="en-US" sz="2500" b="1" i="1" dirty="0">
                <a:solidFill>
                  <a:srgbClr val="FF0000"/>
                </a:solidFill>
              </a:rPr>
              <a:t>initial value </a:t>
            </a:r>
            <a:r>
              <a:rPr lang="en-US" sz="2500" dirty="0">
                <a:solidFill>
                  <a:srgbClr val="FF0000"/>
                </a:solidFill>
              </a:rPr>
              <a:t>of a loop</a:t>
            </a:r>
          </a:p>
          <a:p>
            <a:r>
              <a:rPr lang="en-US" sz="2500" b="1" i="1" dirty="0">
                <a:solidFill>
                  <a:srgbClr val="FF0000"/>
                </a:solidFill>
              </a:rPr>
              <a:t>s </a:t>
            </a:r>
            <a:r>
              <a:rPr lang="en-US" sz="2500" i="1" dirty="0">
                <a:solidFill>
                  <a:srgbClr val="FF0000"/>
                </a:solidFill>
              </a:rPr>
              <a:t>is </a:t>
            </a:r>
            <a:r>
              <a:rPr lang="en-US" sz="2500" dirty="0">
                <a:solidFill>
                  <a:srgbClr val="FF0000"/>
                </a:solidFill>
              </a:rPr>
              <a:t>the </a:t>
            </a:r>
            <a:r>
              <a:rPr lang="en-US" sz="2500" b="1" i="1" dirty="0">
                <a:solidFill>
                  <a:srgbClr val="FF0000"/>
                </a:solidFill>
              </a:rPr>
              <a:t>increment value</a:t>
            </a:r>
          </a:p>
          <a:p>
            <a:r>
              <a:rPr lang="en-US" sz="2500" b="1" i="1" dirty="0">
                <a:solidFill>
                  <a:srgbClr val="FF0000"/>
                </a:solidFill>
              </a:rPr>
              <a:t>n </a:t>
            </a:r>
            <a:r>
              <a:rPr lang="en-US" sz="2500" i="1" dirty="0">
                <a:solidFill>
                  <a:srgbClr val="FF0000"/>
                </a:solidFill>
              </a:rPr>
              <a:t>is the </a:t>
            </a:r>
            <a:r>
              <a:rPr lang="en-US" sz="2500" b="1" i="1" dirty="0">
                <a:solidFill>
                  <a:srgbClr val="FF0000"/>
                </a:solidFill>
              </a:rPr>
              <a:t>terminating value</a:t>
            </a:r>
          </a:p>
          <a:p>
            <a:endParaRPr lang="en-US" sz="2500" b="1" i="1" dirty="0">
              <a:solidFill>
                <a:srgbClr val="FF0000"/>
              </a:solidFill>
            </a:endParaRPr>
          </a:p>
          <a:p>
            <a:r>
              <a:rPr lang="en-US" sz="2500" b="1" i="1" dirty="0">
                <a:solidFill>
                  <a:srgbClr val="FF0000"/>
                </a:solidFill>
              </a:rPr>
              <a:t>Will loop until k exceeds 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12161-BEF6-4EE9-8D3F-A53978819D5F}"/>
              </a:ext>
            </a:extLst>
          </p:cNvPr>
          <p:cNvSpPr txBox="1"/>
          <p:nvPr/>
        </p:nvSpPr>
        <p:spPr>
          <a:xfrm>
            <a:off x="2743200" y="3578811"/>
            <a:ext cx="685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8CA07-D666-4FAC-A9BD-B7AF536A2CB2}"/>
              </a:ext>
            </a:extLst>
          </p:cNvPr>
          <p:cNvSpPr txBox="1"/>
          <p:nvPr/>
        </p:nvSpPr>
        <p:spPr>
          <a:xfrm>
            <a:off x="3311197" y="2578922"/>
            <a:ext cx="8325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88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608" y="12865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9008" y="1438940"/>
            <a:ext cx="7986531" cy="5190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008" y="1562098"/>
            <a:ext cx="703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1:10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'Iteration number %d\n'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loop_var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71" y="2742544"/>
            <a:ext cx="2295525" cy="30003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3587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19801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218773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for k=5:10:35 </a:t>
            </a:r>
          </a:p>
          <a:p>
            <a:pPr marL="114300" indent="0">
              <a:buNone/>
            </a:pPr>
            <a:r>
              <a:rPr lang="en-US" dirty="0"/>
              <a:t>    x=k^2</a:t>
            </a:r>
          </a:p>
          <a:p>
            <a:pPr marL="114300" indent="0">
              <a:buNone/>
            </a:pPr>
            <a:r>
              <a:rPr lang="en-US" dirty="0"/>
              <a:t>end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1. The loop variable k is assigned an initial value of 5</a:t>
            </a:r>
          </a:p>
          <a:p>
            <a:pPr marL="114300" indent="0">
              <a:buNone/>
            </a:pPr>
            <a:r>
              <a:rPr lang="en-US" dirty="0"/>
              <a:t>2. x is calculated (x=</a:t>
            </a:r>
            <a:r>
              <a:rPr lang="en-US" dirty="0" err="1"/>
              <a:t>k^2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3. Each pass through the loop increments k by 10 and calculated x until k exceeds 35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8773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Loop variable is a vector?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828375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Command block with loop variable, 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86000" y="1397668"/>
            <a:ext cx="609600" cy="5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28802" y="1828376"/>
            <a:ext cx="990598" cy="305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/>
          <p:cNvSpPr txBox="1"/>
          <p:nvPr/>
        </p:nvSpPr>
        <p:spPr>
          <a:xfrm>
            <a:off x="381000" y="44958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0000"/>
                </a:solidFill>
              </a:rPr>
              <a:t>Note the expression k=5:10:35 or generically k= </a:t>
            </a:r>
            <a:r>
              <a:rPr lang="en-US" sz="2500" dirty="0" err="1">
                <a:solidFill>
                  <a:srgbClr val="FF0000"/>
                </a:solidFill>
              </a:rPr>
              <a:t>m:s:n</a:t>
            </a:r>
            <a:endParaRPr lang="en-US" sz="2500" dirty="0">
              <a:solidFill>
                <a:srgbClr val="FF0000"/>
              </a:solidFill>
            </a:endParaRPr>
          </a:p>
          <a:p>
            <a:r>
              <a:rPr lang="en-US" sz="2500" b="1" i="1" dirty="0">
                <a:solidFill>
                  <a:srgbClr val="FF0000"/>
                </a:solidFill>
              </a:rPr>
              <a:t>m</a:t>
            </a:r>
            <a:r>
              <a:rPr lang="en-US" sz="2500" dirty="0">
                <a:solidFill>
                  <a:srgbClr val="FF0000"/>
                </a:solidFill>
              </a:rPr>
              <a:t> is the </a:t>
            </a:r>
            <a:r>
              <a:rPr lang="en-US" sz="2500" b="1" i="1" dirty="0">
                <a:solidFill>
                  <a:srgbClr val="FF0000"/>
                </a:solidFill>
              </a:rPr>
              <a:t>initial value </a:t>
            </a:r>
            <a:r>
              <a:rPr lang="en-US" sz="2500" dirty="0">
                <a:solidFill>
                  <a:srgbClr val="FF0000"/>
                </a:solidFill>
              </a:rPr>
              <a:t>of a loop, which is incremented by the </a:t>
            </a:r>
            <a:r>
              <a:rPr lang="en-US" sz="2500" b="1" i="1" dirty="0">
                <a:solidFill>
                  <a:srgbClr val="FF0000"/>
                </a:solidFill>
              </a:rPr>
              <a:t>increment value, s</a:t>
            </a:r>
            <a:r>
              <a:rPr lang="en-US" sz="2500" dirty="0">
                <a:solidFill>
                  <a:srgbClr val="FF0000"/>
                </a:solidFill>
              </a:rPr>
              <a:t>. The loop continues until the loop variable exceeds the </a:t>
            </a:r>
            <a:r>
              <a:rPr lang="en-US" sz="2500" b="1" i="1" dirty="0">
                <a:solidFill>
                  <a:srgbClr val="FF0000"/>
                </a:solidFill>
              </a:rPr>
              <a:t>terminating value, n.</a:t>
            </a:r>
            <a:endParaRPr lang="en-US" sz="2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76035"/>
            <a:ext cx="1905000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19801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3400" y="1218772"/>
            <a:ext cx="7620000" cy="525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Rewrite previous example using indexing and script formatting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80028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Indexing example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k=5:10:35;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length of vector k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 = length(k)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x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=1:L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x(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= k(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)^2;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%Display answer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029200"/>
            <a:ext cx="4105275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4035504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Spacing of 1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959124" y="4250948"/>
            <a:ext cx="2384276" cy="486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9600" y="4448611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Note: no need of .^ operator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27462" y="4737932"/>
            <a:ext cx="1181100" cy="2533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09600" y="19801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1676400"/>
            <a:ext cx="4800600" cy="15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k = 5:2:14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'new k = %d\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x = k^2;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'new x = %d\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8114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62000" y="3659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loops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553" y="1419095"/>
            <a:ext cx="7689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Example: Iterate the loop over odd integers from 273 to 1 (inclusive).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2552" y="4738011"/>
            <a:ext cx="76894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>
                <a:latin typeface="Calibri" panose="020F0502020204030204" pitchFamily="34" charset="0"/>
              </a:rPr>
              <a:t>Answer: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k = 273:-2:1</a:t>
            </a:r>
            <a:endParaRPr lang="en-US" sz="22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432113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k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commands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commands	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992" y="4763411"/>
            <a:ext cx="6248400" cy="525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7327</TotalTime>
  <Words>1797</Words>
  <Application>Microsoft Office PowerPoint</Application>
  <PresentationFormat>On-screen Show (4:3)</PresentationFormat>
  <Paragraphs>385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Book Antiqua</vt:lpstr>
      <vt:lpstr>Calibri</vt:lpstr>
      <vt:lpstr>Calibri Light</vt:lpstr>
      <vt:lpstr>Courier</vt:lpstr>
      <vt:lpstr>Courier New</vt:lpstr>
      <vt:lpstr>Tahoma</vt:lpstr>
      <vt:lpstr>Times New Roman</vt:lpstr>
      <vt:lpstr>Verdana</vt:lpstr>
      <vt:lpstr>Retrospect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Austin P Lopez</cp:lastModifiedBy>
  <cp:revision>548</cp:revision>
  <cp:lastPrinted>2014-09-29T21:03:43Z</cp:lastPrinted>
  <dcterms:created xsi:type="dcterms:W3CDTF">2008-10-15T17:48:58Z</dcterms:created>
  <dcterms:modified xsi:type="dcterms:W3CDTF">2021-10-18T17:47:52Z</dcterms:modified>
</cp:coreProperties>
</file>