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1"/>
  </p:notesMasterIdLst>
  <p:handoutMasterIdLst>
    <p:handoutMasterId r:id="rId42"/>
  </p:handoutMasterIdLst>
  <p:sldIdLst>
    <p:sldId id="332" r:id="rId2"/>
    <p:sldId id="465" r:id="rId3"/>
    <p:sldId id="387" r:id="rId4"/>
    <p:sldId id="388" r:id="rId5"/>
    <p:sldId id="466" r:id="rId6"/>
    <p:sldId id="467" r:id="rId7"/>
    <p:sldId id="468" r:id="rId8"/>
    <p:sldId id="469" r:id="rId9"/>
    <p:sldId id="439" r:id="rId10"/>
    <p:sldId id="441" r:id="rId11"/>
    <p:sldId id="442" r:id="rId12"/>
    <p:sldId id="443" r:id="rId13"/>
    <p:sldId id="444" r:id="rId14"/>
    <p:sldId id="436" r:id="rId15"/>
    <p:sldId id="437" r:id="rId16"/>
    <p:sldId id="438" r:id="rId17"/>
    <p:sldId id="428" r:id="rId18"/>
    <p:sldId id="445" r:id="rId19"/>
    <p:sldId id="446" r:id="rId20"/>
    <p:sldId id="453" r:id="rId21"/>
    <p:sldId id="447" r:id="rId22"/>
    <p:sldId id="454" r:id="rId23"/>
    <p:sldId id="448" r:id="rId24"/>
    <p:sldId id="455" r:id="rId25"/>
    <p:sldId id="449" r:id="rId26"/>
    <p:sldId id="432" r:id="rId27"/>
    <p:sldId id="433" r:id="rId28"/>
    <p:sldId id="458" r:id="rId29"/>
    <p:sldId id="434" r:id="rId30"/>
    <p:sldId id="456" r:id="rId31"/>
    <p:sldId id="457" r:id="rId32"/>
    <p:sldId id="459" r:id="rId33"/>
    <p:sldId id="450" r:id="rId34"/>
    <p:sldId id="451" r:id="rId35"/>
    <p:sldId id="452" r:id="rId36"/>
    <p:sldId id="461" r:id="rId37"/>
    <p:sldId id="462" r:id="rId38"/>
    <p:sldId id="463" r:id="rId39"/>
    <p:sldId id="464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E73556-6B0D-0143-9B3F-AE79E424DAFF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1C2E94-5A4A-4B66-BAA5-6276267F7EEA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5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1C2E94-5A4A-4B66-BAA5-6276267F7EE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3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1C2E94-5A4A-4B66-BAA5-6276267F7EEA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1C2E94-5A4A-4B66-BAA5-6276267F7EEA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4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1C2E94-5A4A-4B66-BAA5-6276267F7EEA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3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Ex: Create the following matrix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057400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%Matrix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x=0:0.5:1;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y=2:2:6;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(length(x),length(y));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j=1:length(y)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z(i,j)=x(i)*exp(-x(i)^2-y(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)^2);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1358569"/>
                <a:ext cx="1873783" cy="48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/>
                        </a:rPr>
                        <m:t>𝒛</m:t>
                      </m:r>
                      <m:r>
                        <a:rPr lang="en-US" sz="2200" b="1" i="1">
                          <a:latin typeface="Cambria Math"/>
                        </a:rPr>
                        <m:t>=</m:t>
                      </m:r>
                      <m:r>
                        <a:rPr lang="en-US" sz="2200" b="1" i="1">
                          <a:latin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58569"/>
                <a:ext cx="1873783" cy="4892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88183" y="1478473"/>
            <a:ext cx="378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x = 0, 0.5 ,1 and y = 2, 4, 6</a:t>
            </a:r>
          </a:p>
        </p:txBody>
      </p:sp>
    </p:spTree>
    <p:extLst>
      <p:ext uri="{BB962C8B-B14F-4D97-AF65-F5344CB8AC3E}">
        <p14:creationId xmlns:p14="http://schemas.microsoft.com/office/powerpoint/2010/main" val="287886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Ex: Create the following matrix in Matlab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81200"/>
            <a:ext cx="9464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4397376" cy="1905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62400" y="3505200"/>
            <a:ext cx="2720976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Ex: Create the following matrix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847805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%Matrix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x=0:0.5:1;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y=2:2:6;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(length(x),length(y));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j=1:length(y)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z(i,j)=x(i)*exp(-x(i)^2-y(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)^2);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format 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longeng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%engineering format      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1358569"/>
                <a:ext cx="1873783" cy="48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/>
                        </a:rPr>
                        <m:t>𝒛</m:t>
                      </m:r>
                      <m:r>
                        <a:rPr lang="en-US" sz="2200" b="1" i="1">
                          <a:latin typeface="Cambria Math"/>
                        </a:rPr>
                        <m:t>=</m:t>
                      </m:r>
                      <m:r>
                        <a:rPr lang="en-US" sz="2200" b="1" i="1">
                          <a:latin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58569"/>
                <a:ext cx="1873783" cy="4892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88183" y="1478473"/>
            <a:ext cx="378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x = 0, 0.5 ,1 and y = 2, 4, 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638800" y="56388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8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Ex: Create the following matrix in Matlab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81200"/>
            <a:ext cx="9464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7008827" cy="13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9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Plotting matrices - Contour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524000"/>
            <a:ext cx="4572000" cy="48006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contour(X,Y,Z)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x, y and z are all matrices</a:t>
            </a:r>
          </a:p>
          <a:p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93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Plotting matrices - Quiver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524000"/>
            <a:ext cx="4495800" cy="51054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dirty="0"/>
              <a:t>quiver(X,Y,DX,DY)</a:t>
            </a:r>
          </a:p>
          <a:p>
            <a:pPr marL="0" indent="0">
              <a:buNone/>
            </a:pPr>
            <a:endParaRPr lang="en-US" sz="3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x and y positions as well as the velocity in the x and y directions are all matrices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80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Plotting matrices - Surf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524000"/>
            <a:ext cx="4419600" cy="48006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surf(</a:t>
            </a:r>
            <a:r>
              <a:rPr lang="en-US" sz="2800" dirty="0" err="1"/>
              <a:t>x,y,z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Surf can either be shown in 2D or 3D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124200"/>
            <a:ext cx="47244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8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 anchor="t"/>
          <a:lstStyle/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1001" y="12954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Given: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𝒛</m:t>
                      </m:r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Where x and y range from -2 to 2 with a resolution of 0.2</a:t>
                </a:r>
              </a:p>
              <a:p>
                <a:pPr eaLnBrk="1" hangingPunct="1"/>
                <a:endParaRPr lang="en-US" sz="2800" dirty="0"/>
              </a:p>
              <a:p>
                <a:pPr eaLnBrk="1" hangingPunct="1"/>
                <a:r>
                  <a:rPr lang="en-US" sz="2800" dirty="0"/>
                  <a:t>Plot:</a:t>
                </a:r>
              </a:p>
              <a:p>
                <a:pPr eaLnBrk="1" hangingPunct="1"/>
                <a:r>
                  <a:rPr lang="en-US" sz="2800" dirty="0"/>
                  <a:t>A) Line plot of z</a:t>
                </a:r>
              </a:p>
              <a:p>
                <a:pPr eaLnBrk="1" hangingPunct="1"/>
                <a:r>
                  <a:rPr lang="en-US" sz="2800" dirty="0"/>
                  <a:t>B) Velocity plots of u and v</a:t>
                </a:r>
              </a:p>
              <a:p>
                <a:r>
                  <a:rPr lang="en-US" sz="2800" dirty="0"/>
                  <a:t>C) Surface plot of z </a:t>
                </a:r>
              </a:p>
              <a:p>
                <a:r>
                  <a:rPr lang="en-US" sz="2800" dirty="0"/>
                  <a:t>D) Contour plot of z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1001" y="1295400"/>
                <a:ext cx="8763000" cy="5029200"/>
              </a:xfrm>
              <a:blipFill rotWithShape="0">
                <a:blip r:embed="rId3"/>
                <a:stretch>
                  <a:fillRect l="-2505" t="-2182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38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780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j=1:length(y)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z(i,j)=x(i)*exp(-x(i)^2-y(j)^2);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  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%part 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plot3(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A</a:t>
            </a:r>
          </a:p>
        </p:txBody>
      </p:sp>
    </p:spTree>
    <p:extLst>
      <p:ext uri="{BB962C8B-B14F-4D97-AF65-F5344CB8AC3E}">
        <p14:creationId xmlns:p14="http://schemas.microsoft.com/office/powerpoint/2010/main" val="282528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2636949" cy="16002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49" y="1295400"/>
            <a:ext cx="5021112" cy="44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syntax in </a:t>
            </a:r>
            <a:r>
              <a:rPr lang="en-US" sz="2400" dirty="0" err="1"/>
              <a:t>Matlab</a:t>
            </a:r>
            <a:r>
              <a:rPr lang="en-US" sz="2400" dirty="0"/>
              <a:t> is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49" charset="0"/>
              </a:rPr>
              <a:t>switch</a:t>
            </a:r>
            <a:r>
              <a:rPr lang="en-US" sz="2400" dirty="0"/>
              <a:t> </a:t>
            </a:r>
            <a:r>
              <a:rPr lang="en-US" sz="2400" i="1" dirty="0"/>
              <a:t>input</a:t>
            </a:r>
            <a:r>
              <a:rPr lang="en-US" sz="2400" dirty="0"/>
              <a:t> </a:t>
            </a:r>
            <a:r>
              <a:rPr lang="en-US" sz="2400" i="1" dirty="0"/>
              <a:t>expression </a:t>
            </a:r>
            <a:r>
              <a:rPr lang="en-US" sz="2400" dirty="0"/>
              <a:t>(scalar or string)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" pitchFamily="49" charset="0"/>
              </a:rPr>
              <a:t>case</a:t>
            </a:r>
            <a:r>
              <a:rPr lang="en-US" sz="2400" dirty="0"/>
              <a:t> </a:t>
            </a:r>
            <a:r>
              <a:rPr lang="en-US" sz="2400" i="1" dirty="0"/>
              <a:t>value 1</a:t>
            </a:r>
          </a:p>
          <a:p>
            <a:r>
              <a:rPr lang="en-US" sz="2400" i="1" dirty="0"/>
              <a:t>		commands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" pitchFamily="49" charset="0"/>
              </a:rPr>
              <a:t>case</a:t>
            </a:r>
            <a:r>
              <a:rPr lang="en-US" sz="2400" dirty="0"/>
              <a:t> </a:t>
            </a:r>
            <a:r>
              <a:rPr lang="en-US" sz="2400" i="1" dirty="0"/>
              <a:t>{value 2, value 3}</a:t>
            </a:r>
          </a:p>
          <a:p>
            <a:r>
              <a:rPr lang="en-US" sz="2400" i="1" dirty="0"/>
              <a:t>		commands</a:t>
            </a:r>
          </a:p>
          <a:p>
            <a:r>
              <a:rPr lang="en-US" sz="2400" i="1" dirty="0"/>
              <a:t>		·	</a:t>
            </a:r>
          </a:p>
          <a:p>
            <a:r>
              <a:rPr lang="en-US" sz="2400" i="1" dirty="0"/>
              <a:t>		·</a:t>
            </a:r>
          </a:p>
          <a:p>
            <a:r>
              <a:rPr lang="en-US" sz="2400" i="1" dirty="0"/>
              <a:t>		·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" pitchFamily="49" charset="0"/>
              </a:rPr>
              <a:t>otherwise</a:t>
            </a:r>
          </a:p>
          <a:p>
            <a:r>
              <a:rPr lang="en-US" sz="2400" i="1" dirty="0"/>
              <a:t>		commands</a:t>
            </a:r>
          </a:p>
          <a:p>
            <a:r>
              <a:rPr lang="en-US" sz="2400" dirty="0">
                <a:latin typeface="Courier" pitchFamily="49" charset="0"/>
              </a:rPr>
              <a:t>end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264142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94869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j=1:length(y)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z(i,j)=x(i)*exp(-x(i)^2-y(j)^2);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u(i,j)=x(i)*exp(-x(i)^2);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v(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)=x(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(-y(j)^2);       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%part b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quiver(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x,y,u,v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517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2514600" cy="204676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19200"/>
            <a:ext cx="54114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C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143000"/>
            <a:ext cx="75861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j=1:length(y)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z(i,j)=x(i)*exp(-x(i)^2-y(j)^2);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%part c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figure(3)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surf(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637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028700"/>
            <a:ext cx="5429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D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8382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y=-2:0.2:2;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j=1:length(y)</a:t>
            </a: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z(i,j)=x(i)*exp(-x(i)^2-y(j)^2);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%part 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figure(4)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contour(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36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dirty="0"/>
              <a:t>Example – Part 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38225"/>
            <a:ext cx="5381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Input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>
                <a:latin typeface="Arial" charset="0"/>
              </a:rPr>
              <a:t>The input function allows the user to specify a value or string and stores it in a variable</a:t>
            </a:r>
          </a:p>
          <a:p>
            <a:pPr fontAlgn="auto"/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Input numerical values:</a:t>
            </a: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Input text/string:</a:t>
            </a:r>
          </a:p>
          <a:p>
            <a:pPr lvl="1" fontAlgn="auto"/>
            <a:endParaRPr lang="en-US" dirty="0">
              <a:latin typeface="Arial" charset="0"/>
            </a:endParaRPr>
          </a:p>
          <a:p>
            <a:pPr fontAlgn="auto"/>
            <a:endParaRPr lang="en-US" dirty="0">
              <a:latin typeface="Arial" charset="0"/>
            </a:endParaRPr>
          </a:p>
          <a:p>
            <a:pPr fontAlgn="auto"/>
            <a:endParaRPr lang="en-US" dirty="0">
              <a:latin typeface="Arial" charset="0"/>
            </a:endParaRPr>
          </a:p>
          <a:p>
            <a:pPr lvl="1" fontAlgn="auto"/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variable_name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input(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'text to be displayed'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844534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variable_name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input(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'text to be 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displayed'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's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9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Input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Example:</a:t>
            </a: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&gt;&gt; X = input('Please enter the value of X: ')</a:t>
            </a: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Please enter the value of X: 2</a:t>
            </a: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X =</a:t>
            </a: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        2</a:t>
            </a: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&gt;&gt; Day = input('Enter the day of the week: ', 's')</a:t>
            </a: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Enter the day of the week: Monday</a:t>
            </a: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Day =</a:t>
            </a:r>
          </a:p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Monday</a:t>
            </a: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667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Input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Example: Input an array/matrix</a:t>
            </a: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  <a:p>
            <a:pPr marL="201168" lvl="1" indent="0" fontAlgn="auto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203107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mat1=input('Enter the elements of the matrix: ')</a:t>
            </a:r>
          </a:p>
          <a:p>
            <a:endParaRPr lang="en-US" dirty="0"/>
          </a:p>
          <a:p>
            <a:r>
              <a:rPr lang="en-US" dirty="0"/>
              <a:t>Enter the matrix: [12, 1, 4; 34, 2, 7]</a:t>
            </a:r>
          </a:p>
          <a:p>
            <a:r>
              <a:rPr lang="en-US" dirty="0"/>
              <a:t>mat1 =</a:t>
            </a:r>
          </a:p>
          <a:p>
            <a:r>
              <a:rPr lang="en-US" dirty="0"/>
              <a:t>    12     1     4</a:t>
            </a:r>
          </a:p>
          <a:p>
            <a:r>
              <a:rPr lang="en-US" dirty="0"/>
              <a:t>    34     2     7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48006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999" y="2360474"/>
            <a:ext cx="7661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arr1=input('Enter the elements of the vector: ')</a:t>
            </a:r>
          </a:p>
          <a:p>
            <a:r>
              <a:rPr lang="en-US" dirty="0"/>
              <a:t>Enter the elements of the vector: [1; 2; 3]</a:t>
            </a:r>
          </a:p>
          <a:p>
            <a:r>
              <a:rPr lang="en-US" dirty="0"/>
              <a:t>arr1 =</a:t>
            </a:r>
          </a:p>
          <a:p>
            <a:r>
              <a:rPr lang="en-US" dirty="0"/>
              <a:t>     1</a:t>
            </a:r>
          </a:p>
          <a:p>
            <a:r>
              <a:rPr lang="en-US" dirty="0"/>
              <a:t>     2</a:t>
            </a:r>
          </a:p>
          <a:p>
            <a:r>
              <a:rPr lang="en-US" dirty="0"/>
              <a:t>     3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667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Input function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Example: Input elements of a matrix one by 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3622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%Input matrix elements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endParaRPr lang="en-US" b="1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m=input(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'No of rows in the matrix: 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n=input(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'No of columns in the matrix: 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'Enter the array elements\n'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=1:m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j=1:n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A(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)=input(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'Enter value: 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634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and Case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when a series of programming path options exist for a given variable depending on its value</a:t>
            </a:r>
          </a:p>
          <a:p>
            <a:r>
              <a:rPr lang="en-US" dirty="0"/>
              <a:t>Similar to the if/else/</a:t>
            </a:r>
            <a:r>
              <a:rPr lang="en-US" dirty="0" err="1"/>
              <a:t>elseif</a:t>
            </a:r>
            <a:endParaRPr lang="en-US" dirty="0"/>
          </a:p>
          <a:p>
            <a:r>
              <a:rPr lang="en-US" dirty="0"/>
              <a:t>Allows you to choose between multiple outcomes based on a criterion</a:t>
            </a:r>
          </a:p>
          <a:p>
            <a:r>
              <a:rPr lang="en-US" dirty="0"/>
              <a:t>Criterion can be a scalar or string</a:t>
            </a:r>
          </a:p>
          <a:p>
            <a:r>
              <a:rPr lang="en-US" dirty="0"/>
              <a:t>The advantage of the switch structure is that in some situations, it yields code that is more readable</a:t>
            </a:r>
          </a:p>
        </p:txBody>
      </p:sp>
    </p:spTree>
    <p:extLst>
      <p:ext uri="{BB962C8B-B14F-4D97-AF65-F5344CB8AC3E}">
        <p14:creationId xmlns:p14="http://schemas.microsoft.com/office/powerpoint/2010/main" val="3722094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Input function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fontAlgn="auto">
              <a:buNone/>
            </a:pPr>
            <a:r>
              <a:rPr lang="en-US" dirty="0">
                <a:latin typeface="Arial" charset="0"/>
              </a:rPr>
              <a:t>Example: Input elements of a matrix one by 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3331967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Input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320" y="1143000"/>
            <a:ext cx="7993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E.g. Use of </a:t>
            </a:r>
            <a:r>
              <a:rPr lang="en-US" sz="2200" i="1" dirty="0">
                <a:solidFill>
                  <a:srgbClr val="000000"/>
                </a:solidFill>
                <a:latin typeface="+mn-lt"/>
              </a:rPr>
              <a:t>input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with s</a:t>
            </a:r>
            <a:r>
              <a:rPr lang="en-US" sz="2200" i="1" dirty="0">
                <a:solidFill>
                  <a:srgbClr val="000000"/>
                </a:solidFill>
                <a:latin typeface="+mn-lt"/>
              </a:rPr>
              <a:t>witch case</a:t>
            </a:r>
          </a:p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Write a switch statement to assign RPM based on setting number. Accept setting as input.</a:t>
            </a:r>
            <a:endParaRPr lang="en-US" sz="2200" i="1" dirty="0">
              <a:solidFill>
                <a:srgbClr val="228B2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17986"/>
              </p:ext>
            </p:extLst>
          </p:nvPr>
        </p:nvGraphicFramePr>
        <p:xfrm>
          <a:off x="6633211" y="3466425"/>
          <a:ext cx="1981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2278082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setting = input(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'Enter the setting number: 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setting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1000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2000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3000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'Unknown setting'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0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46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95" y="4267200"/>
            <a:ext cx="3543610" cy="152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Input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320" y="1143000"/>
            <a:ext cx="79938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E.g. Use of </a:t>
            </a:r>
            <a:r>
              <a:rPr lang="en-US" sz="2200" i="1" dirty="0">
                <a:solidFill>
                  <a:srgbClr val="000000"/>
                </a:solidFill>
                <a:latin typeface="+mn-lt"/>
              </a:rPr>
              <a:t>input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with s</a:t>
            </a:r>
            <a:r>
              <a:rPr lang="en-US" sz="2200" i="1" dirty="0">
                <a:solidFill>
                  <a:srgbClr val="000000"/>
                </a:solidFill>
                <a:latin typeface="+mn-lt"/>
              </a:rPr>
              <a:t>witch case</a:t>
            </a:r>
            <a:endParaRPr lang="en-US" sz="2200" i="1" dirty="0">
              <a:solidFill>
                <a:srgbClr val="228B2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27" y="2133600"/>
            <a:ext cx="3932464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320" y="1614631"/>
            <a:ext cx="79938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Result</a:t>
            </a:r>
            <a:endParaRPr lang="en-US" sz="2200" i="1" dirty="0">
              <a:solidFill>
                <a:srgbClr val="228B2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291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4400" dirty="0">
                <a:latin typeface="Arial" charset="0"/>
              </a:rPr>
              <a:t>Reading Data from Files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8042275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Use the import wizard to determine the data type and to suggest ways to represent the data</a:t>
            </a:r>
          </a:p>
          <a:p>
            <a:pPr marL="201168" lvl="1" indent="0">
              <a:buNone/>
            </a:pP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675688"/>
            <a:ext cx="4876800" cy="5060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24200" y="1888413"/>
            <a:ext cx="7620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9898" y="2923562"/>
            <a:ext cx="4876800" cy="378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charset="0"/>
              </a:rPr>
              <a:t>Import Wizard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87" b="24507"/>
          <a:stretch/>
        </p:blipFill>
        <p:spPr>
          <a:xfrm>
            <a:off x="258559" y="1146125"/>
            <a:ext cx="8626881" cy="397764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81400" y="1371600"/>
            <a:ext cx="1066800" cy="1100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1600" y="255624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data looks good</a:t>
            </a:r>
          </a:p>
          <a:p>
            <a:r>
              <a:rPr lang="en-US" dirty="0"/>
              <a:t>Click on the </a:t>
            </a:r>
            <a:r>
              <a:rPr lang="en-US" i="1" dirty="0"/>
              <a:t>import selection </a:t>
            </a:r>
            <a:r>
              <a:rPr lang="en-US" dirty="0"/>
              <a:t>button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5668" y="5319792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will appear in the workspace after it has been imported.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600200"/>
            <a:ext cx="1371600" cy="4572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32940" y="1572617"/>
            <a:ext cx="791960" cy="8273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14400" y="2556247"/>
            <a:ext cx="389546" cy="124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85800" y="2985560"/>
            <a:ext cx="152400" cy="301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76400" y="4267200"/>
            <a:ext cx="3810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397850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data you want to import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303128"/>
            <a:ext cx="2609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 animBg="1"/>
      <p:bldP spid="10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1" y="568325"/>
            <a:ext cx="8589314" cy="580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1161" y="568324"/>
            <a:ext cx="1004240" cy="302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31084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Importing Spreadsheet files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E.g. Import data from the excel file in the location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C:\Users\ashish\desktop\example.xlsx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97" y="2015926"/>
            <a:ext cx="2524669" cy="46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31084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Importing Spreadsheet files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E.g. Import data from the excel file in the location</a:t>
            </a:r>
          </a:p>
          <a:p>
            <a:r>
              <a:rPr lang="en-US" dirty="0"/>
              <a:t>	</a:t>
            </a:r>
            <a:r>
              <a:rPr lang="en-US" dirty="0" smtClean="0"/>
              <a:t>\\files\users\Austinlopez\Desktop\lec_13.xlsx</a:t>
            </a:r>
            <a:endParaRPr lang="en-US" dirty="0"/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Reads only the first worksheet from the file </a:t>
            </a:r>
            <a:r>
              <a:rPr lang="en-US" b="1" dirty="0"/>
              <a:t>example.xlsx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608" y="2423325"/>
            <a:ext cx="7986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data=</a:t>
            </a:r>
            <a:r>
              <a:rPr lang="en-US" dirty="0" err="1"/>
              <a:t>xlsread</a:t>
            </a:r>
            <a:r>
              <a:rPr lang="en-US" dirty="0"/>
              <a:t>('\\files\users\</a:t>
            </a:r>
            <a:r>
              <a:rPr lang="en-US" dirty="0" err="1"/>
              <a:t>Austinlopez</a:t>
            </a:r>
            <a:r>
              <a:rPr lang="en-US" dirty="0"/>
              <a:t>\Desktop\lec_13.xlsx</a:t>
            </a:r>
            <a:r>
              <a:rPr lang="en-US" dirty="0" smtClean="0"/>
              <a:t>');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40" y="4572000"/>
            <a:ext cx="3055446" cy="16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31084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Importing Spreadsheet files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E.g. Import data from the excel file in the location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Specify the worksheet to read: Sheet1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Specify the range of cells to read: A1 to B13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6607" y="3881770"/>
            <a:ext cx="7986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'c:\Users\...\desktop\example.xlsx'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'A1:B13'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40" y="4572000"/>
            <a:ext cx="3055446" cy="16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31084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Importing Spreadsheet files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E.g. (continued) </a:t>
            </a:r>
            <a:r>
              <a:rPr lang="en-US" dirty="0"/>
              <a:t>Assign data to variables and plot the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4441" y="2228144"/>
            <a:ext cx="7970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'c:\Users\...\desktop\example.xlsx'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'A1:B13'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time = data(:,1);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 = data(:,2);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plot(time, position)</a:t>
            </a:r>
          </a:p>
        </p:txBody>
      </p:sp>
    </p:spTree>
    <p:extLst>
      <p:ext uri="{BB962C8B-B14F-4D97-AF65-F5344CB8AC3E}">
        <p14:creationId xmlns:p14="http://schemas.microsoft.com/office/powerpoint/2010/main" val="20375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5240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>
                <a:latin typeface="+mj-lt"/>
              </a:rPr>
              <a:t>Switch </a:t>
            </a:r>
            <a:r>
              <a:rPr lang="en-US" i="1" dirty="0">
                <a:latin typeface="+mj-lt"/>
              </a:rPr>
              <a:t>variable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+mj-lt"/>
              </a:rPr>
              <a:t>Case </a:t>
            </a:r>
            <a:r>
              <a:rPr lang="en-US" i="1" dirty="0">
                <a:solidFill>
                  <a:srgbClr val="0000FF"/>
                </a:solidFill>
                <a:latin typeface="+mj-lt"/>
              </a:rPr>
              <a:t>option1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+mj-lt"/>
              </a:rPr>
              <a:t>	code to be executed if variable is = to option 1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Case </a:t>
            </a:r>
            <a:r>
              <a:rPr lang="en-US" i="1" dirty="0">
                <a:solidFill>
                  <a:srgbClr val="FF0000"/>
                </a:solidFill>
                <a:latin typeface="+mj-lt"/>
              </a:rPr>
              <a:t>option2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	code to be executed if variable is = to option 2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Case </a:t>
            </a:r>
            <a:r>
              <a:rPr lang="en-US" i="1" dirty="0" err="1">
                <a:solidFill>
                  <a:srgbClr val="7030A0"/>
                </a:solidFill>
                <a:latin typeface="+mj-lt"/>
              </a:rPr>
              <a:t>option_n</a:t>
            </a:r>
            <a:endParaRPr lang="en-US" i="1" dirty="0">
              <a:solidFill>
                <a:srgbClr val="7030A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	code to be executed if variable is = to option n</a:t>
            </a:r>
          </a:p>
          <a:p>
            <a:pPr marL="114300" indent="0">
              <a:buNone/>
            </a:pPr>
            <a:r>
              <a:rPr lang="en-US" dirty="0">
                <a:latin typeface="+mj-lt"/>
              </a:rPr>
              <a:t>otherwise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	 </a:t>
            </a:r>
            <a:r>
              <a:rPr lang="en-US" dirty="0">
                <a:latin typeface="+mj-lt"/>
              </a:rPr>
              <a:t>code to be executed if variable is not = to any of the 	    	options</a:t>
            </a:r>
          </a:p>
          <a:p>
            <a:pPr marL="114300" indent="0">
              <a:buNone/>
            </a:pPr>
            <a:r>
              <a:rPr lang="en-US" dirty="0">
                <a:latin typeface="+mj-lt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44753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 Example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219200"/>
            <a:ext cx="754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example - unit conversion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6.1; </a:t>
            </a:r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meters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'mm'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convert to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meters'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'm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centimeters'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'cm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x*100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millimeters'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'mm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x*1000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inches'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'in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x*39.3701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([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'Unknown units: 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NaN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6961" y="19050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6961" y="1834708"/>
            <a:ext cx="510909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‘inches'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convert to</a:t>
            </a:r>
          </a:p>
        </p:txBody>
      </p:sp>
    </p:spTree>
    <p:extLst>
      <p:ext uri="{BB962C8B-B14F-4D97-AF65-F5344CB8AC3E}">
        <p14:creationId xmlns:p14="http://schemas.microsoft.com/office/powerpoint/2010/main" val="35492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92551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[12, 64, 24];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plottype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'bar'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plottype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'bar'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bar(x)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title(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'Bar graph'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'pie'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'pie3'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pie3(x)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title(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'Pie chart'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First'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'Second'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'Third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warning(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'Unexpected plot type. No plot created'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6227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 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701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setting = 1;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setting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1000;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2000;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3000;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200" dirty="0">
                <a:solidFill>
                  <a:srgbClr val="A020F0"/>
                </a:solidFill>
                <a:latin typeface="Courier New" panose="02070309020205020404" pitchFamily="49" charset="0"/>
              </a:rPr>
              <a:t>'Unknown setting’)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0;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320" y="1143000"/>
            <a:ext cx="79938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Write a switch statement to assign RPM based on setting number</a:t>
            </a:r>
            <a:endParaRPr lang="en-US" sz="2200" dirty="0">
              <a:solidFill>
                <a:srgbClr val="228B2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20925" y="2057400"/>
          <a:ext cx="1981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7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and Case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cannot include relational operators (such as &lt; or &gt;) for comparison against the switch </a:t>
            </a:r>
            <a:r>
              <a:rPr lang="en-US" i="1" dirty="0"/>
              <a:t>input expression</a:t>
            </a:r>
          </a:p>
          <a:p>
            <a:r>
              <a:rPr lang="en-US" dirty="0"/>
              <a:t>MATLAB executes only one case of any switch statement</a:t>
            </a:r>
          </a:p>
          <a:p>
            <a:r>
              <a:rPr lang="en-US" dirty="0"/>
              <a:t>Variables defined within one case are not available for other cases</a:t>
            </a:r>
          </a:p>
          <a:p>
            <a:r>
              <a:rPr lang="en-US" dirty="0"/>
              <a:t>Define all variables necessary for code in a particular case within that case</a:t>
            </a:r>
          </a:p>
        </p:txBody>
      </p:sp>
    </p:spTree>
    <p:extLst>
      <p:ext uri="{BB962C8B-B14F-4D97-AF65-F5344CB8AC3E}">
        <p14:creationId xmlns:p14="http://schemas.microsoft.com/office/powerpoint/2010/main" val="92009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from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One of the easiest ways to get a matrix is from a function of multiple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𝒛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r>
                  <a:rPr lang="en-US" sz="2400" dirty="0"/>
                  <a:t>If x = 0, 0.5 ,1 and y = 2, 4, 6 then the solutions to z is a matrix where the x values are the rows and the y values are the columns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(0,2)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(0,4)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(0,6)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(0.5,2)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(0.5, 4)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(0.5,6)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(1,2)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(1,4)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(1,6)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  <a:blipFill rotWithShape="0">
                <a:blip r:embed="rId2"/>
                <a:stretch>
                  <a:fillRect l="-1542" t="-1829" r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7042</TotalTime>
  <Words>1848</Words>
  <Application>Microsoft Office PowerPoint</Application>
  <PresentationFormat>On-screen Show (4:3)</PresentationFormat>
  <Paragraphs>385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Book Antiqua</vt:lpstr>
      <vt:lpstr>Calibri</vt:lpstr>
      <vt:lpstr>Calibri Light</vt:lpstr>
      <vt:lpstr>Cambria Math</vt:lpstr>
      <vt:lpstr>Courier</vt:lpstr>
      <vt:lpstr>Courier New</vt:lpstr>
      <vt:lpstr>Tahoma</vt:lpstr>
      <vt:lpstr>Times New Roman</vt:lpstr>
      <vt:lpstr>Retrospect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from functions</vt:lpstr>
      <vt:lpstr>Ex: Create the following matrix in Matlab</vt:lpstr>
      <vt:lpstr>PowerPoint Presentation</vt:lpstr>
      <vt:lpstr>Ex: Create the following matrix in Matlab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Data from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Austin P Lopez</cp:lastModifiedBy>
  <cp:revision>474</cp:revision>
  <cp:lastPrinted>2014-09-29T21:03:43Z</cp:lastPrinted>
  <dcterms:created xsi:type="dcterms:W3CDTF">2008-10-15T17:48:58Z</dcterms:created>
  <dcterms:modified xsi:type="dcterms:W3CDTF">2021-10-20T17:56:54Z</dcterms:modified>
</cp:coreProperties>
</file>