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8"/>
  </p:notesMasterIdLst>
  <p:handoutMasterIdLst>
    <p:handoutMasterId r:id="rId29"/>
  </p:handoutMasterIdLst>
  <p:sldIdLst>
    <p:sldId id="460" r:id="rId2"/>
    <p:sldId id="470" r:id="rId3"/>
    <p:sldId id="471" r:id="rId4"/>
    <p:sldId id="472" r:id="rId5"/>
    <p:sldId id="473" r:id="rId6"/>
    <p:sldId id="474" r:id="rId7"/>
    <p:sldId id="518" r:id="rId8"/>
    <p:sldId id="475" r:id="rId9"/>
    <p:sldId id="476" r:id="rId10"/>
    <p:sldId id="515" r:id="rId11"/>
    <p:sldId id="516" r:id="rId12"/>
    <p:sldId id="517" r:id="rId13"/>
    <p:sldId id="479" r:id="rId14"/>
    <p:sldId id="480" r:id="rId15"/>
    <p:sldId id="483" r:id="rId16"/>
    <p:sldId id="484" r:id="rId17"/>
    <p:sldId id="519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4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92" autoAdjust="0"/>
  </p:normalViewPr>
  <p:slideViewPr>
    <p:cSldViewPr>
      <p:cViewPr varScale="1">
        <p:scale>
          <a:sx n="79" d="100"/>
          <a:sy n="79" d="100"/>
        </p:scale>
        <p:origin x="108" y="7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celsius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temp 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fahrenheit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%This function converts temperature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%from Celsius to Kelvin scale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celsius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(5/9)*(fahrenheit-32);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757F98-3E46-5A4E-A284-9EAE070DAEB3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930832-5068-B248-893B-E43838C02312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2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D042D5-7892-A940-B672-B473C3969F45}" type="slidenum">
              <a:rPr lang="en-US">
                <a:latin typeface="Times New Roman" charset="0"/>
              </a:rPr>
              <a:pPr eaLnBrk="1" hangingPunct="1"/>
              <a:t>15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7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0917C-7AAB-FA4D-B237-20B5663E79CF}" type="slidenum">
              <a:rPr lang="en-US">
                <a:latin typeface="Times New Roman" charset="0"/>
              </a:rPr>
              <a:pPr eaLnBrk="1" hangingPunct="1"/>
              <a:t>16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5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0917C-7AAB-FA4D-B237-20B5663E79CF}" type="slidenum">
              <a:rPr lang="en-US">
                <a:latin typeface="Times New Roman" charset="0"/>
              </a:rPr>
              <a:pPr eaLnBrk="1" hangingPunct="1"/>
              <a:t>17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2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0D9025-DD07-2B4A-9114-F9CC9B7EEF17}" type="slidenum">
              <a:rPr lang="en-US">
                <a:latin typeface="Times New Roman" charset="0"/>
              </a:rPr>
              <a:pPr eaLnBrk="1" hangingPunct="1"/>
              <a:t>18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51FA4E-5531-6142-AFFF-0612DE7EBD73}" type="slidenum">
              <a:rPr lang="en-US">
                <a:latin typeface="Times New Roman" charset="0"/>
              </a:rPr>
              <a:pPr eaLnBrk="1" hangingPunct="1"/>
              <a:t>19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AA49FC-BA78-CA4A-95AB-9FA9832EF20D}" type="slidenum">
              <a:rPr lang="en-US">
                <a:latin typeface="Times New Roman" charset="0"/>
              </a:rPr>
              <a:pPr eaLnBrk="1" hangingPunct="1"/>
              <a:t>20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48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EE238A-4404-0E48-A1F5-9113D1EBF321}" type="slidenum">
              <a:rPr lang="en-US">
                <a:latin typeface="Times New Roman" charset="0"/>
              </a:rPr>
              <a:pPr eaLnBrk="1" hangingPunct="1"/>
              <a:t>21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4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Scalar=number</a:t>
            </a:r>
          </a:p>
          <a:p>
            <a:r>
              <a:rPr lang="en-US" dirty="0"/>
              <a:t>Vector=1</a:t>
            </a:r>
            <a:r>
              <a:rPr lang="en-US" baseline="0" dirty="0"/>
              <a:t> dimensional array</a:t>
            </a:r>
          </a:p>
          <a:p>
            <a:r>
              <a:rPr lang="en-US" baseline="0" dirty="0"/>
              <a:t>Matrix=2 dimensional array</a:t>
            </a:r>
            <a:endParaRPr lang="en-US" dirty="0"/>
          </a:p>
          <a:p>
            <a:r>
              <a:rPr lang="en-US" dirty="0"/>
              <a:t>Array=row or column</a:t>
            </a:r>
            <a:r>
              <a:rPr lang="en-US" baseline="0" dirty="0"/>
              <a:t> of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86B8B-FC8C-451B-99FF-DD25751AE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3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EBD58-52DC-D94B-A6CD-B105412D9501}" type="slidenum">
              <a:rPr lang="en-US">
                <a:latin typeface="Times New Roman" charset="0"/>
              </a:rPr>
              <a:pPr eaLnBrk="1" hangingPunct="1"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36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34C4B4-0503-5948-8346-471AB2FB32DD}" type="slidenum">
              <a:rPr lang="en-US">
                <a:latin typeface="Times New Roman" charset="0"/>
              </a:rPr>
              <a:pPr eaLnBrk="1" hangingPunct="1"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46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70FCD5-AADA-1642-B63C-4DD5EC66C5C9}" type="slidenum">
              <a:rPr lang="en-US">
                <a:latin typeface="Times New Roman" charset="0"/>
              </a:rPr>
              <a:pPr eaLnBrk="1" hangingPunct="1"/>
              <a:t>24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12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AA060C-C4FE-F54A-8BE0-CCCC259B8267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92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4ED52-7E47-6F4A-ADFC-88C06E70A89F}" type="slidenum">
              <a:rPr lang="en-US">
                <a:latin typeface="Times New Roman" charset="0"/>
              </a:rPr>
              <a:pPr eaLnBrk="1" hangingPunct="1"/>
              <a:t>26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1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6A90E-4B91-2A4A-8A68-E8F941B1E93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20F053-B3CD-5840-93CE-A148C414135E}" type="slidenum">
              <a:rPr lang="en-US">
                <a:latin typeface="Times New Roman" charset="0"/>
              </a:rPr>
              <a:pPr eaLnBrk="1" hangingPunct="1"/>
              <a:t>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Scalar=number</a:t>
            </a:r>
          </a:p>
          <a:p>
            <a:r>
              <a:rPr lang="en-US" dirty="0"/>
              <a:t>Vector=1</a:t>
            </a:r>
            <a:r>
              <a:rPr lang="en-US" baseline="0" dirty="0"/>
              <a:t> dimensional array</a:t>
            </a:r>
          </a:p>
          <a:p>
            <a:r>
              <a:rPr lang="en-US" baseline="0" dirty="0"/>
              <a:t>Matrix=2 dimensional </a:t>
            </a:r>
            <a:r>
              <a:rPr lang="en-US" baseline="0" dirty="0" err="1"/>
              <a:t>rray</a:t>
            </a:r>
            <a:endParaRPr lang="en-US" dirty="0"/>
          </a:p>
          <a:p>
            <a:r>
              <a:rPr lang="en-US" dirty="0"/>
              <a:t>Array=row or column</a:t>
            </a:r>
            <a:r>
              <a:rPr lang="en-US" baseline="0" dirty="0"/>
              <a:t> of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86B8B-FC8C-451B-99FF-DD25751AE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306779-83DE-6648-B891-38720EBA9DC5}" type="slidenum">
              <a:rPr lang="en-US">
                <a:latin typeface="Times New Roman" charset="0"/>
              </a:rPr>
              <a:pPr eaLnBrk="1" hangingPunct="1"/>
              <a:t>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7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306779-83DE-6648-B891-38720EBA9DC5}" type="slidenum">
              <a:rPr lang="en-US">
                <a:latin typeface="Times New Roman" charset="0"/>
              </a:rPr>
              <a:pPr eaLnBrk="1" hangingPunct="1"/>
              <a:t>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5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82918-7F7B-9F47-9795-439B26038F6C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AE6F5A-0D14-C848-838B-97049C04D74E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49276" y="107576"/>
            <a:ext cx="8042276" cy="13369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charset="0"/>
              </a:rPr>
              <a:t>Create a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592033" cy="367039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93799" y="2426122"/>
            <a:ext cx="10668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93799" y="3162463"/>
            <a:ext cx="10668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5308035"/>
            <a:ext cx="54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choose a new script or a new function option</a:t>
            </a:r>
          </a:p>
        </p:txBody>
      </p:sp>
    </p:spTree>
    <p:extLst>
      <p:ext uri="{BB962C8B-B14F-4D97-AF65-F5344CB8AC3E}">
        <p14:creationId xmlns:p14="http://schemas.microsoft.com/office/powerpoint/2010/main" val="18050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914400" y="304800"/>
            <a:ext cx="7543800" cy="839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Write a function that accepts temperature in degrees Fahrenheit and computes the corresponding value in degree Celsius.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2005762"/>
                <a:ext cx="2496902" cy="642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−32)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005762"/>
                <a:ext cx="2496902" cy="6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3400" y="2743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Input argument – temperature in </a:t>
            </a:r>
            <a:r>
              <a:rPr lang="en-US" sz="2200" dirty="0">
                <a:latin typeface="+mn-lt"/>
                <a:ea typeface="Cambria Math" panose="02040503050406030204" pitchFamily="18" charset="0"/>
              </a:rPr>
              <a:t>⁰</a:t>
            </a:r>
            <a:r>
              <a:rPr lang="en-US" sz="2200" dirty="0">
                <a:latin typeface="+mn-lt"/>
              </a:rPr>
              <a:t>F; variable name - </a:t>
            </a:r>
            <a:r>
              <a:rPr lang="en-US" sz="2200" dirty="0" err="1">
                <a:latin typeface="+mn-lt"/>
              </a:rPr>
              <a:t>fahrenheit</a:t>
            </a:r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Output argument – temperature in </a:t>
            </a:r>
            <a:r>
              <a:rPr lang="en-US" sz="2200" dirty="0">
                <a:latin typeface="+mn-lt"/>
                <a:ea typeface="Cambria Math" panose="02040503050406030204" pitchFamily="18" charset="0"/>
              </a:rPr>
              <a:t>⁰C</a:t>
            </a:r>
            <a:r>
              <a:rPr lang="en-US" sz="2200" dirty="0">
                <a:latin typeface="+mn-lt"/>
              </a:rPr>
              <a:t>; variable name - </a:t>
            </a:r>
            <a:r>
              <a:rPr lang="en-US" sz="2200" dirty="0" err="1">
                <a:latin typeface="+mn-lt"/>
              </a:rPr>
              <a:t>celsius</a:t>
            </a:r>
            <a:endParaRPr lang="en-US" sz="22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3886200"/>
            <a:ext cx="6705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celsius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temp (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fahrenheit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228B22"/>
                </a:solidFill>
                <a:latin typeface="Courier New" panose="02070309020205020404" pitchFamily="49" charset="0"/>
              </a:rPr>
              <a:t>%This function converts temperature</a:t>
            </a:r>
          </a:p>
          <a:p>
            <a:r>
              <a:rPr lang="en-US" sz="2200" b="1" dirty="0">
                <a:solidFill>
                  <a:srgbClr val="228B22"/>
                </a:solidFill>
                <a:latin typeface="Courier New" panose="02070309020205020404" pitchFamily="49" charset="0"/>
              </a:rPr>
              <a:t>%from Celsius to Kelvin scale</a:t>
            </a:r>
          </a:p>
          <a:p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celsius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(5/9)*(fahrenheit-32);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962399"/>
            <a:ext cx="1447800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3962399"/>
            <a:ext cx="1295400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76700" y="3962399"/>
            <a:ext cx="190500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3959634"/>
            <a:ext cx="685799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1" y="3950109"/>
            <a:ext cx="1981199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9676" y="4290245"/>
            <a:ext cx="5953124" cy="586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19200" y="4952318"/>
            <a:ext cx="5410200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09676" y="5325877"/>
            <a:ext cx="685799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62499" y="2835409"/>
            <a:ext cx="3086101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3169740"/>
            <a:ext cx="3086101" cy="29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52" y="1162341"/>
            <a:ext cx="5740999" cy="2516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04800"/>
            <a:ext cx="2028825" cy="5124450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86600" y="1184197"/>
            <a:ext cx="838200" cy="266131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5518231" y="1794670"/>
            <a:ext cx="684448" cy="266131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6172200" y="1450329"/>
            <a:ext cx="990600" cy="38376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4450" y="364508"/>
            <a:ext cx="34861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+mn-lt"/>
              </a:rPr>
              <a:t>The function name must be the same as the file name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14400" y="5360491"/>
            <a:ext cx="76200" cy="583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90600" y="5558879"/>
            <a:ext cx="3009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+mn-lt"/>
              </a:rPr>
              <a:t>The function file has to be in the current folder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71" y="3683994"/>
            <a:ext cx="2792497" cy="142140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62319" y="4623841"/>
            <a:ext cx="3276600" cy="9159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function is available from the command window or from other M-file programs</a:t>
            </a:r>
          </a:p>
        </p:txBody>
      </p:sp>
    </p:spTree>
    <p:extLst>
      <p:ext uri="{BB962C8B-B14F-4D97-AF65-F5344CB8AC3E}">
        <p14:creationId xmlns:p14="http://schemas.microsoft.com/office/powerpoint/2010/main" val="16879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1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Hint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981200"/>
            <a:ext cx="7543800" cy="4022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Arial" charset="0"/>
              </a:rPr>
              <a:t>While you are creating a function it may be useful to allow intermediate calculations to print to the command window.  However, once you complete your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debugging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make sure that </a:t>
            </a:r>
            <a:r>
              <a:rPr lang="en-US" sz="2800" b="1" dirty="0">
                <a:latin typeface="Arial" charset="0"/>
              </a:rPr>
              <a:t>all your output is suppressed.</a:t>
            </a:r>
            <a:r>
              <a:rPr lang="en-US" sz="2800" dirty="0">
                <a:latin typeface="Arial" charset="0"/>
              </a:rPr>
              <a:t>  If you don’t, you will see extraneous information in the command window. </a:t>
            </a:r>
          </a:p>
        </p:txBody>
      </p:sp>
    </p:spTree>
    <p:extLst>
      <p:ext uri="{BB962C8B-B14F-4D97-AF65-F5344CB8AC3E}">
        <p14:creationId xmlns:p14="http://schemas.microsoft.com/office/powerpoint/2010/main" val="564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57200"/>
            <a:ext cx="7543800" cy="9747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Comments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542596"/>
            <a:ext cx="7543800" cy="40227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You should comment functions liberally, just as you would any computer code</a:t>
            </a:r>
          </a:p>
          <a:p>
            <a:pPr eaLnBrk="1" hangingPunct="1"/>
            <a:r>
              <a:rPr lang="en-US" dirty="0">
                <a:latin typeface="Arial" charset="0"/>
              </a:rPr>
              <a:t>The comment lines immediately after the first line are returned (shown) when you query the help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018081"/>
            <a:ext cx="4648200" cy="2037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93" y="4419600"/>
            <a:ext cx="3857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5" name="Rectangle 3"/>
              <p:cNvSpPr>
                <a:spLocks noChangeArrowheads="1"/>
              </p:cNvSpPr>
              <p:nvPr/>
            </p:nvSpPr>
            <p:spPr bwMode="auto">
              <a:xfrm>
                <a:off x="228600" y="1066800"/>
                <a:ext cx="8324850" cy="523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Function to solve the set of equations: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latin typeface="+mn-lt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r>
                  <a:rPr lang="en-US" sz="2400" dirty="0"/>
                  <a:t>Note the use of a semicolon at the end of the lines. This prevents the values of </a:t>
                </a:r>
                <a:r>
                  <a:rPr lang="en-US" sz="2400" dirty="0">
                    <a:latin typeface="Courier New" charset="0"/>
                  </a:rPr>
                  <a:t>u</a:t>
                </a:r>
                <a:r>
                  <a:rPr lang="en-US" sz="2400" dirty="0"/>
                  <a:t> and </a:t>
                </a:r>
                <a:r>
                  <a:rPr lang="en-US" sz="2400" dirty="0">
                    <a:latin typeface="Courier New" charset="0"/>
                  </a:rPr>
                  <a:t>z</a:t>
                </a:r>
                <a:r>
                  <a:rPr lang="en-US" sz="2400" dirty="0"/>
                  <a:t> from being displayed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also the use of the array exponentiation operator (</a:t>
                </a:r>
                <a:r>
                  <a:rPr lang="en-US" sz="2400" dirty="0">
                    <a:latin typeface="Courier New" charset="0"/>
                  </a:rPr>
                  <a:t>.^</a:t>
                </a:r>
                <a:r>
                  <a:rPr lang="en-US" sz="2400" dirty="0"/>
                  <a:t>) This enables the function to accept </a:t>
                </a:r>
                <a:r>
                  <a:rPr lang="en-US" sz="2400" dirty="0">
                    <a:latin typeface="Courier New" charset="0"/>
                  </a:rPr>
                  <a:t>y</a:t>
                </a:r>
                <a:r>
                  <a:rPr lang="en-US" sz="2400" dirty="0"/>
                  <a:t> as an array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Save with the name fun and close the function</a:t>
                </a:r>
              </a:p>
            </p:txBody>
          </p:sp>
        </mc:Choice>
        <mc:Fallback xmlns="">
          <p:sp>
            <p:nvSpPr>
              <p:cNvPr id="5222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0"/>
                <a:ext cx="8324850" cy="5232202"/>
              </a:xfrm>
              <a:prstGeom prst="rect">
                <a:avLst/>
              </a:prstGeom>
              <a:blipFill rotWithShape="0">
                <a:blip r:embed="rId3"/>
                <a:stretch>
                  <a:fillRect l="-1172" t="-816" r="-733" b="-17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1" y="107576"/>
            <a:ext cx="9029700" cy="13369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User-Defined Functions: Example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752600"/>
            <a:ext cx="624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z = fun 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</a:rPr>
              <a:t>%Example - user defined functions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u = 3*x;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z = u +6*y.^2;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101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ChangeArrowheads="1"/>
          </p:cNvSpPr>
          <p:nvPr/>
        </p:nvSpPr>
        <p:spPr bwMode="auto">
          <a:xfrm>
            <a:off x="457201" y="1676400"/>
            <a:ext cx="83058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Call this function with its output argument in the Command Window:</a:t>
            </a:r>
          </a:p>
          <a:p>
            <a:endParaRPr lang="en-US" sz="2800" dirty="0"/>
          </a:p>
          <a:p>
            <a:r>
              <a:rPr lang="en-US" sz="2800" dirty="0">
                <a:latin typeface="Courier New" charset="0"/>
              </a:rPr>
              <a:t>&gt;&gt;z = fun(3,7)</a:t>
            </a:r>
          </a:p>
          <a:p>
            <a:r>
              <a:rPr lang="en-US" sz="2800" dirty="0">
                <a:latin typeface="Courier New" charset="0"/>
              </a:rPr>
              <a:t>z =</a:t>
            </a:r>
          </a:p>
          <a:p>
            <a:r>
              <a:rPr lang="en-US" sz="2800" dirty="0">
                <a:latin typeface="Courier New" charset="0"/>
              </a:rPr>
              <a:t>   303</a:t>
            </a:r>
          </a:p>
          <a:p>
            <a:endParaRPr lang="en-US" sz="2800" dirty="0">
              <a:latin typeface="Courier New" charset="0"/>
            </a:endParaRPr>
          </a:p>
          <a:p>
            <a:r>
              <a:rPr lang="en-US" sz="2800" dirty="0"/>
              <a:t>The function uses x = 3 and y = 7 to compute z.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1" y="107576"/>
            <a:ext cx="9029700" cy="12405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User-Defined Functions: Example (continued)</a:t>
            </a:r>
          </a:p>
          <a:p>
            <a:endParaRPr lang="en-US" dirty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19400"/>
            <a:ext cx="2667000" cy="16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ChangeArrowheads="1"/>
          </p:cNvSpPr>
          <p:nvPr/>
        </p:nvSpPr>
        <p:spPr bwMode="auto">
          <a:xfrm>
            <a:off x="457201" y="1676400"/>
            <a:ext cx="8305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What if you call the variables x and y in the command window?</a:t>
            </a:r>
          </a:p>
          <a:p>
            <a:endParaRPr lang="en-US" sz="2200" dirty="0"/>
          </a:p>
          <a:p>
            <a:endParaRPr lang="en-US" sz="2200" dirty="0">
              <a:latin typeface="Courier New" charset="0"/>
            </a:endParaRPr>
          </a:p>
          <a:p>
            <a:endParaRPr lang="en-US" sz="2200" dirty="0">
              <a:latin typeface="Courier New" charset="0"/>
            </a:endParaRPr>
          </a:p>
          <a:p>
            <a:endParaRPr lang="en-US" sz="2200" dirty="0">
              <a:latin typeface="Courier New" charset="0"/>
            </a:endParaRPr>
          </a:p>
          <a:p>
            <a:endParaRPr lang="en-US" sz="2200" dirty="0">
              <a:latin typeface="Courier New" charset="0"/>
            </a:endParaRPr>
          </a:p>
          <a:p>
            <a:endParaRPr lang="en-US" sz="2200" dirty="0">
              <a:latin typeface="Courier New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1" y="107576"/>
            <a:ext cx="9029700" cy="12405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User-Defined Functions: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19400"/>
            <a:ext cx="3772218" cy="207645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0268" y="5334000"/>
            <a:ext cx="830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Variables x and y are </a:t>
            </a:r>
            <a:r>
              <a:rPr lang="en-US" sz="2200" i="1" dirty="0"/>
              <a:t>local</a:t>
            </a:r>
            <a:r>
              <a:rPr lang="en-US" sz="2200" dirty="0"/>
              <a:t> to the function </a:t>
            </a:r>
            <a:r>
              <a:rPr lang="en-US" sz="2200" i="1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6823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ChangeArrowheads="1"/>
          </p:cNvSpPr>
          <p:nvPr/>
        </p:nvSpPr>
        <p:spPr bwMode="auto">
          <a:xfrm>
            <a:off x="731227" y="1348155"/>
            <a:ext cx="8001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228600"/>
            <a:endParaRPr lang="en-US" sz="2200" dirty="0"/>
          </a:p>
          <a:p>
            <a:pPr defTabSz="228600"/>
            <a:r>
              <a:rPr lang="en-US" sz="2200" dirty="0"/>
              <a:t>Clear your command window and call this function without its output argument and try to access its value </a:t>
            </a:r>
          </a:p>
          <a:p>
            <a:pPr defTabSz="228600"/>
            <a:endParaRPr lang="en-US" sz="2200" dirty="0">
              <a:latin typeface="Courier New" charset="0"/>
            </a:endParaRPr>
          </a:p>
          <a:p>
            <a:pPr defTabSz="228600"/>
            <a:endParaRPr lang="en-US" sz="2200" dirty="0">
              <a:latin typeface="Courier New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1" y="107576"/>
            <a:ext cx="9029700" cy="12405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User-Defined Functions: Example 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35480"/>
            <a:ext cx="4343400" cy="2854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0719" y="5315466"/>
            <a:ext cx="323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28600"/>
            <a:r>
              <a:rPr lang="en-US" dirty="0"/>
              <a:t>You will see an error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4800600"/>
            <a:ext cx="388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7"/>
          <p:cNvSpPr>
            <a:spLocks noChangeArrowheads="1"/>
          </p:cNvSpPr>
          <p:nvPr/>
        </p:nvSpPr>
        <p:spPr bwMode="auto">
          <a:xfrm>
            <a:off x="843085" y="1112716"/>
            <a:ext cx="8001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Assign the output argument to another variable:</a:t>
            </a:r>
          </a:p>
          <a:p>
            <a:endParaRPr lang="en-US" sz="2800" dirty="0">
              <a:latin typeface="Courier New" charset="0"/>
            </a:endParaRPr>
          </a:p>
          <a:p>
            <a:r>
              <a:rPr lang="en-US" sz="2800" dirty="0">
                <a:latin typeface="Courier New" charset="0"/>
              </a:rPr>
              <a:t>&gt;&gt;q = fun(3,7)</a:t>
            </a:r>
          </a:p>
          <a:p>
            <a:r>
              <a:rPr lang="en-US" sz="2800" dirty="0">
                <a:latin typeface="Courier New" charset="0"/>
              </a:rPr>
              <a:t>q =</a:t>
            </a:r>
          </a:p>
          <a:p>
            <a:r>
              <a:rPr lang="en-US" sz="2800" dirty="0">
                <a:latin typeface="Courier New" charset="0"/>
              </a:rPr>
              <a:t>   303</a:t>
            </a:r>
          </a:p>
          <a:p>
            <a:endParaRPr lang="en-US" sz="2800" dirty="0">
              <a:latin typeface="Courier New" charset="0"/>
            </a:endParaRPr>
          </a:p>
          <a:p>
            <a:r>
              <a:rPr lang="en-US" sz="2800" dirty="0"/>
              <a:t>You can suppress the output by putting a semicolon after the function call</a:t>
            </a:r>
          </a:p>
          <a:p>
            <a:endParaRPr lang="en-US" sz="2800" dirty="0"/>
          </a:p>
          <a:p>
            <a:r>
              <a:rPr lang="en-US" sz="2800" dirty="0"/>
              <a:t>For example, if you type </a:t>
            </a:r>
            <a:r>
              <a:rPr lang="en-US" sz="2800" dirty="0">
                <a:latin typeface="Courier New" charset="0"/>
              </a:rPr>
              <a:t>q = fun(3,7);</a:t>
            </a:r>
            <a:r>
              <a:rPr lang="en-US" sz="2800" dirty="0"/>
              <a:t> the value of </a:t>
            </a:r>
            <a:r>
              <a:rPr lang="en-US" sz="2800" dirty="0">
                <a:latin typeface="Courier New" charset="0"/>
              </a:rPr>
              <a:t>q</a:t>
            </a:r>
            <a:r>
              <a:rPr lang="en-US" sz="2800" dirty="0"/>
              <a:t> will be computed but not displayed (because of the semicolon)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1" y="107576"/>
            <a:ext cx="9029700" cy="12405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User-Defined Functions: Example (continued)</a:t>
            </a:r>
          </a:p>
          <a:p>
            <a:endParaRPr lang="en-US" sz="4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8487" y="1907869"/>
            <a:ext cx="86042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defTabSz="228600">
              <a:buFont typeface="Arial"/>
              <a:buChar char="•"/>
            </a:pPr>
            <a:r>
              <a:rPr lang="en-US" sz="2400" dirty="0" err="1">
                <a:latin typeface="+mn-lt"/>
              </a:rPr>
              <a:t>Matlab</a:t>
            </a:r>
            <a:r>
              <a:rPr lang="en-US" sz="2400" dirty="0">
                <a:latin typeface="+mn-lt"/>
              </a:rPr>
              <a:t> program that is created by the user, saved as a function file, and than can be used like a built in function</a:t>
            </a:r>
          </a:p>
          <a:p>
            <a:pPr marL="342900" indent="-342900" defTabSz="228600">
              <a:buFont typeface="Arial"/>
              <a:buChar char="•"/>
            </a:pPr>
            <a:r>
              <a:rPr lang="en-US" sz="2400" dirty="0">
                <a:latin typeface="+mn-lt"/>
              </a:rPr>
              <a:t>Generally has an input and an output</a:t>
            </a:r>
          </a:p>
          <a:p>
            <a:pPr marL="342900" indent="-342900" defTabSz="228600">
              <a:buFont typeface="Arial"/>
              <a:buChar char="•"/>
            </a:pPr>
            <a:r>
              <a:rPr lang="en-US" sz="2400" dirty="0">
                <a:latin typeface="+mn-lt"/>
              </a:rPr>
              <a:t>Input and output can be 1 or many variables (or no variables)</a:t>
            </a:r>
          </a:p>
          <a:p>
            <a:pPr marL="342900" indent="-342900" defTabSz="228600">
              <a:buFont typeface="Arial"/>
              <a:buChar char="•"/>
            </a:pPr>
            <a:r>
              <a:rPr lang="en-US" sz="2400" dirty="0">
                <a:latin typeface="+mn-lt"/>
              </a:rPr>
              <a:t>Variables can be a scalar, vector, or array</a:t>
            </a:r>
          </a:p>
          <a:p>
            <a:pPr marL="342900" indent="-342900" defTabSz="228600">
              <a:buFont typeface="Arial"/>
              <a:buChar char="•"/>
            </a:pPr>
            <a:r>
              <a:rPr lang="en-US" sz="2400" dirty="0">
                <a:latin typeface="+mn-lt"/>
              </a:rPr>
              <a:t>To use the functions, they must be in the current directory</a:t>
            </a:r>
          </a:p>
          <a:p>
            <a:pPr marL="342900" indent="-342900" defTabSz="228600">
              <a:buFont typeface="Arial"/>
              <a:buChar char="•"/>
            </a:pPr>
            <a:endParaRPr lang="en-US" sz="2400" dirty="0">
              <a:latin typeface="+mn-lt"/>
            </a:endParaRPr>
          </a:p>
          <a:p>
            <a:pPr marL="342900" indent="-342900" defTabSz="228600">
              <a:buFont typeface="Arial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7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ChangeArrowheads="1"/>
          </p:cNvSpPr>
          <p:nvPr/>
        </p:nvSpPr>
        <p:spPr bwMode="auto">
          <a:xfrm>
            <a:off x="228600" y="1295400"/>
            <a:ext cx="84486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14300">
              <a:tabLst>
                <a:tab pos="228600" algn="l"/>
                <a:tab pos="342900" algn="l"/>
              </a:tabLst>
            </a:pPr>
            <a:r>
              <a:rPr lang="en-US" sz="2000" dirty="0"/>
              <a:t>The variables </a:t>
            </a:r>
            <a:r>
              <a:rPr lang="en-US" sz="2000" dirty="0">
                <a:latin typeface="Courier New" charset="0"/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latin typeface="Courier New" charset="0"/>
              </a:rPr>
              <a:t>y</a:t>
            </a:r>
            <a:r>
              <a:rPr lang="en-US" sz="2000" dirty="0"/>
              <a:t> are </a:t>
            </a:r>
            <a:r>
              <a:rPr lang="en-US" sz="2000" i="1" dirty="0"/>
              <a:t>local </a:t>
            </a:r>
            <a:r>
              <a:rPr lang="en-US" sz="2000" dirty="0"/>
              <a:t>to the function </a:t>
            </a:r>
            <a:r>
              <a:rPr lang="en-US" sz="2000" dirty="0">
                <a:latin typeface="Courier New" charset="0"/>
              </a:rPr>
              <a:t>fun</a:t>
            </a:r>
            <a:r>
              <a:rPr lang="en-US" sz="2000" dirty="0"/>
              <a:t>, so unless you pass their values by naming them </a:t>
            </a:r>
            <a:r>
              <a:rPr lang="en-US" sz="2000" dirty="0">
                <a:latin typeface="Courier New" charset="0"/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latin typeface="Courier New" charset="0"/>
              </a:rPr>
              <a:t>y</a:t>
            </a:r>
            <a:r>
              <a:rPr lang="en-US" sz="2000" dirty="0"/>
              <a:t>, their values will not be available in the workspace outside the function. The variable </a:t>
            </a:r>
            <a:r>
              <a:rPr lang="en-US" sz="2000" dirty="0">
                <a:latin typeface="Courier New" charset="0"/>
              </a:rPr>
              <a:t>u</a:t>
            </a:r>
            <a:r>
              <a:rPr lang="en-US" sz="2000" dirty="0"/>
              <a:t> is also local to the function. For example,</a:t>
            </a:r>
            <a:endParaRPr lang="en-US" sz="2000" dirty="0"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700" y="171450"/>
            <a:ext cx="7886700" cy="1325563"/>
          </a:xfrm>
        </p:spPr>
        <p:txBody>
          <a:bodyPr anchor="t"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5238" y="3096458"/>
            <a:ext cx="336745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fun(</a:t>
            </a:r>
            <a:r>
              <a:rPr lang="en-US" b="1" dirty="0" err="1">
                <a:solidFill>
                  <a:srgbClr val="FF0000"/>
                </a:solidFill>
              </a:rPr>
              <a:t>x,y</a:t>
            </a:r>
            <a:r>
              <a:rPr lang="en-US" b="1" dirty="0">
                <a:solidFill>
                  <a:srgbClr val="FF0000"/>
                </a:solidFill>
              </a:rPr>
              <a:t>) will return an error until x and y are defined!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4513385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5592" y="3799416"/>
            <a:ext cx="3886200" cy="46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8659" y="4569371"/>
            <a:ext cx="3886200" cy="383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8659" y="3545404"/>
            <a:ext cx="3886200" cy="20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592" y="4315359"/>
            <a:ext cx="3886200" cy="20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0192" y="4998531"/>
            <a:ext cx="3886200" cy="20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4059" y="5308622"/>
            <a:ext cx="3886200" cy="45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ChangeArrowheads="1"/>
          </p:cNvSpPr>
          <p:nvPr/>
        </p:nvSpPr>
        <p:spPr bwMode="auto">
          <a:xfrm>
            <a:off x="762000" y="1676400"/>
            <a:ext cx="80010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Only the order of the arguments is important, not the names of the arguments:</a:t>
            </a:r>
          </a:p>
          <a:p>
            <a:endParaRPr lang="en-US" sz="2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200" dirty="0"/>
              <a:t>The second line is equivalent to </a:t>
            </a:r>
            <a:r>
              <a:rPr lang="en-US" sz="2200" dirty="0">
                <a:latin typeface="Courier New" charset="0"/>
              </a:rPr>
              <a:t>w = fun(3,7)</a:t>
            </a:r>
          </a:p>
          <a:p>
            <a:endParaRPr lang="en-US" sz="2400" dirty="0"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763"/>
            <a:ext cx="7886700" cy="1325562"/>
          </a:xfrm>
        </p:spPr>
        <p:txBody>
          <a:bodyPr/>
          <a:lstStyle/>
          <a:p>
            <a:r>
              <a:rPr lang="en-US" dirty="0"/>
              <a:t>Function Notes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14600"/>
            <a:ext cx="3124200" cy="21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ChangeArrowheads="1"/>
          </p:cNvSpPr>
          <p:nvPr/>
        </p:nvSpPr>
        <p:spPr bwMode="auto">
          <a:xfrm>
            <a:off x="825500" y="1972657"/>
            <a:ext cx="80010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400" dirty="0"/>
          </a:p>
          <a:p>
            <a:r>
              <a:rPr lang="en-US" sz="2800" dirty="0">
                <a:latin typeface="Courier New" charset="0"/>
              </a:rPr>
              <a:t>&gt;&gt;r = fun(2:4,7:9)</a:t>
            </a:r>
          </a:p>
          <a:p>
            <a:r>
              <a:rPr lang="en-US" sz="2800" dirty="0">
                <a:latin typeface="Courier New" charset="0"/>
              </a:rPr>
              <a:t>r =</a:t>
            </a:r>
          </a:p>
          <a:p>
            <a:r>
              <a:rPr lang="en-US" sz="2800" dirty="0">
                <a:latin typeface="Courier New" charset="0"/>
              </a:rPr>
              <a:t>   300    393    498</a:t>
            </a:r>
          </a:p>
          <a:p>
            <a:endParaRPr lang="en-US" sz="2800" dirty="0">
              <a:latin typeface="Courier New" charset="0"/>
            </a:endParaRPr>
          </a:p>
          <a:p>
            <a:r>
              <a:rPr lang="en-US" sz="2800" b="1" dirty="0">
                <a:latin typeface="Courier New" charset="0"/>
              </a:rPr>
              <a:t>Passes fun(2,7), fun(3,8), fun(4,9)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747125" cy="71596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You can use arrays as input arguments: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27"/>
          <p:cNvSpPr>
            <a:spLocks noChangeArrowheads="1"/>
          </p:cNvSpPr>
          <p:nvPr/>
        </p:nvSpPr>
        <p:spPr bwMode="auto">
          <a:xfrm>
            <a:off x="762000" y="1905000"/>
            <a:ext cx="8001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228600"/>
            <a:r>
              <a:rPr lang="en-US" sz="2200" dirty="0">
                <a:latin typeface="+mn-lt"/>
              </a:rPr>
              <a:t>A function may have more than one output</a:t>
            </a:r>
          </a:p>
          <a:p>
            <a:pPr defTabSz="228600"/>
            <a:r>
              <a:rPr lang="en-US" sz="2200" dirty="0">
                <a:latin typeface="+mn-lt"/>
              </a:rPr>
              <a:t>These are enclosed in square brackets</a:t>
            </a: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r>
              <a:rPr lang="en-US" sz="2200" dirty="0">
                <a:latin typeface="+mn-lt"/>
              </a:rPr>
              <a:t>For example, the function </a:t>
            </a:r>
            <a:r>
              <a:rPr lang="en-US" sz="2200" i="1" dirty="0">
                <a:latin typeface="+mn-lt"/>
              </a:rPr>
              <a:t>circle</a:t>
            </a:r>
            <a:r>
              <a:rPr lang="en-US" sz="2200" dirty="0">
                <a:latin typeface="+mn-lt"/>
              </a:rPr>
              <a:t> computes the area </a:t>
            </a:r>
            <a:r>
              <a:rPr lang="en-US" sz="2200" i="1" dirty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and circumference </a:t>
            </a:r>
            <a:r>
              <a:rPr lang="en-US" sz="2200" i="1" dirty="0">
                <a:latin typeface="+mn-lt"/>
              </a:rPr>
              <a:t>C </a:t>
            </a:r>
            <a:r>
              <a:rPr lang="en-US" sz="2200" dirty="0">
                <a:latin typeface="+mn-lt"/>
              </a:rPr>
              <a:t>of a circle, given its radius </a:t>
            </a:r>
            <a:r>
              <a:rPr lang="en-US" sz="2200" i="1" dirty="0">
                <a:latin typeface="+mn-lt"/>
              </a:rPr>
              <a:t>r</a:t>
            </a:r>
            <a:r>
              <a:rPr lang="en-US" sz="2200" dirty="0">
                <a:latin typeface="+mn-lt"/>
              </a:rPr>
              <a:t> as an input argument</a:t>
            </a:r>
          </a:p>
          <a:p>
            <a:pPr defTabSz="228600"/>
            <a:endParaRPr lang="en-US" sz="2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07950"/>
            <a:ext cx="8534400" cy="1336675"/>
          </a:xfrm>
        </p:spPr>
        <p:txBody>
          <a:bodyPr>
            <a:normAutofit/>
          </a:bodyPr>
          <a:lstStyle/>
          <a:p>
            <a:r>
              <a:rPr lang="en-US" dirty="0"/>
              <a:t>A function may have more than one output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3886200"/>
            <a:ext cx="6172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[A,C] = circle(r)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%Example - compute area and circumference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%of a circle of given radius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 = pi*r.^2;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 = 2*pi*r;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3886200"/>
            <a:ext cx="7620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ChangeArrowheads="1"/>
          </p:cNvSpPr>
          <p:nvPr/>
        </p:nvSpPr>
        <p:spPr bwMode="auto">
          <a:xfrm>
            <a:off x="628650" y="1584842"/>
            <a:ext cx="782955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342900"/>
            <a:r>
              <a:rPr lang="en-US" sz="2200" dirty="0">
                <a:latin typeface="+mn-lt"/>
              </a:rPr>
              <a:t>The function is called as follows, if the radius is 4.</a:t>
            </a:r>
          </a:p>
          <a:p>
            <a:pPr defTabSz="342900"/>
            <a:endParaRPr lang="en-US" sz="2200" dirty="0">
              <a:latin typeface="+mn-lt"/>
            </a:endParaRPr>
          </a:p>
          <a:p>
            <a:pPr defTabSz="342900"/>
            <a:r>
              <a:rPr lang="en-US" sz="2200" dirty="0">
                <a:latin typeface="+mn-lt"/>
              </a:rPr>
              <a:t>&gt;&gt;[x, y] = circle(4)</a:t>
            </a:r>
          </a:p>
          <a:p>
            <a:pPr defTabSz="342900"/>
            <a:r>
              <a:rPr lang="en-US" sz="2200" dirty="0">
                <a:latin typeface="+mn-lt"/>
              </a:rPr>
              <a:t>x =</a:t>
            </a:r>
          </a:p>
          <a:p>
            <a:pPr defTabSz="342900"/>
            <a:r>
              <a:rPr lang="en-US" sz="2200" dirty="0">
                <a:latin typeface="+mn-lt"/>
              </a:rPr>
              <a:t>	50.2655</a:t>
            </a:r>
          </a:p>
          <a:p>
            <a:pPr defTabSz="342900"/>
            <a:r>
              <a:rPr lang="en-US" sz="2200" dirty="0">
                <a:latin typeface="+mn-lt"/>
              </a:rPr>
              <a:t>y =</a:t>
            </a:r>
          </a:p>
          <a:p>
            <a:pPr defTabSz="342900"/>
            <a:r>
              <a:rPr lang="en-US" sz="2200" dirty="0">
                <a:latin typeface="+mn-lt"/>
              </a:rPr>
              <a:t>	25.1327</a:t>
            </a:r>
          </a:p>
          <a:p>
            <a:pPr defTabSz="342900"/>
            <a:endParaRPr lang="en-US" sz="2200" dirty="0">
              <a:latin typeface="+mn-lt"/>
            </a:endParaRPr>
          </a:p>
          <a:p>
            <a:pPr defTabSz="342900"/>
            <a:r>
              <a:rPr lang="en-US" sz="2200" b="1" dirty="0">
                <a:solidFill>
                  <a:srgbClr val="FF0000"/>
                </a:solidFill>
                <a:latin typeface="+mn-lt"/>
              </a:rPr>
              <a:t>Notice that you have to “request” the outputs when there is more than one </a:t>
            </a:r>
          </a:p>
          <a:p>
            <a:pPr defTabSz="342900"/>
            <a:r>
              <a:rPr lang="en-US" sz="2200" b="1" dirty="0">
                <a:solidFill>
                  <a:srgbClr val="FF0000"/>
                </a:solidFill>
                <a:latin typeface="+mn-lt"/>
              </a:rPr>
              <a:t>Otherwise you only get the first output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25927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Calling a function with multiple outputs</a:t>
            </a:r>
          </a:p>
        </p:txBody>
      </p:sp>
    </p:spTree>
    <p:extLst>
      <p:ext uri="{BB962C8B-B14F-4D97-AF65-F5344CB8AC3E}">
        <p14:creationId xmlns:p14="http://schemas.microsoft.com/office/powerpoint/2010/main" val="7669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87338"/>
            <a:ext cx="8534400" cy="144938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Determining the number of input and output arguments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846263"/>
            <a:ext cx="8382000" cy="4022725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Courier" pitchFamily="49" charset="0"/>
              </a:rPr>
              <a:t>nargin</a:t>
            </a:r>
            <a:r>
              <a:rPr lang="en-US" b="1" dirty="0">
                <a:latin typeface="Courier" pitchFamily="49" charset="0"/>
              </a:rPr>
              <a:t>(‘</a:t>
            </a:r>
            <a:r>
              <a:rPr lang="en-US" b="1" i="1" dirty="0">
                <a:solidFill>
                  <a:srgbClr val="7030A0"/>
                </a:solidFill>
                <a:latin typeface="Courier" pitchFamily="49" charset="0"/>
              </a:rPr>
              <a:t>function name</a:t>
            </a:r>
            <a:r>
              <a:rPr lang="en-US" b="1" dirty="0">
                <a:latin typeface="Courier" pitchFamily="49" charset="0"/>
              </a:rPr>
              <a:t>’)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Returns the number of input arguments</a:t>
            </a:r>
          </a:p>
          <a:p>
            <a:pPr eaLnBrk="1" hangingPunct="1"/>
            <a:r>
              <a:rPr lang="en-US" b="1" dirty="0" err="1">
                <a:latin typeface="Courier" pitchFamily="49" charset="0"/>
              </a:rPr>
              <a:t>nargout</a:t>
            </a:r>
            <a:r>
              <a:rPr lang="en-US" b="1" dirty="0">
                <a:latin typeface="Courier" pitchFamily="49" charset="0"/>
              </a:rPr>
              <a:t>(‘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function name</a:t>
            </a:r>
            <a:r>
              <a:rPr lang="en-US" b="1" dirty="0">
                <a:latin typeface="Courier" pitchFamily="49" charset="0"/>
              </a:rPr>
              <a:t>’)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Returns the number of output arguments</a:t>
            </a: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Arial" charset="0"/>
              </a:rPr>
              <a:t>E.g.</a:t>
            </a: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8122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nargin</a:t>
            </a:r>
            <a:r>
              <a:rPr lang="en-US" dirty="0"/>
              <a:t>('circle')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 1</a:t>
            </a:r>
          </a:p>
          <a:p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nargout</a:t>
            </a:r>
            <a:r>
              <a:rPr lang="en-US" dirty="0"/>
              <a:t>('circle')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 2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4900" y="54864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Note: Function name is specified as a string</a:t>
            </a:r>
          </a:p>
        </p:txBody>
      </p:sp>
    </p:spTree>
    <p:extLst>
      <p:ext uri="{BB962C8B-B14F-4D97-AF65-F5344CB8AC3E}">
        <p14:creationId xmlns:p14="http://schemas.microsoft.com/office/powerpoint/2010/main" val="7219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26"/>
          <p:cNvSpPr>
            <a:spLocks noChangeArrowheads="1"/>
          </p:cNvSpPr>
          <p:nvPr/>
        </p:nvSpPr>
        <p:spPr bwMode="auto">
          <a:xfrm>
            <a:off x="762000" y="1066800"/>
            <a:ext cx="7772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228600"/>
            <a:r>
              <a:rPr lang="en-US" sz="2200" dirty="0">
                <a:latin typeface="+mn-lt"/>
              </a:rPr>
              <a:t>A function may have no input arguments and no output list</a:t>
            </a: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r>
              <a:rPr lang="en-US" sz="2200" dirty="0">
                <a:latin typeface="+mn-lt"/>
              </a:rPr>
              <a:t>Example:</a:t>
            </a: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r>
              <a:rPr lang="en-US" sz="2200" i="1" dirty="0" err="1">
                <a:latin typeface="+mn-lt"/>
              </a:rPr>
              <a:t>show_date</a:t>
            </a:r>
            <a:r>
              <a:rPr lang="en-US" sz="2200" dirty="0">
                <a:latin typeface="+mn-lt"/>
              </a:rPr>
              <a:t> clears the screen, computes and stores the date in the variable today, and then displays the value of today</a:t>
            </a:r>
          </a:p>
          <a:p>
            <a:pPr defTabSz="228600"/>
            <a:endParaRPr lang="en-US" sz="22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25927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C7C9F"/>
                </a:solidFill>
              </a:rPr>
              <a:t>Function Notes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3470" y="2676394"/>
            <a:ext cx="285163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+mn-lt"/>
              </a:rPr>
              <a:t>Takes advantage of the built in function: </a:t>
            </a:r>
            <a:r>
              <a:rPr lang="en-US" sz="2200" b="1" i="1" dirty="0">
                <a:solidFill>
                  <a:srgbClr val="FF0000"/>
                </a:solidFill>
                <a:latin typeface="+mn-lt"/>
              </a:rPr>
              <a:t>date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344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show_date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today = date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58990"/>
            <a:ext cx="1798781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 anchor="t"/>
          <a:lstStyle/>
          <a:p>
            <a:pPr eaLnBrk="1" hangingPunct="1"/>
            <a:r>
              <a:rPr lang="en-US" dirty="0">
                <a:latin typeface="Arial" charset="0"/>
              </a:rPr>
              <a:t>Local Variables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8042275" cy="5057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Variables defined in an M-file function, only have meaning inside that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If I set x=1 in the command window, it is NOT equal to 1 in the function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If I set y=2 in a function, it is NOT equal to 2 in the workspace window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only way to communicate between functions and the workspace, is through the function input and output arguments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All variables inside a function are erased after the function finishes executing, except when the same variable names appear in the output variable list used in the function call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75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707293" y="931741"/>
            <a:ext cx="80962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charset="0"/>
              </a:rPr>
              <a:t>global</a:t>
            </a:r>
            <a:r>
              <a:rPr lang="en-US" sz="2400" dirty="0"/>
              <a:t> command declares certain variables global, and therefore their values are available to the basic workspace and to other functions that declare these variables global</a:t>
            </a:r>
          </a:p>
          <a:p>
            <a:endParaRPr lang="en-US" sz="2400" dirty="0"/>
          </a:p>
          <a:p>
            <a:r>
              <a:rPr lang="en-US" sz="2400" dirty="0"/>
              <a:t>The syntax to declare the variables </a:t>
            </a:r>
            <a:r>
              <a:rPr lang="en-US" sz="2400" dirty="0">
                <a:latin typeface="Courier New" charset="0"/>
              </a:rPr>
              <a:t>a</a:t>
            </a:r>
            <a:r>
              <a:rPr lang="en-US" sz="2400" dirty="0"/>
              <a:t>, </a:t>
            </a:r>
            <a:r>
              <a:rPr lang="en-US" sz="2400" dirty="0">
                <a:latin typeface="Courier New" charset="0"/>
              </a:rPr>
              <a:t>x</a:t>
            </a:r>
            <a:r>
              <a:rPr lang="en-US" sz="2400" dirty="0"/>
              <a:t>, and </a:t>
            </a:r>
            <a:r>
              <a:rPr lang="en-US" sz="2400" dirty="0">
                <a:latin typeface="Courier New" charset="0"/>
              </a:rPr>
              <a:t>q</a:t>
            </a:r>
            <a:r>
              <a:rPr lang="en-US" sz="2400" dirty="0"/>
              <a:t> is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>
                <a:latin typeface="Courier New" charset="0"/>
              </a:rPr>
              <a:t>global</a:t>
            </a:r>
            <a:r>
              <a:rPr lang="en-US" sz="2400" dirty="0"/>
              <a:t> </a:t>
            </a:r>
            <a:r>
              <a:rPr lang="en-US" sz="2400" dirty="0">
                <a:latin typeface="Courier New" charset="0"/>
              </a:rPr>
              <a:t>a x q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Any assignment to those variables, in any function or in the base workspace, is available to all the other functions declaring them global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  <a:latin typeface="Times-Roman" charset="0"/>
              </a:rPr>
              <a:t>BE CAREFUL!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49276" y="107576"/>
            <a:ext cx="8042276" cy="1336956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charset="0"/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9961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87338"/>
            <a:ext cx="8763000" cy="1449387"/>
          </a:xfrm>
        </p:spPr>
        <p:txBody>
          <a:bodyPr/>
          <a:lstStyle/>
          <a:p>
            <a:r>
              <a:rPr lang="en-US" dirty="0"/>
              <a:t>User Defined Functions vs Scripts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8487" y="1907870"/>
            <a:ext cx="860425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defTabSz="228600">
              <a:buFont typeface="Arial"/>
              <a:buChar char="•"/>
            </a:pPr>
            <a:r>
              <a:rPr lang="en-US" sz="3600" dirty="0"/>
              <a:t>Both saved as M files</a:t>
            </a:r>
          </a:p>
          <a:p>
            <a:pPr marL="342900" indent="-342900" defTabSz="228600">
              <a:buFont typeface="Arial"/>
              <a:buChar char="•"/>
            </a:pPr>
            <a:r>
              <a:rPr lang="en-US" sz="3600" dirty="0"/>
              <a:t>Functions</a:t>
            </a:r>
          </a:p>
          <a:p>
            <a:pPr marL="800100" lvl="1" indent="-342900" defTabSz="228600">
              <a:buFont typeface="Arial"/>
              <a:buChar char="•"/>
            </a:pPr>
            <a:r>
              <a:rPr lang="en-US" sz="2400" dirty="0"/>
              <a:t>Variables are local</a:t>
            </a:r>
          </a:p>
          <a:p>
            <a:pPr marL="800100" lvl="1" indent="-342900" defTabSz="228600">
              <a:buFont typeface="Arial"/>
              <a:buChar char="•"/>
            </a:pPr>
            <a:r>
              <a:rPr lang="en-US" sz="2400" dirty="0"/>
              <a:t>Accepts data through inputs and returns through outputs</a:t>
            </a:r>
          </a:p>
          <a:p>
            <a:pPr marL="800100" lvl="1" indent="-342900" defTabSz="228600">
              <a:buFont typeface="Arial"/>
              <a:buChar char="•"/>
            </a:pPr>
            <a:r>
              <a:rPr lang="en-US" sz="2400" dirty="0"/>
              <a:t>Function files should have the same name as the function</a:t>
            </a:r>
          </a:p>
          <a:p>
            <a:pPr marL="342900" indent="-342900" defTabSz="228600">
              <a:buFont typeface="Arial"/>
              <a:buChar char="•"/>
            </a:pPr>
            <a:r>
              <a:rPr lang="en-US" sz="3600" dirty="0"/>
              <a:t>Scripts</a:t>
            </a:r>
          </a:p>
          <a:p>
            <a:pPr marL="800100" lvl="1" indent="-342900" defTabSz="228600">
              <a:buFont typeface="Arial"/>
              <a:buChar char="•"/>
            </a:pPr>
            <a:r>
              <a:rPr lang="en-US" sz="2400" dirty="0"/>
              <a:t>Variables are recognized in the Command Window</a:t>
            </a:r>
          </a:p>
          <a:p>
            <a:pPr marL="800100" lvl="1" indent="-342900" defTabSz="228600">
              <a:buFont typeface="Arial"/>
              <a:buChar char="•"/>
            </a:pPr>
            <a:r>
              <a:rPr lang="en-US" sz="2400" dirty="0"/>
              <a:t>Can use variables defined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1804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ChangeArrowheads="1"/>
          </p:cNvSpPr>
          <p:nvPr/>
        </p:nvSpPr>
        <p:spPr bwMode="auto">
          <a:xfrm>
            <a:off x="381000" y="1308799"/>
            <a:ext cx="82296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228600"/>
            <a:endParaRPr lang="en-US" sz="2200" b="1" dirty="0">
              <a:latin typeface="+mn-lt"/>
            </a:endParaRPr>
          </a:p>
          <a:p>
            <a:pPr defTabSz="228600"/>
            <a:r>
              <a:rPr lang="en-US" sz="2200" dirty="0">
                <a:latin typeface="+mn-lt"/>
              </a:rPr>
              <a:t>The first line in a function file must begin with a </a:t>
            </a:r>
            <a:r>
              <a:rPr lang="en-US" sz="2200" i="1" dirty="0">
                <a:latin typeface="+mn-lt"/>
              </a:rPr>
              <a:t>function definition line </a:t>
            </a:r>
            <a:r>
              <a:rPr lang="en-US" sz="2200" dirty="0">
                <a:latin typeface="+mn-lt"/>
              </a:rPr>
              <a:t>that has a list of inputs and outputs. This line distinguishes a function M-file from a script M-file. Its syntax is as follows:</a:t>
            </a:r>
          </a:p>
          <a:p>
            <a:pPr defTabSz="228600"/>
            <a:endParaRPr lang="en-US" sz="2200" dirty="0">
              <a:latin typeface="+mn-lt"/>
            </a:endParaRPr>
          </a:p>
          <a:p>
            <a:pPr defTabSz="22860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[output variables] = name(input variables)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defTabSz="22860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defTabSz="228600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200" dirty="0">
                <a:latin typeface="+mn-lt"/>
              </a:rPr>
              <a:t>For readability, use the </a:t>
            </a:r>
            <a:r>
              <a:rPr lang="en-US" sz="2200" i="1" dirty="0">
                <a:latin typeface="+mn-lt"/>
              </a:rPr>
              <a:t>end</a:t>
            </a:r>
            <a:r>
              <a:rPr lang="en-US" sz="2200" dirty="0">
                <a:latin typeface="+mn-lt"/>
              </a:rPr>
              <a:t> keyword to indicate the end of each function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63525" y="107950"/>
            <a:ext cx="8042275" cy="1336675"/>
          </a:xfrm>
        </p:spPr>
        <p:txBody>
          <a:bodyPr/>
          <a:lstStyle/>
          <a:p>
            <a:r>
              <a:rPr lang="en-US" dirty="0"/>
              <a:t>Creating 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42198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ChangeArrowheads="1"/>
          </p:cNvSpPr>
          <p:nvPr/>
        </p:nvSpPr>
        <p:spPr bwMode="auto">
          <a:xfrm>
            <a:off x="263525" y="3260904"/>
            <a:ext cx="860425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defTabSz="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output variables are enclosed in </a:t>
            </a:r>
            <a:r>
              <a:rPr lang="en-US" sz="2200" i="1" dirty="0">
                <a:latin typeface="+mn-lt"/>
              </a:rPr>
              <a:t>square brackets</a:t>
            </a:r>
          </a:p>
          <a:p>
            <a:pPr marL="342900" indent="-342900" defTabSz="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If there is only one output variable, square brackets are not necessary</a:t>
            </a:r>
          </a:p>
          <a:p>
            <a:pPr marL="342900" indent="-342900" defTabSz="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input variables must be enclosed with </a:t>
            </a:r>
            <a:r>
              <a:rPr lang="en-US" sz="2200" i="1" dirty="0">
                <a:latin typeface="+mn-lt"/>
              </a:rPr>
              <a:t>parentheses</a:t>
            </a:r>
          </a:p>
          <a:p>
            <a:pPr marL="342900" indent="-342900" defTabSz="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function name  (name) should be the same as the file name in which it is saved (with the .m extension).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63525" y="107950"/>
            <a:ext cx="8042275" cy="1336675"/>
          </a:xfrm>
        </p:spPr>
        <p:txBody>
          <a:bodyPr/>
          <a:lstStyle/>
          <a:p>
            <a:r>
              <a:rPr lang="en-US" dirty="0"/>
              <a:t>Creating User Defined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752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60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[output variables] = name(input variables)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defTabSz="22860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430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76300" y="1905000"/>
            <a:ext cx="7543800" cy="40227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All functions have a similar syntax, whether they are built-in functions or user-defined functions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Name (</a:t>
            </a:r>
            <a:r>
              <a:rPr lang="en-US" b="1" dirty="0" err="1">
                <a:solidFill>
                  <a:srgbClr val="FF0000"/>
                </a:solidFill>
                <a:latin typeface="Arial" charset="0"/>
              </a:rPr>
              <a:t>cos</a:t>
            </a:r>
            <a:r>
              <a:rPr lang="en-US" dirty="0">
                <a:latin typeface="Arial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Input (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dirty="0">
                <a:latin typeface="Arial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Result (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48200" y="4114802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71800" y="4003676"/>
            <a:ext cx="2286000" cy="588963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A=</a:t>
            </a:r>
            <a:r>
              <a:rPr lang="en-US" sz="3200" dirty="0" err="1"/>
              <a:t>cos</a:t>
            </a:r>
            <a:r>
              <a:rPr lang="en-US" sz="32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7342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38150"/>
            <a:ext cx="7543800" cy="144938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User-defined functions must start with a function definition 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997075"/>
            <a:ext cx="7543800" cy="40227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line contains…</a:t>
            </a:r>
          </a:p>
          <a:p>
            <a:pPr lvl="1" eaLnBrk="1" hangingPunct="1"/>
            <a:r>
              <a:rPr lang="en-US">
                <a:latin typeface="Arial" charset="0"/>
              </a:rPr>
              <a:t>The word </a:t>
            </a:r>
            <a:r>
              <a:rPr lang="ja-JP" altLang="en-US">
                <a:latin typeface="Arial" charset="0"/>
              </a:rPr>
              <a:t>‘</a:t>
            </a:r>
            <a:r>
              <a:rPr lang="en-US">
                <a:latin typeface="Arial" charset="0"/>
              </a:rPr>
              <a:t>function</a:t>
            </a:r>
            <a:r>
              <a:rPr lang="ja-JP" altLang="en-US">
                <a:latin typeface="Arial" charset="0"/>
              </a:rPr>
              <a:t>’</a:t>
            </a:r>
            <a:endParaRPr lang="en-US">
              <a:latin typeface="Arial" charset="0"/>
            </a:endParaRPr>
          </a:p>
          <a:p>
            <a:pPr lvl="1" eaLnBrk="1" hangingPunct="1"/>
            <a:r>
              <a:rPr lang="en-US">
                <a:latin typeface="Arial" charset="0"/>
              </a:rPr>
              <a:t>A variable that defines the function output</a:t>
            </a:r>
          </a:p>
          <a:p>
            <a:pPr lvl="1" eaLnBrk="1" hangingPunct="1"/>
            <a:r>
              <a:rPr lang="en-US">
                <a:latin typeface="Arial" charset="0"/>
              </a:rPr>
              <a:t>A function name</a:t>
            </a:r>
          </a:p>
          <a:p>
            <a:pPr lvl="1" eaLnBrk="1" hangingPunct="1"/>
            <a:r>
              <a:rPr lang="en-US">
                <a:latin typeface="Arial" charset="0"/>
              </a:rPr>
              <a:t>A variable used for the input argument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22585" y="5408611"/>
            <a:ext cx="502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CC0000"/>
                </a:solidFill>
              </a:rPr>
              <a:t>function output = poly(x)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843454" y="5407024"/>
            <a:ext cx="1277816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121270" y="5392559"/>
            <a:ext cx="964223" cy="5510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319955" y="5392559"/>
            <a:ext cx="633045" cy="5510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876800" y="5410200"/>
            <a:ext cx="478448" cy="49785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 animBg="1"/>
      <p:bldP spid="13318" grpId="0" animBg="1"/>
      <p:bldP spid="13319" grpId="0" animBg="1"/>
      <p:bldP spid="133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8799</TotalTime>
  <Words>1458</Words>
  <Application>Microsoft Office PowerPoint</Application>
  <PresentationFormat>On-screen Show (4:3)</PresentationFormat>
  <Paragraphs>245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Book Antiqua</vt:lpstr>
      <vt:lpstr>Calibri</vt:lpstr>
      <vt:lpstr>Calibri Light</vt:lpstr>
      <vt:lpstr>Cambria Math</vt:lpstr>
      <vt:lpstr>Courier</vt:lpstr>
      <vt:lpstr>Courier New</vt:lpstr>
      <vt:lpstr>Tahoma</vt:lpstr>
      <vt:lpstr>Times New Roman</vt:lpstr>
      <vt:lpstr>Times-Roman</vt:lpstr>
      <vt:lpstr>Retrospect</vt:lpstr>
      <vt:lpstr>ME 203 Introduction to MATLAB  </vt:lpstr>
      <vt:lpstr>User Defined Functions</vt:lpstr>
      <vt:lpstr>Local Variables</vt:lpstr>
      <vt:lpstr>PowerPoint Presentation</vt:lpstr>
      <vt:lpstr>User Defined Functions vs Scripts</vt:lpstr>
      <vt:lpstr>Creating User Defined Functions</vt:lpstr>
      <vt:lpstr>Creating User Defined Functions</vt:lpstr>
      <vt:lpstr>Syntax</vt:lpstr>
      <vt:lpstr>User-defined functions must start with a function definition line</vt:lpstr>
      <vt:lpstr>PowerPoint Presentation</vt:lpstr>
      <vt:lpstr>PowerPoint Presentation</vt:lpstr>
      <vt:lpstr>PowerPoint Presentation</vt:lpstr>
      <vt:lpstr>Hint</vt:lpstr>
      <vt:lpstr>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Variables</vt:lpstr>
      <vt:lpstr>Function Notes</vt:lpstr>
      <vt:lpstr>You can use arrays as input arguments:</vt:lpstr>
      <vt:lpstr>A function may have more than one output  </vt:lpstr>
      <vt:lpstr>PowerPoint Presentation</vt:lpstr>
      <vt:lpstr>Determining the number of input and output arguments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Austin P Lopez</cp:lastModifiedBy>
  <cp:revision>551</cp:revision>
  <cp:lastPrinted>2014-09-29T21:03:43Z</cp:lastPrinted>
  <dcterms:created xsi:type="dcterms:W3CDTF">2008-10-15T17:48:58Z</dcterms:created>
  <dcterms:modified xsi:type="dcterms:W3CDTF">2021-10-25T17:46:45Z</dcterms:modified>
</cp:coreProperties>
</file>