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35"/>
  </p:notesMasterIdLst>
  <p:handoutMasterIdLst>
    <p:handoutMasterId r:id="rId36"/>
  </p:handoutMasterIdLst>
  <p:sldIdLst>
    <p:sldId id="556" r:id="rId2"/>
    <p:sldId id="606" r:id="rId3"/>
    <p:sldId id="607" r:id="rId4"/>
    <p:sldId id="608" r:id="rId5"/>
    <p:sldId id="609" r:id="rId6"/>
    <p:sldId id="592" r:id="rId7"/>
    <p:sldId id="591" r:id="rId8"/>
    <p:sldId id="593" r:id="rId9"/>
    <p:sldId id="570" r:id="rId10"/>
    <p:sldId id="604" r:id="rId11"/>
    <p:sldId id="571" r:id="rId12"/>
    <p:sldId id="605" r:id="rId13"/>
    <p:sldId id="579" r:id="rId14"/>
    <p:sldId id="580" r:id="rId15"/>
    <p:sldId id="581" r:id="rId16"/>
    <p:sldId id="582" r:id="rId17"/>
    <p:sldId id="583" r:id="rId18"/>
    <p:sldId id="584" r:id="rId19"/>
    <p:sldId id="585" r:id="rId20"/>
    <p:sldId id="586" r:id="rId21"/>
    <p:sldId id="574" r:id="rId22"/>
    <p:sldId id="577" r:id="rId23"/>
    <p:sldId id="603" r:id="rId24"/>
    <p:sldId id="611" r:id="rId25"/>
    <p:sldId id="612" r:id="rId26"/>
    <p:sldId id="613" r:id="rId27"/>
    <p:sldId id="614" r:id="rId28"/>
    <p:sldId id="615" r:id="rId29"/>
    <p:sldId id="616" r:id="rId30"/>
    <p:sldId id="617" r:id="rId31"/>
    <p:sldId id="618" r:id="rId32"/>
    <p:sldId id="619" r:id="rId33"/>
    <p:sldId id="620" r:id="rId34"/>
  </p:sldIdLst>
  <p:sldSz cx="9144000" cy="6858000" type="screen4x3"/>
  <p:notesSz cx="7315200" cy="9601200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9900"/>
    <a:srgbClr val="CC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5" autoAdjust="0"/>
    <p:restoredTop sz="98692" autoAdjust="0"/>
  </p:normalViewPr>
  <p:slideViewPr>
    <p:cSldViewPr snapToGrid="0">
      <p:cViewPr varScale="1">
        <p:scale>
          <a:sx n="91" d="100"/>
          <a:sy n="91" d="100"/>
        </p:scale>
        <p:origin x="100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2F95668-539B-4335-9DC1-30B874FBEE7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8B7B243-5CAD-4EC2-819E-0E598CB3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39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fld id="{AC20EC95-7AA1-4350-9600-5BEB1F056A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40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23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96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33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00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45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68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23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5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34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07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78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018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3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01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84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47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5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05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72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D4B1-CFAE-468E-9352-9E84C7689879}" type="datetime1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446D-04F6-461D-83F9-8903C22BC6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8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CF53-687A-4213-86F0-AEDB052B13E4}" type="datetime1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2BB6-5BBD-4614-96A1-CA27398355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0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858D-65F9-499F-9A87-EA5BF38075FF}" type="datetime1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95CB-D9C0-421C-AB2E-411B5D115A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6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249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81200" y="1752600"/>
            <a:ext cx="3276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752600"/>
            <a:ext cx="3276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165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204C-8958-428C-9389-E473B5F08AC0}" type="datetime1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3F39-A9F3-4F43-9F8C-51A3374D3E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1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6664-58FE-4EFD-AFF7-62344FE6D9E2}" type="datetime1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D51B-09D3-426F-9C53-B3075BECB7C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4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E4A3-39B5-4015-9096-DBF0BD634CB2}" type="datetime1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02EF-6F78-4D15-A62D-8636485024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7E7D-6F9A-4F50-9F1F-8E330D3E5CD9}" type="datetime1">
              <a:rPr lang="en-US" smtClean="0"/>
              <a:pPr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369F-A9B9-4368-B2EC-0430662973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3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593-F708-44D2-99D9-43627BF66C88}" type="datetime1">
              <a:rPr lang="en-US" smtClean="0"/>
              <a:pPr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F8BE-77BC-40BE-8EC9-6A1922905B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2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90C6-B898-4678-B1D2-78F8A2AE37C6}" type="datetime1">
              <a:rPr lang="en-US" smtClean="0"/>
              <a:pPr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75CD-509B-4A80-8EF4-93CF86021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C59D5FE-B4A7-42CF-B0DF-3359CAA93C87}" type="datetime1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5D4FDB-475B-4E6D-A285-E42AD0DA8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4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68B9-8A56-45F7-ADF6-8AA917CC6804}" type="datetime1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C730-4F02-4427-943C-4FAAA472B4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9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E6E4FB-6597-41EA-9441-212A85D7AE35}" type="datetime1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207892-1152-4518-8DC3-64A1323D30D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New PowerPoint Design.jpg"/>
          <p:cNvPicPr>
            <a:picLocks noChangeAspect="1"/>
          </p:cNvPicPr>
          <p:nvPr userDrawn="1"/>
        </p:nvPicPr>
        <p:blipFill rotWithShape="1">
          <a:blip r:embed="rId14" cstate="print"/>
          <a:srcRect b="81944"/>
          <a:stretch/>
        </p:blipFill>
        <p:spPr>
          <a:xfrm>
            <a:off x="0" y="0"/>
            <a:ext cx="3810000" cy="515938"/>
          </a:xfrm>
          <a:prstGeom prst="rect">
            <a:avLst/>
          </a:prstGeom>
        </p:spPr>
      </p:pic>
      <p:pic>
        <p:nvPicPr>
          <p:cNvPr id="12" name="Picture 11" descr="New PowerPoint Design.jpg"/>
          <p:cNvPicPr>
            <a:picLocks noChangeAspect="1"/>
          </p:cNvPicPr>
          <p:nvPr userDrawn="1"/>
        </p:nvPicPr>
        <p:blipFill rotWithShape="1">
          <a:blip r:embed="rId14" cstate="print"/>
          <a:srcRect l="42667" r="26407" b="81944"/>
          <a:stretch/>
        </p:blipFill>
        <p:spPr>
          <a:xfrm>
            <a:off x="2743200" y="0"/>
            <a:ext cx="6400800" cy="51593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324600" y="9519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152C60"/>
                </a:solidFill>
                <a:latin typeface="Book Antiqua"/>
                <a:cs typeface="Book Antiqua"/>
              </a:rPr>
              <a:t>ENGR100</a:t>
            </a:r>
          </a:p>
        </p:txBody>
      </p:sp>
      <p:pic>
        <p:nvPicPr>
          <p:cNvPr id="14" name="Picture 13" descr="New PowerPoint Design.jpg"/>
          <p:cNvPicPr>
            <a:picLocks noChangeAspect="1"/>
          </p:cNvPicPr>
          <p:nvPr userDrawn="1"/>
        </p:nvPicPr>
        <p:blipFill rotWithShape="1">
          <a:blip r:embed="rId14" cstate="print"/>
          <a:srcRect l="73592" r="3075" b="81944"/>
          <a:stretch/>
        </p:blipFill>
        <p:spPr>
          <a:xfrm>
            <a:off x="1752600" y="0"/>
            <a:ext cx="889000" cy="5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1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600200"/>
            <a:ext cx="7848600" cy="4191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ME 203</a:t>
            </a: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Introduction to MATLAB</a:t>
            </a: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/>
            </a: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endParaRPr lang="en-US" sz="3600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4339" name="Slide Number Placeholder 2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/>
            <a:fld id="{83A9DF7E-A20D-43C5-A75A-D89123822221}" type="slidenum">
              <a:rPr lang="en-US" sz="1400">
                <a:latin typeface="Times New Roman" charset="0"/>
              </a:rPr>
              <a:pPr algn="r" eaLnBrk="1" hangingPunct="1"/>
              <a:t>1</a:t>
            </a:fld>
            <a:endParaRPr lang="en-US" sz="1400">
              <a:latin typeface="Times New Roman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76600"/>
            <a:ext cx="28956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790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78084"/>
            <a:ext cx="7543800" cy="9318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Example: Uniformly Distributed Random Number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447800"/>
            <a:ext cx="8839200" cy="4953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Using rand write a statement to store 3 random numbers between 5 and 15 in a row array A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752" y="2710933"/>
            <a:ext cx="8119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Generate three random numbers between 0 and 1: 	rand(1,3)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0213" y="5166879"/>
            <a:ext cx="2642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A = 10*rand(1,3) +5</a:t>
            </a:r>
          </a:p>
        </p:txBody>
      </p:sp>
      <p:sp>
        <p:nvSpPr>
          <p:cNvPr id="6" name="Rectangle 5"/>
          <p:cNvSpPr/>
          <p:nvPr/>
        </p:nvSpPr>
        <p:spPr>
          <a:xfrm>
            <a:off x="313944" y="3517912"/>
            <a:ext cx="8119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Generate three random numbers between 0 and 10: 	10*rand(1,3)</a:t>
            </a:r>
          </a:p>
        </p:txBody>
      </p:sp>
      <p:sp>
        <p:nvSpPr>
          <p:cNvPr id="7" name="Rectangle 6"/>
          <p:cNvSpPr/>
          <p:nvPr/>
        </p:nvSpPr>
        <p:spPr>
          <a:xfrm>
            <a:off x="313944" y="4646975"/>
            <a:ext cx="8119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Generate three random numbers between 5 and 15:</a:t>
            </a:r>
          </a:p>
        </p:txBody>
      </p:sp>
      <p:sp>
        <p:nvSpPr>
          <p:cNvPr id="9" name="Rectangle 8"/>
          <p:cNvSpPr/>
          <p:nvPr/>
        </p:nvSpPr>
        <p:spPr>
          <a:xfrm>
            <a:off x="5848526" y="3477444"/>
            <a:ext cx="1363042" cy="507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0212" y="5166879"/>
            <a:ext cx="2437043" cy="507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48526" y="2675280"/>
            <a:ext cx="1363042" cy="507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7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371600"/>
            <a:ext cx="7813675" cy="5029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randn</a:t>
            </a:r>
            <a:r>
              <a:rPr lang="en-US" dirty="0"/>
              <a:t> 		Returns a scalar whose value changes each time it is 			referenced</a:t>
            </a:r>
          </a:p>
          <a:p>
            <a:r>
              <a:rPr lang="en-US" dirty="0" err="1"/>
              <a:t>randn</a:t>
            </a:r>
            <a:r>
              <a:rPr lang="en-US" dirty="0"/>
              <a:t>(n) 	Returns an </a:t>
            </a:r>
            <a:r>
              <a:rPr lang="en-US" dirty="0" err="1"/>
              <a:t>n</a:t>
            </a:r>
            <a:r>
              <a:rPr lang="en-US" i="1" dirty="0" err="1"/>
              <a:t>×</a:t>
            </a:r>
            <a:r>
              <a:rPr lang="en-US" dirty="0" err="1"/>
              <a:t>n</a:t>
            </a:r>
            <a:r>
              <a:rPr lang="en-US" dirty="0"/>
              <a:t> matrix of Gaussian random numbers 			with a mean of 0 and a standard deviation of 1</a:t>
            </a:r>
          </a:p>
          <a:p>
            <a:r>
              <a:rPr lang="en-US" dirty="0" err="1"/>
              <a:t>randn</a:t>
            </a:r>
            <a:r>
              <a:rPr lang="en-US" dirty="0"/>
              <a:t>(</a:t>
            </a:r>
            <a:r>
              <a:rPr lang="en-US" dirty="0" err="1"/>
              <a:t>m,n</a:t>
            </a:r>
            <a:r>
              <a:rPr lang="en-US" dirty="0"/>
              <a:t>) 	Returns an </a:t>
            </a:r>
            <a:r>
              <a:rPr lang="en-US" dirty="0" err="1"/>
              <a:t>m</a:t>
            </a:r>
            <a:r>
              <a:rPr lang="en-US" i="1" dirty="0" err="1"/>
              <a:t>×</a:t>
            </a:r>
            <a:r>
              <a:rPr lang="en-US" dirty="0" err="1"/>
              <a:t>n</a:t>
            </a:r>
            <a:r>
              <a:rPr lang="en-US" dirty="0"/>
              <a:t> matrix of Gaussian random numbers 		with a mean of 0 and a standard deviation of 1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3657600"/>
            <a:ext cx="6019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Example</a:t>
            </a:r>
            <a:endParaRPr lang="fr-FR" dirty="0"/>
          </a:p>
          <a:p>
            <a:r>
              <a:rPr lang="fr-FR" dirty="0"/>
              <a:t>&gt;&gt; </a:t>
            </a:r>
            <a:r>
              <a:rPr lang="fr-FR" dirty="0" err="1"/>
              <a:t>randn</a:t>
            </a:r>
            <a:r>
              <a:rPr lang="fr-FR" dirty="0"/>
              <a:t>	ans =</a:t>
            </a:r>
          </a:p>
          <a:p>
            <a:r>
              <a:rPr lang="fr-FR" dirty="0"/>
              <a:t>    			0.2442</a:t>
            </a:r>
          </a:p>
          <a:p>
            <a:r>
              <a:rPr lang="fr-FR" dirty="0"/>
              <a:t>&gt;&gt; </a:t>
            </a:r>
            <a:r>
              <a:rPr lang="fr-FR" dirty="0" err="1"/>
              <a:t>randn</a:t>
            </a:r>
            <a:r>
              <a:rPr lang="fr-FR" dirty="0"/>
              <a:t>(2)	ans =</a:t>
            </a:r>
          </a:p>
          <a:p>
            <a:r>
              <a:rPr lang="fr-FR" dirty="0"/>
              <a:t>    			0.0964   -0.3523</a:t>
            </a:r>
          </a:p>
          <a:p>
            <a:r>
              <a:rPr lang="fr-FR" dirty="0"/>
              <a:t>  			-0.8305   -0.1748</a:t>
            </a:r>
          </a:p>
          <a:p>
            <a:r>
              <a:rPr lang="fr-FR" dirty="0"/>
              <a:t>&gt;&gt; </a:t>
            </a:r>
            <a:r>
              <a:rPr lang="fr-FR" dirty="0" err="1"/>
              <a:t>randn</a:t>
            </a:r>
            <a:r>
              <a:rPr lang="fr-FR" dirty="0"/>
              <a:t>(2,3)	ans =</a:t>
            </a:r>
          </a:p>
          <a:p>
            <a:r>
              <a:rPr lang="fr-FR" dirty="0"/>
              <a:t>   			-0.4807    2.5383    0.1283</a:t>
            </a:r>
          </a:p>
          <a:p>
            <a:r>
              <a:rPr lang="fr-FR" dirty="0"/>
              <a:t>    			0.8368   -1.3233   -1.4424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2771" y="152400"/>
            <a:ext cx="8741229" cy="8556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Normally Distributed  Random Numbers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1660" y="4009292"/>
            <a:ext cx="2634640" cy="492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8744" y="4551677"/>
            <a:ext cx="2784947" cy="7971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8744" y="5395738"/>
            <a:ext cx="3734518" cy="785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3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93058" y="317270"/>
            <a:ext cx="7543800" cy="9318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Example: Normally Distributed  Random Number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447800"/>
            <a:ext cx="8839200" cy="4953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693058" y="1402140"/>
            <a:ext cx="784134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sz="2200" dirty="0">
                <a:latin typeface="+mn-lt"/>
              </a:rPr>
              <a:t>height</a:t>
            </a:r>
            <a:r>
              <a:rPr lang="en-US" dirty="0"/>
              <a:t> of males in the United States is normally distributed with mean 1.763 m and standard deviation of 0.0762 m.</a:t>
            </a:r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randn</a:t>
            </a:r>
            <a:r>
              <a:rPr lang="en-US" dirty="0"/>
              <a:t>, generate a row vector of random heights (in meters) for 6 males and assign it to a variable A</a:t>
            </a:r>
          </a:p>
        </p:txBody>
      </p:sp>
    </p:spTree>
    <p:extLst>
      <p:ext uri="{BB962C8B-B14F-4D97-AF65-F5344CB8AC3E}">
        <p14:creationId xmlns:p14="http://schemas.microsoft.com/office/powerpoint/2010/main" val="126122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9318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Flipping a Coin Example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447800"/>
            <a:ext cx="8839200" cy="4953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a fair coin is flipped, the probability of getting heads or tails is 0.5 (50%). </a:t>
            </a:r>
          </a:p>
          <a:p>
            <a:pPr algn="ctr"/>
            <a:r>
              <a:rPr lang="en-US" dirty="0"/>
              <a:t>Tails =0		Heads =1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Generate a uniform random number in the range and use an appropriate rounding function so all the answers are either 0 or 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Simulate flipping the coin 50 times and plot the results in a histogram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Which function should you use to generate the flips?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rand vs </a:t>
            </a:r>
            <a:r>
              <a:rPr lang="en-US" dirty="0" err="1"/>
              <a:t>randn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Which function should you use for rounding?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round, floor, ceil or fix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6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10080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Example: Rand function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828800"/>
            <a:ext cx="7813675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Choose rand because it is between 0 and 1 (no negative numbers)</a:t>
            </a:r>
          </a:p>
          <a:p>
            <a:pPr marL="0" indent="0">
              <a:buNone/>
            </a:pPr>
            <a:r>
              <a:rPr lang="en-US" dirty="0"/>
              <a:t>Test with 8 values first</a:t>
            </a:r>
          </a:p>
          <a:p>
            <a:pPr marL="0" indent="0">
              <a:buNone/>
            </a:pPr>
            <a:r>
              <a:rPr lang="en-US" dirty="0"/>
              <a:t>n=8;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en-US" dirty="0"/>
              <a:t>a=rand(1,n)</a:t>
            </a:r>
          </a:p>
          <a:p>
            <a:pPr marL="0" indent="0">
              <a:buNone/>
            </a:pPr>
            <a:r>
              <a:rPr lang="en-US" dirty="0"/>
              <a:t>a =</a:t>
            </a:r>
          </a:p>
          <a:p>
            <a:pPr marL="0" indent="0">
              <a:buNone/>
            </a:pPr>
            <a:r>
              <a:rPr lang="en-US" dirty="0"/>
              <a:t>    0.7295    0.2243    0.2691    0.6730    0.4775    0.6237    0.2364    0.1771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round(a)</a:t>
            </a:r>
          </a:p>
          <a:p>
            <a:pPr marL="0" indent="0">
              <a:buNone/>
            </a:pPr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  1     0     0     1     0     1     0     0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914400" y="3048000"/>
            <a:ext cx="2286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9200" y="2895600"/>
            <a:ext cx="222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vector length n</a:t>
            </a:r>
          </a:p>
        </p:txBody>
      </p:sp>
    </p:spTree>
    <p:extLst>
      <p:ext uri="{BB962C8B-B14F-4D97-AF65-F5344CB8AC3E}">
        <p14:creationId xmlns:p14="http://schemas.microsoft.com/office/powerpoint/2010/main" val="249357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87338"/>
            <a:ext cx="9144000" cy="11604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Example: 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Rand function and floor function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600200"/>
            <a:ext cx="7813675" cy="502920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a=rand(1,n)</a:t>
            </a:r>
          </a:p>
          <a:p>
            <a:pPr marL="0" indent="0">
              <a:buNone/>
            </a:pPr>
            <a:r>
              <a:rPr lang="en-US" dirty="0"/>
              <a:t>a =</a:t>
            </a:r>
          </a:p>
          <a:p>
            <a:pPr marL="0" indent="0">
              <a:buNone/>
            </a:pPr>
            <a:r>
              <a:rPr lang="en-US" dirty="0"/>
              <a:t>    0.7295    0.2243    0.2691    0.6730    0.4775    0.6237    0.2364    0.1771</a:t>
            </a:r>
          </a:p>
          <a:p>
            <a:pPr marL="0" indent="0">
              <a:buNone/>
            </a:pPr>
            <a:r>
              <a:rPr lang="en-US" dirty="0"/>
              <a:t>&gt;&gt; floor(a)</a:t>
            </a:r>
          </a:p>
          <a:p>
            <a:pPr marL="0" indent="0">
              <a:buNone/>
            </a:pPr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  0     0     0     0     0     0     0     0</a:t>
            </a:r>
          </a:p>
          <a:p>
            <a:pPr marL="0" indent="0">
              <a:buNone/>
            </a:pPr>
            <a:r>
              <a:rPr lang="en-US" dirty="0"/>
              <a:t>&gt;&gt; 2*a</a:t>
            </a:r>
          </a:p>
          <a:p>
            <a:pPr marL="0" indent="0">
              <a:buNone/>
            </a:pPr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 1.4590    0.4486    0.5381    1.3461    0.9550    1.2474    0.4729    0.3542</a:t>
            </a:r>
          </a:p>
          <a:p>
            <a:pPr marL="0" indent="0">
              <a:buNone/>
            </a:pPr>
            <a:r>
              <a:rPr lang="en-US" dirty="0"/>
              <a:t>floor(2*a)</a:t>
            </a:r>
          </a:p>
          <a:p>
            <a:pPr marL="0" indent="0">
              <a:buNone/>
            </a:pPr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  1     0     0     1     0     1     0     0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638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87338"/>
            <a:ext cx="9144000" cy="11604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Example: 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Rand function and ceil function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4800" y="1600200"/>
            <a:ext cx="7813675" cy="5105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a=rand(1,n)</a:t>
            </a:r>
          </a:p>
          <a:p>
            <a:pPr marL="0" indent="0">
              <a:buNone/>
            </a:pPr>
            <a:r>
              <a:rPr lang="en-US" dirty="0"/>
              <a:t>a =</a:t>
            </a:r>
          </a:p>
          <a:p>
            <a:pPr marL="0" indent="0">
              <a:buNone/>
            </a:pPr>
            <a:r>
              <a:rPr lang="en-US" dirty="0"/>
              <a:t>    0.7295    0.2243    0.2691    0.6730    0.4775    0.6237    0.2364    0.1771</a:t>
            </a:r>
          </a:p>
          <a:p>
            <a:pPr marL="0" indent="0">
              <a:buNone/>
            </a:pPr>
            <a:r>
              <a:rPr lang="fr-FR" dirty="0" err="1"/>
              <a:t>ceil</a:t>
            </a:r>
            <a:r>
              <a:rPr lang="fr-FR" dirty="0"/>
              <a:t>(a)		ans =</a:t>
            </a:r>
          </a:p>
          <a:p>
            <a:pPr marL="0" indent="0">
              <a:buNone/>
            </a:pPr>
            <a:r>
              <a:rPr lang="fr-FR" dirty="0"/>
              <a:t>     			1     1     1     1     1     1     1     1</a:t>
            </a:r>
            <a:endParaRPr lang="en-US" dirty="0"/>
          </a:p>
          <a:p>
            <a:pPr marL="0" indent="0">
              <a:buNone/>
            </a:pPr>
            <a:r>
              <a:rPr lang="fr-FR" dirty="0" err="1"/>
              <a:t>ceil</a:t>
            </a:r>
            <a:r>
              <a:rPr lang="fr-FR" dirty="0"/>
              <a:t>(2*a)		ans =</a:t>
            </a:r>
          </a:p>
          <a:p>
            <a:pPr marL="0" indent="0">
              <a:buNone/>
            </a:pPr>
            <a:r>
              <a:rPr lang="fr-FR" dirty="0"/>
              <a:t>     			2     1     1     2     1     2     1     1</a:t>
            </a:r>
          </a:p>
          <a:p>
            <a:pPr marL="0" indent="0">
              <a:buNone/>
            </a:pPr>
            <a:r>
              <a:rPr lang="fr-FR" dirty="0" err="1"/>
              <a:t>ceil</a:t>
            </a:r>
            <a:r>
              <a:rPr lang="fr-FR" dirty="0"/>
              <a:t>(2*a-1)	ans =</a:t>
            </a:r>
          </a:p>
          <a:p>
            <a:pPr marL="0" indent="0">
              <a:buNone/>
            </a:pPr>
            <a:r>
              <a:rPr lang="fr-FR" dirty="0"/>
              <a:t>     			1     0     0     1     0     1     0     0</a:t>
            </a:r>
          </a:p>
          <a:p>
            <a:pPr marL="0" indent="0">
              <a:buNone/>
            </a:pPr>
            <a:r>
              <a:rPr lang="fr-FR" dirty="0" err="1"/>
              <a:t>ceil</a:t>
            </a:r>
            <a:r>
              <a:rPr lang="fr-FR" dirty="0"/>
              <a:t>(2*a)-1	ans =</a:t>
            </a:r>
          </a:p>
          <a:p>
            <a:pPr marL="0" indent="0">
              <a:buNone/>
            </a:pPr>
            <a:r>
              <a:rPr lang="fr-FR" dirty="0"/>
              <a:t>     			1     0     0     1     0     1     0     0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87338"/>
            <a:ext cx="9144000" cy="11604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Example: 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Rand function and fix function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4800" y="1600200"/>
            <a:ext cx="7813675" cy="5105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a=rand(1,n)</a:t>
            </a:r>
          </a:p>
          <a:p>
            <a:pPr marL="0" indent="0">
              <a:buNone/>
            </a:pPr>
            <a:r>
              <a:rPr lang="en-US" dirty="0"/>
              <a:t>a =</a:t>
            </a:r>
          </a:p>
          <a:p>
            <a:pPr marL="0" indent="0">
              <a:buNone/>
            </a:pPr>
            <a:r>
              <a:rPr lang="en-US" dirty="0"/>
              <a:t>    0.7295    0.2243    0.2691    0.6730    0.4775    0.6237    0.2364    0.1771</a:t>
            </a:r>
          </a:p>
          <a:p>
            <a:pPr marL="0" indent="0">
              <a:buNone/>
            </a:pPr>
            <a:r>
              <a:rPr lang="fr-FR" dirty="0" err="1"/>
              <a:t>fix</a:t>
            </a:r>
            <a:r>
              <a:rPr lang="fr-FR" dirty="0"/>
              <a:t>(a)</a:t>
            </a:r>
          </a:p>
          <a:p>
            <a:pPr marL="0" indent="0">
              <a:buNone/>
            </a:pPr>
            <a:r>
              <a:rPr lang="fr-FR" dirty="0"/>
              <a:t>ans =</a:t>
            </a:r>
          </a:p>
          <a:p>
            <a:pPr marL="0" indent="0">
              <a:buNone/>
            </a:pPr>
            <a:r>
              <a:rPr lang="fr-FR" dirty="0"/>
              <a:t>     0     0     0     0     0     0     0     0</a:t>
            </a:r>
          </a:p>
          <a:p>
            <a:pPr marL="0" indent="0">
              <a:buNone/>
            </a:pPr>
            <a:r>
              <a:rPr lang="fr-FR" dirty="0"/>
              <a:t>&gt;&gt; </a:t>
            </a:r>
            <a:r>
              <a:rPr lang="fr-FR" dirty="0" err="1"/>
              <a:t>fix</a:t>
            </a:r>
            <a:r>
              <a:rPr lang="fr-FR" dirty="0"/>
              <a:t>(2*a)</a:t>
            </a:r>
          </a:p>
          <a:p>
            <a:pPr marL="0" indent="0">
              <a:buNone/>
            </a:pPr>
            <a:r>
              <a:rPr lang="fr-FR" dirty="0"/>
              <a:t>ans =</a:t>
            </a:r>
          </a:p>
          <a:p>
            <a:pPr marL="0" indent="0">
              <a:buNone/>
            </a:pPr>
            <a:r>
              <a:rPr lang="fr-FR" dirty="0"/>
              <a:t>     1     0     0     1     0     1     0     0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0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87339"/>
            <a:ext cx="9144000" cy="10080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Example: Rand function comparison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828800"/>
            <a:ext cx="7813675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=</a:t>
            </a:r>
          </a:p>
          <a:p>
            <a:pPr marL="0" indent="0">
              <a:buNone/>
            </a:pPr>
            <a:r>
              <a:rPr lang="en-US" dirty="0"/>
              <a:t>    0.7295    0.2243    0.2691    0.6730    0.4775    0.6237    0.2364    0.1771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Round:  	1     0     0     1     0     1     0     0</a:t>
            </a:r>
          </a:p>
          <a:p>
            <a:pPr marL="0" indent="0">
              <a:buNone/>
            </a:pPr>
            <a:r>
              <a:rPr lang="en-US" dirty="0"/>
              <a:t>Floor: 	1     0     0     1     0     1     0     0</a:t>
            </a:r>
          </a:p>
          <a:p>
            <a:pPr marL="0" indent="0">
              <a:buNone/>
            </a:pPr>
            <a:r>
              <a:rPr lang="en-US" dirty="0"/>
              <a:t>Ceil:	</a:t>
            </a:r>
            <a:r>
              <a:rPr lang="fr-FR" dirty="0"/>
              <a:t>1     0     0     1     0     1     0     0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Fix:	</a:t>
            </a:r>
            <a:r>
              <a:rPr lang="fr-FR" dirty="0"/>
              <a:t>1     0     0     1     0     1     0     0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06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10080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Example: </a:t>
            </a:r>
            <a:r>
              <a:rPr lang="en-US" dirty="0" err="1"/>
              <a:t>Randn</a:t>
            </a:r>
            <a:r>
              <a:rPr lang="en-US" dirty="0"/>
              <a:t> function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828800"/>
            <a:ext cx="7813675" cy="457200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Can we make </a:t>
            </a:r>
            <a:r>
              <a:rPr lang="en-US" dirty="0" err="1"/>
              <a:t>randn</a:t>
            </a:r>
            <a:r>
              <a:rPr lang="en-US" dirty="0"/>
              <a:t> work?</a:t>
            </a:r>
          </a:p>
          <a:p>
            <a:pPr marL="0" indent="0">
              <a:buNone/>
            </a:pPr>
            <a:r>
              <a:rPr lang="pt-BR" dirty="0"/>
              <a:t>b=randn(1,8)</a:t>
            </a:r>
          </a:p>
          <a:p>
            <a:pPr marL="0" indent="0">
              <a:buNone/>
            </a:pPr>
            <a:r>
              <a:rPr lang="pt-BR" dirty="0"/>
              <a:t>b =</a:t>
            </a:r>
          </a:p>
          <a:p>
            <a:pPr marL="0" indent="0">
              <a:buNone/>
            </a:pPr>
            <a:r>
              <a:rPr lang="pt-BR" dirty="0"/>
              <a:t>    0.7612    1.1933    1.6321   -1.5322   -1.3369   -1.4738   -0.0417   -0.6155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fr-FR" dirty="0" err="1"/>
              <a:t>fix</a:t>
            </a:r>
            <a:r>
              <a:rPr lang="fr-FR" dirty="0"/>
              <a:t>(abs(</a:t>
            </a:r>
            <a:r>
              <a:rPr lang="fr-FR" dirty="0" err="1"/>
              <a:t>randn</a:t>
            </a:r>
            <a:r>
              <a:rPr lang="fr-FR" dirty="0"/>
              <a:t>(1,8)))</a:t>
            </a:r>
          </a:p>
          <a:p>
            <a:pPr marL="0" indent="0">
              <a:buNone/>
            </a:pPr>
            <a:r>
              <a:rPr lang="fr-FR" dirty="0"/>
              <a:t>ans =</a:t>
            </a:r>
          </a:p>
          <a:p>
            <a:pPr marL="0" indent="0">
              <a:buNone/>
            </a:pPr>
            <a:r>
              <a:rPr lang="fr-FR" dirty="0"/>
              <a:t>     0     0     0     1     0     0     1     0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Does it physically make sense to choose this method even though it works?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0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69581" y="287339"/>
            <a:ext cx="7974419" cy="8556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Interpolation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09343" y="1477926"/>
            <a:ext cx="7356475" cy="51922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Interpolation is used to calculate a value between two data points</a:t>
            </a:r>
          </a:p>
          <a:p>
            <a:pPr marL="0" indent="0">
              <a:buNone/>
            </a:pPr>
            <a:r>
              <a:rPr lang="en-US" dirty="0"/>
              <a:t> Assumes linear behavior between the two points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know two points (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 err="1"/>
              <a:t>,y</a:t>
            </a:r>
            <a:r>
              <a:rPr lang="en-US" baseline="-25000" dirty="0" err="1"/>
              <a:t>k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and (x</a:t>
            </a:r>
            <a:r>
              <a:rPr lang="en-US" baseline="-25000" dirty="0"/>
              <a:t>k+1</a:t>
            </a:r>
            <a:r>
              <a:rPr lang="en-US" dirty="0"/>
              <a:t>,y</a:t>
            </a:r>
            <a:r>
              <a:rPr lang="en-US" baseline="-25000" dirty="0"/>
              <a:t>k+1</a:t>
            </a:r>
            <a:r>
              <a:rPr lang="en-US" dirty="0"/>
              <a:t>) then you can use </a:t>
            </a:r>
          </a:p>
          <a:p>
            <a:pPr marL="0" indent="0">
              <a:buNone/>
            </a:pPr>
            <a:r>
              <a:rPr lang="en-US" dirty="0"/>
              <a:t>a linear approximation to find </a:t>
            </a:r>
          </a:p>
          <a:p>
            <a:pPr marL="0" indent="0">
              <a:buNone/>
            </a:pP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at x</a:t>
            </a:r>
            <a:r>
              <a:rPr lang="en-US" baseline="-25000" dirty="0"/>
              <a:t>i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900" y="2495993"/>
            <a:ext cx="4662450" cy="357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5815584" y="2999232"/>
            <a:ext cx="365760" cy="35661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982824" y="4751832"/>
            <a:ext cx="365760" cy="35661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31957" y="3405197"/>
                <a:ext cx="2196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57" y="3405197"/>
                <a:ext cx="21961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7778" r="-2777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6567499" y="3589863"/>
            <a:ext cx="365760" cy="3566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87339"/>
            <a:ext cx="9144000" cy="10080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Example: Plot Results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81795" y="1439008"/>
            <a:ext cx="858041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%Coin flipping simulation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%Coin flip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n = 50; 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 number of flips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coin = round(rand(1,n)) 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 vector of n flips: 0-tails, 1-heads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%Histogram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xc = [0, 1]; 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%histogram centers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y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(coin, xc) 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%absolute frequency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bar(xc, y)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'0: tails, 1: heads'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'frequency'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'Absolute frequency histogram for 50 coin flips'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3387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9318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Noisy signal simulation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1676400"/>
            <a:ext cx="7924800" cy="4724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To extract useful information from experimental data it often needs to be manipulated which may include filters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Before testing the post processing calculations on the on actual data it is a good idea to test it on a known data set to make sure it is working correctly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400" dirty="0"/>
              <a:t>Let’s use </a:t>
            </a:r>
            <a:r>
              <a:rPr lang="en-US" sz="2400" dirty="0" err="1"/>
              <a:t>Matlab</a:t>
            </a:r>
            <a:r>
              <a:rPr lang="en-US" sz="2400" dirty="0"/>
              <a:t> to generate a random signal that we can use to test common experimental data calculations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623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9318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Ex: Noisy signal simulation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90600" y="1752600"/>
            <a:ext cx="7162800" cy="464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/>
              <a:t>Create a noisy signal that is 10 sec long and has 512 data points.  The an amplitude of the underlying signal is 1 and has a frequency of 2*pi/5.  The amplitude of the noise is 0.1</a:t>
            </a:r>
            <a:r>
              <a:rPr lang="en-US" sz="2400"/>
              <a:t>. </a:t>
            </a:r>
            <a:r>
              <a:rPr lang="en-US" sz="2400" smtClean="0"/>
              <a:t>plot </a:t>
            </a:r>
            <a:r>
              <a:rPr lang="en-US" sz="2400" dirty="0"/>
              <a:t>the noisy signal.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2661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52400"/>
            <a:ext cx="7543800" cy="9318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Ex: Noisy signal simulation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27" y="1210581"/>
            <a:ext cx="6591346" cy="493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67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Integration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041991" y="1265274"/>
            <a:ext cx="7145079" cy="52117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are many integration methods in MATLAB. We are only going to look at a few of them.  The rest of the functions in </a:t>
            </a:r>
            <a:r>
              <a:rPr lang="en-US" dirty="0" err="1"/>
              <a:t>Matlab</a:t>
            </a:r>
            <a:r>
              <a:rPr lang="en-US" dirty="0"/>
              <a:t> work similarly.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Single Integrals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Trapezoidal Rule – calculates the area under the curve by dividing the range into a series of points and connecting each point using a straight line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7" b="8139"/>
          <a:stretch/>
        </p:blipFill>
        <p:spPr bwMode="auto">
          <a:xfrm>
            <a:off x="2826475" y="3888497"/>
            <a:ext cx="4935292" cy="2289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36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1414913" y="5611076"/>
            <a:ext cx="60927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509562" y="1664720"/>
            <a:ext cx="0" cy="40522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2237072" y="2916002"/>
            <a:ext cx="4543125" cy="1222362"/>
          </a:xfrm>
          <a:custGeom>
            <a:avLst/>
            <a:gdLst>
              <a:gd name="connsiteX0" fmla="*/ 0 w 5115875"/>
              <a:gd name="connsiteY0" fmla="*/ 0 h 1222362"/>
              <a:gd name="connsiteX1" fmla="*/ 1029904 w 5115875"/>
              <a:gd name="connsiteY1" fmla="*/ 760396 h 1222362"/>
              <a:gd name="connsiteX2" fmla="*/ 3022333 w 5115875"/>
              <a:gd name="connsiteY2" fmla="*/ 750770 h 1222362"/>
              <a:gd name="connsiteX3" fmla="*/ 4417996 w 5115875"/>
              <a:gd name="connsiteY3" fmla="*/ 1212783 h 1222362"/>
              <a:gd name="connsiteX4" fmla="*/ 5034013 w 5115875"/>
              <a:gd name="connsiteY4" fmla="*/ 1058779 h 1222362"/>
              <a:gd name="connsiteX5" fmla="*/ 5091765 w 5115875"/>
              <a:gd name="connsiteY5" fmla="*/ 1001027 h 122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15875" h="1222362">
                <a:moveTo>
                  <a:pt x="0" y="0"/>
                </a:moveTo>
                <a:cubicBezTo>
                  <a:pt x="263091" y="317634"/>
                  <a:pt x="526182" y="635268"/>
                  <a:pt x="1029904" y="760396"/>
                </a:cubicBezTo>
                <a:cubicBezTo>
                  <a:pt x="1533626" y="885524"/>
                  <a:pt x="2457651" y="675372"/>
                  <a:pt x="3022333" y="750770"/>
                </a:cubicBezTo>
                <a:cubicBezTo>
                  <a:pt x="3587015" y="826168"/>
                  <a:pt x="4082716" y="1161448"/>
                  <a:pt x="4417996" y="1212783"/>
                </a:cubicBezTo>
                <a:cubicBezTo>
                  <a:pt x="4753276" y="1264118"/>
                  <a:pt x="4921718" y="1094072"/>
                  <a:pt x="5034013" y="1058779"/>
                </a:cubicBezTo>
                <a:cubicBezTo>
                  <a:pt x="5146308" y="1023486"/>
                  <a:pt x="5119036" y="1012256"/>
                  <a:pt x="5091765" y="100102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31444" y="3329888"/>
            <a:ext cx="0" cy="247848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15416" y="4046948"/>
            <a:ext cx="0" cy="167000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8197" y="58529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02052" y="582688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1553" y="158593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 (x)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07706" y="561107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395133" y="3734125"/>
            <a:ext cx="0" cy="187695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39459" y="3297047"/>
            <a:ext cx="855674" cy="39379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268847" y="3739349"/>
            <a:ext cx="0" cy="187695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395133" y="3696061"/>
            <a:ext cx="873714" cy="380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268847" y="3709869"/>
            <a:ext cx="863688" cy="522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132535" y="3709869"/>
            <a:ext cx="0" cy="187695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42561" y="3709869"/>
            <a:ext cx="853661" cy="3510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Trapezoidal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946323" y="1994980"/>
                <a:ext cx="3560590" cy="768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="1" dirty="0"/>
                  <a:t>= area under the curve</a:t>
                </a:r>
              </a:p>
              <a:p>
                <a:r>
                  <a:rPr lang="en-US" b="1" dirty="0"/>
                  <a:t>	 = A1 + A2 + A3 +A4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323" y="1994980"/>
                <a:ext cx="3560590" cy="768287"/>
              </a:xfrm>
              <a:prstGeom prst="rect">
                <a:avLst/>
              </a:prstGeom>
              <a:blipFill rotWithShape="0">
                <a:blip r:embed="rId2"/>
                <a:stretch>
                  <a:fillRect l="-11473" t="-62698" r="-1541" b="-6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721876" y="4353282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A1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604756" y="4353282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A2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495598" y="4353282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A3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328556" y="4464967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7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3" grpId="0"/>
      <p:bldP spid="2" grpId="0"/>
      <p:bldP spid="25" grpId="0"/>
      <p:bldP spid="26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51561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Trapezoidal Numerical Integration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87080" y="1265274"/>
            <a:ext cx="8516678" cy="52117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 = </a:t>
            </a:r>
            <a:r>
              <a:rPr lang="en-US" dirty="0" err="1"/>
              <a:t>trapz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		Integral of y with respect to x by the trapezoidal rule. x 			and y must be vectors of the same length, or x must be 			a column vector and y an array whose first non-				singleton dimension is length(x). </a:t>
            </a:r>
            <a:r>
              <a:rPr lang="en-US" dirty="0" err="1"/>
              <a:t>trapz</a:t>
            </a:r>
            <a:r>
              <a:rPr lang="en-US" dirty="0"/>
              <a:t> operates along 			this dimension.</a:t>
            </a:r>
          </a:p>
          <a:p>
            <a:endParaRPr lang="en-US" dirty="0"/>
          </a:p>
          <a:p>
            <a:r>
              <a:rPr lang="en-US" dirty="0"/>
              <a:t>z = </a:t>
            </a:r>
            <a:r>
              <a:rPr lang="en-US" dirty="0" err="1"/>
              <a:t>cumtrapz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	Computes the cumulative integral of y with respect to x 			using trapezoidal integration. x and y must be vectors of 			the same length, or x must be a column vector and y an 			array whose first non-singleton dimension is length(x). 			</a:t>
            </a:r>
            <a:r>
              <a:rPr lang="en-US" dirty="0" err="1"/>
              <a:t>cumtrapz</a:t>
            </a:r>
            <a:r>
              <a:rPr lang="en-US" dirty="0"/>
              <a:t> operates across this dimension.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6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1414913" y="5611076"/>
            <a:ext cx="60927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509562" y="1664720"/>
            <a:ext cx="0" cy="40522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2237072" y="2916002"/>
            <a:ext cx="4543125" cy="1222362"/>
          </a:xfrm>
          <a:custGeom>
            <a:avLst/>
            <a:gdLst>
              <a:gd name="connsiteX0" fmla="*/ 0 w 5115875"/>
              <a:gd name="connsiteY0" fmla="*/ 0 h 1222362"/>
              <a:gd name="connsiteX1" fmla="*/ 1029904 w 5115875"/>
              <a:gd name="connsiteY1" fmla="*/ 760396 h 1222362"/>
              <a:gd name="connsiteX2" fmla="*/ 3022333 w 5115875"/>
              <a:gd name="connsiteY2" fmla="*/ 750770 h 1222362"/>
              <a:gd name="connsiteX3" fmla="*/ 4417996 w 5115875"/>
              <a:gd name="connsiteY3" fmla="*/ 1212783 h 1222362"/>
              <a:gd name="connsiteX4" fmla="*/ 5034013 w 5115875"/>
              <a:gd name="connsiteY4" fmla="*/ 1058779 h 1222362"/>
              <a:gd name="connsiteX5" fmla="*/ 5091765 w 5115875"/>
              <a:gd name="connsiteY5" fmla="*/ 1001027 h 122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15875" h="1222362">
                <a:moveTo>
                  <a:pt x="0" y="0"/>
                </a:moveTo>
                <a:cubicBezTo>
                  <a:pt x="263091" y="317634"/>
                  <a:pt x="526182" y="635268"/>
                  <a:pt x="1029904" y="760396"/>
                </a:cubicBezTo>
                <a:cubicBezTo>
                  <a:pt x="1533626" y="885524"/>
                  <a:pt x="2457651" y="675372"/>
                  <a:pt x="3022333" y="750770"/>
                </a:cubicBezTo>
                <a:cubicBezTo>
                  <a:pt x="3587015" y="826168"/>
                  <a:pt x="4082716" y="1161448"/>
                  <a:pt x="4417996" y="1212783"/>
                </a:cubicBezTo>
                <a:cubicBezTo>
                  <a:pt x="4753276" y="1264118"/>
                  <a:pt x="4921718" y="1094072"/>
                  <a:pt x="5034013" y="1058779"/>
                </a:cubicBezTo>
                <a:cubicBezTo>
                  <a:pt x="5146308" y="1023486"/>
                  <a:pt x="5119036" y="1012256"/>
                  <a:pt x="5091765" y="100102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31444" y="3329888"/>
            <a:ext cx="0" cy="247848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15416" y="4046948"/>
            <a:ext cx="0" cy="167000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8197" y="58529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02052" y="582688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1553" y="158593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 (x)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07706" y="561107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395133" y="3734125"/>
            <a:ext cx="0" cy="187695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39459" y="3297047"/>
            <a:ext cx="855674" cy="39379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268847" y="3739349"/>
            <a:ext cx="0" cy="187695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395133" y="3696061"/>
            <a:ext cx="873714" cy="380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268847" y="3709869"/>
            <a:ext cx="863688" cy="522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132535" y="3709869"/>
            <a:ext cx="0" cy="187695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42561" y="3709869"/>
            <a:ext cx="853661" cy="3510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Trapezoidal Rule</a:t>
            </a:r>
          </a:p>
        </p:txBody>
      </p:sp>
      <p:sp>
        <p:nvSpPr>
          <p:cNvPr id="2" name="Rectangle 1"/>
          <p:cNvSpPr/>
          <p:nvPr/>
        </p:nvSpPr>
        <p:spPr>
          <a:xfrm>
            <a:off x="2721876" y="4353282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A1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604756" y="4353282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A2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495598" y="4353282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A3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328556" y="4464967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393228" y="1195448"/>
                <a:ext cx="2593210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trapz</a:t>
                </a:r>
                <a:r>
                  <a:rPr lang="en-US" dirty="0"/>
                  <a:t> output is a scalar: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A</m:t>
                      </m:r>
                      <m:r>
                        <m:rPr>
                          <m:nor/>
                        </m:rPr>
                        <a:rPr lang="en-US" dirty="0"/>
                        <m:t>1 + </m:t>
                      </m:r>
                      <m:r>
                        <m:rPr>
                          <m:nor/>
                        </m:rPr>
                        <a:rPr lang="en-US" dirty="0"/>
                        <m:t>A</m:t>
                      </m:r>
                      <m:r>
                        <m:rPr>
                          <m:nor/>
                        </m:rPr>
                        <a:rPr lang="en-US" dirty="0"/>
                        <m:t>2 + </m:t>
                      </m:r>
                      <m:r>
                        <m:rPr>
                          <m:nor/>
                        </m:rPr>
                        <a:rPr lang="en-US" dirty="0"/>
                        <m:t>A</m:t>
                      </m:r>
                      <m:r>
                        <m:rPr>
                          <m:nor/>
                        </m:rPr>
                        <a:rPr lang="en-US" dirty="0"/>
                        <m:t>3 + </m:t>
                      </m:r>
                      <m:r>
                        <m:rPr>
                          <m:nor/>
                        </m:rPr>
                        <a:rPr lang="en-US" dirty="0"/>
                        <m:t>A</m:t>
                      </m:r>
                      <m:r>
                        <m:rPr>
                          <m:nor/>
                        </m:rPr>
                        <a:rPr lang="en-US" dirty="0"/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228" y="1195448"/>
                <a:ext cx="2593210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2118" t="-4717" r="-14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378197" y="2093876"/>
                <a:ext cx="5490414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cumtrapz</a:t>
                </a:r>
                <a:r>
                  <a:rPr lang="en-US" dirty="0"/>
                  <a:t> output is an array: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1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A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1+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A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2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dirty="0"/>
                                              <m:t>A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dirty="0"/>
                                              <m:t>1+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dirty="0"/>
                                              <m:t>A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dirty="0"/>
                                              <m:t>2+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dirty="0"/>
                                              <m:t>A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dirty="0"/>
                                              <m:t>3, 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dirty="0"/>
                                              <m:t>A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dirty="0"/>
                                              <m:t>1+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dirty="0"/>
                                              <m:t>A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dirty="0"/>
                                              <m:t>2+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dirty="0"/>
                                              <m:t>A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dirty="0" smtClean="0"/>
                                              <m:t>3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dirty="0"/>
                                              <m:t>+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dirty="0"/>
                                              <m:t>A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dirty="0"/>
                                              <m:t>4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197" y="2093876"/>
                <a:ext cx="5490414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888" t="-4673" b="-74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38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1275906" y="1265274"/>
                <a:ext cx="7644809" cy="521172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Calculate the integral of sin(x) in the interval [0,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dirty="0"/>
                  <a:t>] 	(exact solution is 2)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906" y="1265274"/>
                <a:ext cx="7644809" cy="5211726"/>
              </a:xfrm>
              <a:prstGeom prst="rect">
                <a:avLst/>
              </a:prstGeom>
              <a:blipFill rotWithShape="0">
                <a:blip r:embed="rId2"/>
                <a:stretch>
                  <a:fillRect l="-797" t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275906" y="1963843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 Integral example 1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%x range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linspace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(0,pi,100);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%function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y=sin(x);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%calculate integral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z=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trapz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7119" y="547856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Result</a:t>
            </a:r>
          </a:p>
          <a:p>
            <a:r>
              <a:rPr lang="en-US" dirty="0">
                <a:solidFill>
                  <a:srgbClr val="FF0000"/>
                </a:solidFill>
              </a:rPr>
              <a:t>z =</a:t>
            </a:r>
          </a:p>
          <a:p>
            <a:r>
              <a:rPr lang="en-US" dirty="0">
                <a:solidFill>
                  <a:srgbClr val="FF0000"/>
                </a:solidFill>
              </a:rPr>
              <a:t>    1.9998</a:t>
            </a:r>
          </a:p>
        </p:txBody>
      </p:sp>
    </p:spTree>
    <p:extLst>
      <p:ext uri="{BB962C8B-B14F-4D97-AF65-F5344CB8AC3E}">
        <p14:creationId xmlns:p14="http://schemas.microsoft.com/office/powerpoint/2010/main" val="2822203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1275906" y="1265274"/>
                <a:ext cx="7644809" cy="521172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Calculate the integral of sin(x) in the interval [0,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dirty="0"/>
                  <a:t>].  Plot the function and its integral over the range of x.</a:t>
                </a:r>
              </a:p>
              <a:p>
                <a:r>
                  <a:rPr lang="en-US" dirty="0"/>
                  <a:t> 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906" y="1265274"/>
                <a:ext cx="7644809" cy="5211726"/>
              </a:xfrm>
              <a:prstGeom prst="rect">
                <a:avLst/>
              </a:prstGeom>
              <a:blipFill rotWithShape="0">
                <a:blip r:embed="rId2"/>
                <a:stretch>
                  <a:fillRect l="-797" t="-1287" r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841" r="6850"/>
          <a:stretch/>
        </p:blipFill>
        <p:spPr>
          <a:xfrm>
            <a:off x="4440155" y="2359208"/>
            <a:ext cx="4480560" cy="30238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6310" y="1836799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 Integral example 2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%x range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linspace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(0,pi,100);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%function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y=sin(x);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%calculate integral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z=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cumtrapz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%plot results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x,y,x,z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'x'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legend(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'sin(x)'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'\</a:t>
            </a:r>
            <a:r>
              <a:rPr lang="en-US" b="1" dirty="0" err="1">
                <a:solidFill>
                  <a:srgbClr val="A020F0"/>
                </a:solidFill>
                <a:latin typeface="Courier New" panose="02070309020205020404" pitchFamily="49" charset="0"/>
              </a:rPr>
              <a:t>intsin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(x)'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40155" y="2379528"/>
            <a:ext cx="4480560" cy="3023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6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69581" y="287339"/>
            <a:ext cx="7974419" cy="8556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Interpolation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09343" y="1477926"/>
            <a:ext cx="7356475" cy="51922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yi</a:t>
            </a:r>
            <a:r>
              <a:rPr lang="en-US" dirty="0"/>
              <a:t> = interp1(</a:t>
            </a:r>
            <a:r>
              <a:rPr lang="en-US" dirty="0" err="1"/>
              <a:t>x,y,xi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Returns vector </a:t>
            </a:r>
            <a:r>
              <a:rPr lang="en-US" dirty="0" err="1"/>
              <a:t>yi</a:t>
            </a:r>
            <a:r>
              <a:rPr lang="en-US" dirty="0"/>
              <a:t> of the same length as xi, containing the interpolated</a:t>
            </a:r>
          </a:p>
          <a:p>
            <a:r>
              <a:rPr lang="en-US" dirty="0"/>
              <a:t>y values corresponding to xi using linear interpolation.</a:t>
            </a:r>
          </a:p>
          <a:p>
            <a:r>
              <a:rPr lang="en-US" dirty="0"/>
              <a:t>The vector x, which must have values in </a:t>
            </a:r>
            <a:r>
              <a:rPr lang="en-US" b="1" dirty="0">
                <a:solidFill>
                  <a:srgbClr val="0000FF"/>
                </a:solidFill>
              </a:rPr>
              <a:t>ascending order</a:t>
            </a:r>
            <a:r>
              <a:rPr lang="en-US" dirty="0"/>
              <a:t>,</a:t>
            </a:r>
          </a:p>
          <a:p>
            <a:r>
              <a:rPr lang="en-US" dirty="0"/>
              <a:t>specifies the points at which the data y is given. Vectors x</a:t>
            </a:r>
          </a:p>
          <a:p>
            <a:r>
              <a:rPr lang="en-US" dirty="0"/>
              <a:t>and y must be of the same length. The values of xi must be</a:t>
            </a:r>
          </a:p>
          <a:p>
            <a:r>
              <a:rPr lang="en-US" dirty="0"/>
              <a:t>within the range of the x values.</a:t>
            </a:r>
          </a:p>
        </p:txBody>
      </p:sp>
    </p:spTree>
    <p:extLst>
      <p:ext uri="{BB962C8B-B14F-4D97-AF65-F5344CB8AC3E}">
        <p14:creationId xmlns:p14="http://schemas.microsoft.com/office/powerpoint/2010/main" val="1570153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1254642" y="1275905"/>
                <a:ext cx="7644809" cy="541197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Calculate the integral of sin(x) in the interval [0,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dirty="0"/>
                  <a:t>].  Plot the function and its integral over the range of x.  </a:t>
                </a:r>
                <a:r>
                  <a:rPr lang="en-US" b="1" dirty="0">
                    <a:solidFill>
                      <a:srgbClr val="FF0000"/>
                    </a:solidFill>
                  </a:rPr>
                  <a:t>You cannot use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cumtrapz</a:t>
                </a:r>
                <a:r>
                  <a:rPr lang="en-US" b="1" dirty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en-US" dirty="0"/>
                  <a:t> 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642" y="1275905"/>
                <a:ext cx="7644809" cy="5411973"/>
              </a:xfrm>
              <a:prstGeom prst="rect">
                <a:avLst/>
              </a:prstGeom>
              <a:blipFill rotWithShape="0">
                <a:blip r:embed="rId2"/>
                <a:stretch>
                  <a:fillRect l="-877" t="-1126" r="-1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001434" y="2332475"/>
            <a:ext cx="7384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Integral example 3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 range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(0,pi,100);</a:t>
            </a: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%function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y=sin(x);</a:t>
            </a:r>
          </a:p>
        </p:txBody>
      </p:sp>
    </p:spTree>
    <p:extLst>
      <p:ext uri="{BB962C8B-B14F-4D97-AF65-F5344CB8AC3E}">
        <p14:creationId xmlns:p14="http://schemas.microsoft.com/office/powerpoint/2010/main" val="2600759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Example 3 (continued)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8631" t="672" r="7605" b="-672"/>
          <a:stretch/>
        </p:blipFill>
        <p:spPr>
          <a:xfrm>
            <a:off x="4714240" y="2792919"/>
            <a:ext cx="4348480" cy="30238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3747" y="1165527"/>
            <a:ext cx="73849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z=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(1,100);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%calculate integral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=2:100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z(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trapz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(x(1:i),y(1:i));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%plot results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x,y,x,z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'x'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legend(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'sin(x)'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'\</a:t>
            </a:r>
            <a:r>
              <a:rPr lang="en-US" b="1" dirty="0" err="1">
                <a:solidFill>
                  <a:srgbClr val="A020F0"/>
                </a:solidFill>
                <a:latin typeface="Courier New" panose="02070309020205020404" pitchFamily="49" charset="0"/>
              </a:rPr>
              <a:t>intsin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(x)'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485670" y="1165527"/>
            <a:ext cx="4005050" cy="348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14240" y="2832513"/>
            <a:ext cx="4348480" cy="2984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2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85736" y="287339"/>
            <a:ext cx="8250865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Single Integrals – Alternative method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776256" y="1333672"/>
            <a:ext cx="402264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q = integral (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function,xmin,xmax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43620" y="2031431"/>
                <a:ext cx="83925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Example: Calculate the integral of [sin(x) + cos(x)] in the interval [0,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dirty="0"/>
                  <a:t>] 	</a:t>
                </a:r>
              </a:p>
              <a:p>
                <a:r>
                  <a:rPr lang="en-US" dirty="0"/>
                  <a:t>(exact solution = 2)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20" y="2031431"/>
                <a:ext cx="8392562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65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74482" y="2839651"/>
            <a:ext cx="586211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 Integral example 1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%given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xmin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xmax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pi;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%function handle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 = @(x) sin(x)+cos(x);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%calculate integral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q = integral (F,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xmin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xmax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02856" y="4753565"/>
            <a:ext cx="11905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Result</a:t>
            </a:r>
          </a:p>
          <a:p>
            <a:r>
              <a:rPr lang="en-US" b="1" dirty="0">
                <a:solidFill>
                  <a:srgbClr val="FF0000"/>
                </a:solidFill>
              </a:rPr>
              <a:t>q =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4482" y="2839651"/>
            <a:ext cx="4425837" cy="748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3840" y="3642393"/>
            <a:ext cx="2872000" cy="584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3840" y="4552468"/>
            <a:ext cx="3227600" cy="4768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3840" y="5355210"/>
            <a:ext cx="3948960" cy="53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02855" y="4753565"/>
            <a:ext cx="105402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9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93135" y="287339"/>
            <a:ext cx="8250865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Multiple Integrals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041991" y="1265274"/>
            <a:ext cx="7602279" cy="52117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Matlab</a:t>
            </a:r>
            <a:r>
              <a:rPr lang="en-US" dirty="0"/>
              <a:t> Function for Double Integrals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q = integral2 (function, </a:t>
            </a:r>
            <a:r>
              <a:rPr lang="en-US" dirty="0" err="1"/>
              <a:t>xmin</a:t>
            </a:r>
            <a:r>
              <a:rPr lang="en-US" dirty="0"/>
              <a:t>, </a:t>
            </a:r>
            <a:r>
              <a:rPr lang="en-US" dirty="0" err="1"/>
              <a:t>xmax</a:t>
            </a:r>
            <a:r>
              <a:rPr lang="en-US" dirty="0"/>
              <a:t>, </a:t>
            </a:r>
            <a:r>
              <a:rPr lang="en-US" dirty="0" err="1"/>
              <a:t>ymin</a:t>
            </a:r>
            <a:r>
              <a:rPr lang="en-US" dirty="0"/>
              <a:t>, </a:t>
            </a:r>
            <a:r>
              <a:rPr lang="en-US" dirty="0" err="1"/>
              <a:t>ymax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Matlab</a:t>
            </a:r>
            <a:r>
              <a:rPr lang="en-US" dirty="0"/>
              <a:t> Function for Triple Integrals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 = integral3(function, </a:t>
            </a:r>
            <a:r>
              <a:rPr lang="en-US" dirty="0" err="1"/>
              <a:t>xmin</a:t>
            </a:r>
            <a:r>
              <a:rPr lang="en-US" dirty="0"/>
              <a:t>, </a:t>
            </a:r>
            <a:r>
              <a:rPr lang="en-US" dirty="0" err="1"/>
              <a:t>xmax</a:t>
            </a:r>
            <a:r>
              <a:rPr lang="en-US" dirty="0"/>
              <a:t>, </a:t>
            </a:r>
            <a:r>
              <a:rPr lang="en-US" dirty="0" err="1"/>
              <a:t>ymin</a:t>
            </a:r>
            <a:r>
              <a:rPr lang="en-US" dirty="0"/>
              <a:t>, </a:t>
            </a:r>
            <a:r>
              <a:rPr lang="en-US" dirty="0" err="1"/>
              <a:t>ymax</a:t>
            </a:r>
            <a:r>
              <a:rPr lang="en-US" dirty="0"/>
              <a:t>, </a:t>
            </a:r>
            <a:r>
              <a:rPr lang="en-US" dirty="0" err="1"/>
              <a:t>zmin</a:t>
            </a:r>
            <a:r>
              <a:rPr lang="en-US" dirty="0"/>
              <a:t>, </a:t>
            </a:r>
            <a:r>
              <a:rPr lang="en-US" dirty="0" err="1"/>
              <a:t>zmax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249088" y="1066800"/>
          <a:ext cx="3188083" cy="1351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1168200" imgH="495000" progId="Equation.DSMT4">
                  <p:embed/>
                </p:oleObj>
              </mc:Choice>
              <mc:Fallback>
                <p:oleObj name="Equation" r:id="rId3" imgW="1168200" imgH="4950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9088" y="1066800"/>
                        <a:ext cx="3188083" cy="1351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815891" y="3194862"/>
          <a:ext cx="405447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1485720" imgH="495000" progId="Equation.DSMT4">
                  <p:embed/>
                </p:oleObj>
              </mc:Choice>
              <mc:Fallback>
                <p:oleObj name="Equation" r:id="rId5" imgW="1485720" imgH="4950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5891" y="3194862"/>
                        <a:ext cx="4054475" cy="135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342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69581" y="287339"/>
            <a:ext cx="7974419" cy="8556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Interpolation Example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09343" y="1477926"/>
            <a:ext cx="7356475" cy="51922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dirty="0"/>
              <a:t>Given the x and y data set below find y at x=2.6 and x=4.9.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x = 0:5;</a:t>
            </a:r>
          </a:p>
          <a:p>
            <a:pPr>
              <a:spcBef>
                <a:spcPts val="0"/>
              </a:spcBef>
            </a:pPr>
            <a:r>
              <a:rPr lang="es-ES" sz="2200" dirty="0"/>
              <a:t>y = [0 20 60 68 77 110];</a:t>
            </a:r>
          </a:p>
          <a:p>
            <a:pPr>
              <a:spcBef>
                <a:spcPts val="0"/>
              </a:spcBef>
            </a:pPr>
            <a:endParaRPr lang="es-ES" sz="2200" dirty="0"/>
          </a:p>
          <a:p>
            <a:r>
              <a:rPr lang="es-ES" sz="2200" dirty="0"/>
              <a:t>Note: </a:t>
            </a:r>
            <a:r>
              <a:rPr lang="es-ES" sz="2200" dirty="0" err="1"/>
              <a:t>Check</a:t>
            </a:r>
            <a:r>
              <a:rPr lang="es-ES" sz="2200" dirty="0"/>
              <a:t> </a:t>
            </a:r>
            <a:r>
              <a:rPr lang="es-ES" sz="2200" dirty="0" err="1"/>
              <a:t>if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values</a:t>
            </a:r>
            <a:r>
              <a:rPr lang="es-ES" sz="2200" dirty="0"/>
              <a:t> of </a:t>
            </a:r>
            <a:r>
              <a:rPr lang="en-US" sz="2200" dirty="0"/>
              <a:t>x</a:t>
            </a:r>
            <a:r>
              <a:rPr lang="en-US" sz="2200" baseline="-25000" dirty="0"/>
              <a:t>i</a:t>
            </a:r>
            <a:r>
              <a:rPr lang="en-US" sz="2200" dirty="0"/>
              <a:t> are within the range of the x values</a:t>
            </a:r>
          </a:p>
          <a:p>
            <a:pPr>
              <a:spcBef>
                <a:spcPts val="0"/>
              </a:spcBef>
            </a:pPr>
            <a:endParaRPr lang="es-ES" sz="2200" dirty="0"/>
          </a:p>
          <a:p>
            <a:pPr>
              <a:spcBef>
                <a:spcPts val="0"/>
              </a:spcBef>
            </a:pPr>
            <a:endParaRPr lang="es-ES" sz="2200" dirty="0"/>
          </a:p>
          <a:p>
            <a:pPr>
              <a:spcBef>
                <a:spcPts val="0"/>
              </a:spcBef>
            </a:pPr>
            <a:endParaRPr lang="es-ES" sz="2200" dirty="0"/>
          </a:p>
          <a:p>
            <a:pPr>
              <a:spcBef>
                <a:spcPts val="0"/>
              </a:spcBef>
            </a:pP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5852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69581" y="287339"/>
            <a:ext cx="7974419" cy="8556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Interpolation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844060" y="1551610"/>
            <a:ext cx="63040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%Interpolation example 1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%Given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x = 0:5;</a:t>
            </a:r>
          </a:p>
          <a:p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y = [0 20 60 68 77 110];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xi = [2.6, 4.9];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%calculations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interp1(x, y, xi)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173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age result for normal distribution example gra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736646"/>
            <a:ext cx="6096000" cy="39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152400"/>
            <a:ext cx="7543800" cy="9318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dirty="0"/>
              <a:t>Normal (Gaussian) distribution</a:t>
            </a:r>
          </a:p>
        </p:txBody>
      </p:sp>
    </p:spTree>
    <p:extLst>
      <p:ext uri="{BB962C8B-B14F-4D97-AF65-F5344CB8AC3E}">
        <p14:creationId xmlns:p14="http://schemas.microsoft.com/office/powerpoint/2010/main" val="100982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a/a9/Empirical_Rule.PNG/450px-Empirical_Ru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58" y="1892702"/>
            <a:ext cx="5847242" cy="424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152400"/>
            <a:ext cx="7543800" cy="9318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dirty="0"/>
              <a:t>Normal distribution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37036" y="5912976"/>
            <a:ext cx="633471" cy="2020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68324" y="5912976"/>
            <a:ext cx="633471" cy="2020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94583" y="5921854"/>
            <a:ext cx="633471" cy="2020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31474" y="5912976"/>
            <a:ext cx="379241" cy="2020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35394" y="5912975"/>
            <a:ext cx="633471" cy="2020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61653" y="5912975"/>
            <a:ext cx="633471" cy="2020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40312" y="5912974"/>
            <a:ext cx="633471" cy="2020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75400" y="3221619"/>
                <a:ext cx="238456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𝑠𝑡𝑎𝑛𝑑𝑎𝑟𝑑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𝑑𝑒𝑣𝑖𝑎𝑡𝑖𝑜𝑛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400" y="3221619"/>
                <a:ext cx="2384564" cy="553998"/>
              </a:xfrm>
              <a:prstGeom prst="rect">
                <a:avLst/>
              </a:prstGeom>
              <a:blipFill rotWithShape="0">
                <a:blip r:embed="rId3"/>
                <a:stretch>
                  <a:fillRect l="-512" r="-1790" b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2847975" y="2809875"/>
            <a:ext cx="1219200" cy="6696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21873" y="2390775"/>
            <a:ext cx="1673901" cy="4857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01795" y="1892702"/>
            <a:ext cx="2559858" cy="5933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  <p:bldP spid="14" grpId="0" animBg="1"/>
      <p:bldP spid="14" grpId="1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02771" y="152400"/>
            <a:ext cx="8741229" cy="8556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dirty="0"/>
              <a:t>Normal distribution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219200"/>
            <a:ext cx="7813675" cy="5181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mean(A)	</a:t>
            </a:r>
            <a:r>
              <a:rPr lang="en-US" sz="2200" dirty="0"/>
              <a:t>Returns the mean values of the elements of the 			vector A</a:t>
            </a:r>
          </a:p>
          <a:p>
            <a:r>
              <a:rPr lang="en-US" sz="2200" b="1" dirty="0" err="1"/>
              <a:t>std</a:t>
            </a:r>
            <a:r>
              <a:rPr lang="en-US" sz="2200" b="1" dirty="0"/>
              <a:t>(A) 		</a:t>
            </a:r>
            <a:r>
              <a:rPr lang="en-US" sz="2200" dirty="0"/>
              <a:t>Returns the sample standard deviation of the 			elements of the vector A</a:t>
            </a:r>
          </a:p>
          <a:p>
            <a:pPr marL="0" indent="0">
              <a:buNone/>
            </a:pPr>
            <a:r>
              <a:rPr lang="en-US" sz="2200" dirty="0"/>
              <a:t>	variance = (standard deviation)^2</a:t>
            </a:r>
          </a:p>
          <a:p>
            <a:endParaRPr lang="en-US" sz="2200" b="1" dirty="0"/>
          </a:p>
          <a:p>
            <a:r>
              <a:rPr lang="en-US" sz="2200" b="1" dirty="0" err="1"/>
              <a:t>var</a:t>
            </a:r>
            <a:r>
              <a:rPr lang="en-US" sz="2200" b="1" dirty="0"/>
              <a:t>(A)</a:t>
            </a:r>
            <a:r>
              <a:rPr lang="en-US" sz="2200" dirty="0"/>
              <a:t>		Returns the variance of the elements of the vector A</a:t>
            </a:r>
          </a:p>
          <a:p>
            <a:endParaRPr lang="en-US" sz="2200" dirty="0"/>
          </a:p>
          <a:p>
            <a:r>
              <a:rPr lang="en-US" sz="2200" dirty="0"/>
              <a:t>	</a:t>
            </a:r>
          </a:p>
        </p:txBody>
      </p:sp>
      <p:sp>
        <p:nvSpPr>
          <p:cNvPr id="9" name="Rectangle 8"/>
          <p:cNvSpPr/>
          <p:nvPr/>
        </p:nvSpPr>
        <p:spPr>
          <a:xfrm>
            <a:off x="402771" y="447641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A = [1 2 3 3 3 6 4 6 8 4 7 7];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(A)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v1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(A)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v2 = d^2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86400" y="4476419"/>
            <a:ext cx="16383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 =</a:t>
            </a:r>
          </a:p>
          <a:p>
            <a:r>
              <a:rPr lang="en-US" dirty="0">
                <a:solidFill>
                  <a:srgbClr val="FF0000"/>
                </a:solidFill>
              </a:rPr>
              <a:t>    2.2361</a:t>
            </a:r>
          </a:p>
          <a:p>
            <a:r>
              <a:rPr lang="en-US" dirty="0">
                <a:solidFill>
                  <a:srgbClr val="FF0000"/>
                </a:solidFill>
              </a:rPr>
              <a:t>v1 =</a:t>
            </a:r>
          </a:p>
          <a:p>
            <a:r>
              <a:rPr lang="en-US" dirty="0">
                <a:solidFill>
                  <a:srgbClr val="FF0000"/>
                </a:solidFill>
              </a:rPr>
              <a:t>     5</a:t>
            </a:r>
          </a:p>
          <a:p>
            <a:r>
              <a:rPr lang="en-US" dirty="0">
                <a:solidFill>
                  <a:srgbClr val="FF0000"/>
                </a:solidFill>
              </a:rPr>
              <a:t>v2 =</a:t>
            </a:r>
          </a:p>
          <a:p>
            <a:r>
              <a:rPr lang="en-US" dirty="0">
                <a:solidFill>
                  <a:srgbClr val="FF0000"/>
                </a:solidFill>
              </a:rPr>
              <a:t>    5.0000</a:t>
            </a:r>
          </a:p>
        </p:txBody>
      </p:sp>
    </p:spTree>
    <p:extLst>
      <p:ext uri="{BB962C8B-B14F-4D97-AF65-F5344CB8AC3E}">
        <p14:creationId xmlns:p14="http://schemas.microsoft.com/office/powerpoint/2010/main" val="177695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02771" y="152400"/>
            <a:ext cx="8741229" cy="8556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Uniformly Distributed  Random Numbers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219200"/>
            <a:ext cx="7813675" cy="5181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 		Returns a scalar in the interval (0,1) whose value changes 		each time it is referenced</a:t>
            </a:r>
          </a:p>
          <a:p>
            <a:r>
              <a:rPr lang="en-US" dirty="0"/>
              <a:t>rand(n) 		Returns an </a:t>
            </a:r>
            <a:r>
              <a:rPr lang="en-US" dirty="0" err="1"/>
              <a:t>n</a:t>
            </a:r>
            <a:r>
              <a:rPr lang="en-US" i="1" dirty="0" err="1"/>
              <a:t>×</a:t>
            </a:r>
            <a:r>
              <a:rPr lang="en-US" dirty="0" err="1"/>
              <a:t>n</a:t>
            </a:r>
            <a:r>
              <a:rPr lang="en-US" dirty="0"/>
              <a:t> matrix of random numbers distributed 		uniformly in the interval (0,1)</a:t>
            </a:r>
          </a:p>
          <a:p>
            <a:r>
              <a:rPr lang="en-US" dirty="0"/>
              <a:t>rand(</a:t>
            </a:r>
            <a:r>
              <a:rPr lang="en-US" dirty="0" err="1"/>
              <a:t>m,n</a:t>
            </a:r>
            <a:r>
              <a:rPr lang="en-US" dirty="0"/>
              <a:t>) 	Returns an </a:t>
            </a:r>
            <a:r>
              <a:rPr lang="en-US" dirty="0" err="1"/>
              <a:t>m</a:t>
            </a:r>
            <a:r>
              <a:rPr lang="en-US" i="1" dirty="0" err="1"/>
              <a:t>×</a:t>
            </a:r>
            <a:r>
              <a:rPr lang="en-US" dirty="0" err="1"/>
              <a:t>n</a:t>
            </a:r>
            <a:r>
              <a:rPr lang="en-US" dirty="0"/>
              <a:t> matrix of random numbers distributed 		uniformly in the interval (0,1)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3505200"/>
            <a:ext cx="5715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Example</a:t>
            </a:r>
            <a:endParaRPr lang="fr-FR" dirty="0"/>
          </a:p>
          <a:p>
            <a:r>
              <a:rPr lang="fr-FR" dirty="0"/>
              <a:t>&gt;&gt; rand		ans =</a:t>
            </a:r>
          </a:p>
          <a:p>
            <a:r>
              <a:rPr lang="fr-FR" dirty="0"/>
              <a:t>    			0.3474</a:t>
            </a:r>
          </a:p>
          <a:p>
            <a:endParaRPr lang="fr-FR" dirty="0"/>
          </a:p>
          <a:p>
            <a:r>
              <a:rPr lang="fr-FR" dirty="0"/>
              <a:t>&gt;&gt; rand(2)	ans =</a:t>
            </a:r>
          </a:p>
          <a:p>
            <a:r>
              <a:rPr lang="fr-FR" dirty="0"/>
              <a:t>    			0.6606    0.6273</a:t>
            </a:r>
          </a:p>
          <a:p>
            <a:r>
              <a:rPr lang="fr-FR" dirty="0"/>
              <a:t>    			0.3839    0.0216</a:t>
            </a:r>
          </a:p>
          <a:p>
            <a:r>
              <a:rPr lang="fr-FR" dirty="0"/>
              <a:t>&gt;&gt; rand(2,3)	ans =</a:t>
            </a:r>
          </a:p>
          <a:p>
            <a:r>
              <a:rPr lang="fr-FR" dirty="0"/>
              <a:t>    			0.9106    0.7458    0.3833</a:t>
            </a:r>
          </a:p>
          <a:p>
            <a:r>
              <a:rPr lang="fr-FR" dirty="0"/>
              <a:t>    			0.8006    0.8131    0.6173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99138" y="3754316"/>
            <a:ext cx="1987062" cy="641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48375" y="4645270"/>
            <a:ext cx="2634640" cy="7971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48374" y="5506396"/>
            <a:ext cx="3795225" cy="7971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3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94ad7b61f1a14cda8aacf6030eaa5e2b8a429"/>
  <p:tag name="ISPRING_RESOURCE_PATHS_HASH_2" val="ca94ad7b61f1a14cda8aacf6030eaa5e2b8a429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9515</TotalTime>
  <Words>2042</Words>
  <Application>Microsoft Office PowerPoint</Application>
  <PresentationFormat>On-screen Show (4:3)</PresentationFormat>
  <Paragraphs>344</Paragraphs>
  <Slides>33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ＭＳ Ｐゴシック</vt:lpstr>
      <vt:lpstr>Arial</vt:lpstr>
      <vt:lpstr>Book Antiqua</vt:lpstr>
      <vt:lpstr>Calibri</vt:lpstr>
      <vt:lpstr>Calibri Light</vt:lpstr>
      <vt:lpstr>Cambria Math</vt:lpstr>
      <vt:lpstr>Courier New</vt:lpstr>
      <vt:lpstr>Tahoma</vt:lpstr>
      <vt:lpstr>Times New Roman</vt:lpstr>
      <vt:lpstr>Retrospect</vt:lpstr>
      <vt:lpstr>Equation</vt:lpstr>
      <vt:lpstr>ME 203 Introduction to MATLAB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Benjamin Haas</dc:creator>
  <cp:lastModifiedBy>Austin P Lopez</cp:lastModifiedBy>
  <cp:revision>541</cp:revision>
  <cp:lastPrinted>2014-09-29T21:03:43Z</cp:lastPrinted>
  <dcterms:created xsi:type="dcterms:W3CDTF">2008-10-15T17:48:58Z</dcterms:created>
  <dcterms:modified xsi:type="dcterms:W3CDTF">2021-11-03T18:58:53Z</dcterms:modified>
</cp:coreProperties>
</file>