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7"/>
  </p:notesMasterIdLst>
  <p:handoutMasterIdLst>
    <p:handoutMasterId r:id="rId18"/>
  </p:handoutMasterIdLst>
  <p:sldIdLst>
    <p:sldId id="460" r:id="rId2"/>
    <p:sldId id="510" r:id="rId3"/>
    <p:sldId id="548" r:id="rId4"/>
    <p:sldId id="513" r:id="rId5"/>
    <p:sldId id="549" r:id="rId6"/>
    <p:sldId id="528" r:id="rId7"/>
    <p:sldId id="529" r:id="rId8"/>
    <p:sldId id="530" r:id="rId9"/>
    <p:sldId id="531" r:id="rId10"/>
    <p:sldId id="540" r:id="rId11"/>
    <p:sldId id="517" r:id="rId12"/>
    <p:sldId id="532" r:id="rId13"/>
    <p:sldId id="533" r:id="rId14"/>
    <p:sldId id="539" r:id="rId15"/>
    <p:sldId id="550" r:id="rId16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92" autoAdjust="0"/>
  </p:normalViewPr>
  <p:slideViewPr>
    <p:cSldViewPr snapToGrid="0">
      <p:cViewPr varScale="1">
        <p:scale>
          <a:sx n="105" d="100"/>
          <a:sy n="105" d="100"/>
        </p:scale>
        <p:origin x="728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82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36" y="287339"/>
            <a:ext cx="8250865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Single Integrals – Alternative method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76256" y="1333672"/>
            <a:ext cx="40226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q = integral 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function,xmin,xmax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3620" y="2031431"/>
                <a:ext cx="83925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Example: Calculate the integral of [sin(x) + cos(x)] in the interval [0,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/>
                  <a:t>] 	</a:t>
                </a:r>
              </a:p>
              <a:p>
                <a:r>
                  <a:rPr lang="en-US" dirty="0"/>
                  <a:t>(exact solution = 2)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0" y="2031431"/>
                <a:ext cx="839256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74482" y="2839651"/>
            <a:ext cx="58621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Integral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pi;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 = @(x) sin(x)+cos(x);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q = integral (F,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2856" y="4753565"/>
            <a:ext cx="1190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</a:p>
          <a:p>
            <a:r>
              <a:rPr lang="en-US" b="1" dirty="0">
                <a:solidFill>
                  <a:srgbClr val="FF0000"/>
                </a:solidFill>
              </a:rPr>
              <a:t>q =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2855" y="4753565"/>
            <a:ext cx="105402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93135" y="287339"/>
            <a:ext cx="8250865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Multiple Integrals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41991" y="1265274"/>
            <a:ext cx="7602279" cy="52117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Matlab</a:t>
            </a:r>
            <a:r>
              <a:rPr lang="en-US" dirty="0"/>
              <a:t> Function for Double Integrals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q = integral2 (function, 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Matlab</a:t>
            </a:r>
            <a:r>
              <a:rPr lang="en-US" dirty="0"/>
              <a:t> Function for Triple Integrals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= integral3(function, 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en-US" dirty="0"/>
              <a:t>, </a:t>
            </a:r>
            <a:r>
              <a:rPr lang="en-US" dirty="0" err="1"/>
              <a:t>zmin</a:t>
            </a:r>
            <a:r>
              <a:rPr lang="en-US" dirty="0"/>
              <a:t>, </a:t>
            </a:r>
            <a:r>
              <a:rPr lang="en-US" dirty="0" err="1"/>
              <a:t>zmax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4478"/>
              </p:ext>
            </p:extLst>
          </p:nvPr>
        </p:nvGraphicFramePr>
        <p:xfrm>
          <a:off x="3249088" y="1066800"/>
          <a:ext cx="3188083" cy="135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1168200" imgH="495000" progId="Equation.DSMT4">
                  <p:embed/>
                </p:oleObj>
              </mc:Choice>
              <mc:Fallback>
                <p:oleObj name="Equation" r:id="rId3" imgW="1168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9088" y="1066800"/>
                        <a:ext cx="3188083" cy="135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452000"/>
              </p:ext>
            </p:extLst>
          </p:nvPr>
        </p:nvGraphicFramePr>
        <p:xfrm>
          <a:off x="2815891" y="3194862"/>
          <a:ext cx="40544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1485720" imgH="495000" progId="Equation.DSMT4">
                  <p:embed/>
                </p:oleObj>
              </mc:Choice>
              <mc:Fallback>
                <p:oleObj name="Equation" r:id="rId5" imgW="1485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5891" y="3194862"/>
                        <a:ext cx="405447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7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Double Integral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87080" y="1116419"/>
                <a:ext cx="8516678" cy="53605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dirty="0"/>
                  <a:t>Calculate the following integral: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0" y="1116419"/>
                <a:ext cx="8516678" cy="5360581"/>
              </a:xfrm>
              <a:prstGeom prst="rect">
                <a:avLst/>
              </a:prstGeom>
              <a:blipFill rotWithShape="0">
                <a:blip r:embed="rId2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9747" y="2078730"/>
            <a:ext cx="61003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Double integral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2;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4;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 = @(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(6*x.*y.^2);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%compute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q = integral2 (F,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6626" y="4571720"/>
            <a:ext cx="1580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</a:p>
          <a:p>
            <a:r>
              <a:rPr lang="en-US" b="1" dirty="0">
                <a:solidFill>
                  <a:srgbClr val="FF0000"/>
                </a:solidFill>
              </a:rPr>
              <a:t>q =</a:t>
            </a:r>
          </a:p>
          <a:p>
            <a:r>
              <a:rPr lang="en-US" b="1" dirty="0">
                <a:solidFill>
                  <a:srgbClr val="FF0000"/>
                </a:solidFill>
              </a:rPr>
              <a:t>   84.0000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6626" y="4522101"/>
            <a:ext cx="1416174" cy="1002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Double Integral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87080" y="1116419"/>
                <a:ext cx="8516678" cy="53605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dirty="0"/>
                  <a:t>Calculate the following integral: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0" y="1116419"/>
                <a:ext cx="8516678" cy="5360581"/>
              </a:xfrm>
              <a:prstGeom prst="rect">
                <a:avLst/>
              </a:prstGeom>
              <a:blipFill rotWithShape="0">
                <a:blip r:embed="rId2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1703" y="2088549"/>
            <a:ext cx="7075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Double integral example 2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handles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F = @(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) 1./(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).*(1+x+y));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@(x) (1-x);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%compute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q = integral2 (F,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1082" y="4858538"/>
            <a:ext cx="1806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</a:p>
          <a:p>
            <a:r>
              <a:rPr lang="en-US" b="1" dirty="0">
                <a:solidFill>
                  <a:srgbClr val="FF0000"/>
                </a:solidFill>
              </a:rPr>
              <a:t>q =</a:t>
            </a:r>
          </a:p>
          <a:p>
            <a:r>
              <a:rPr lang="en-US" b="1" dirty="0">
                <a:solidFill>
                  <a:srgbClr val="FF0000"/>
                </a:solidFill>
              </a:rPr>
              <a:t>    0.4292</a:t>
            </a:r>
          </a:p>
        </p:txBody>
      </p:sp>
    </p:spTree>
    <p:extLst>
      <p:ext uri="{BB962C8B-B14F-4D97-AF65-F5344CB8AC3E}">
        <p14:creationId xmlns:p14="http://schemas.microsoft.com/office/powerpoint/2010/main" val="393872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Triple Integral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76448" y="1222744"/>
                <a:ext cx="8516678" cy="551829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dirty="0"/>
                  <a:t>Calculate the following integral: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𝑑𝑥𝑑𝑦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𝑑𝑧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8" y="1222744"/>
                <a:ext cx="8516678" cy="5518297"/>
              </a:xfrm>
              <a:prstGeom prst="rect">
                <a:avLst/>
              </a:prstGeom>
              <a:blipFill rotWithShape="0">
                <a:blip r:embed="rId2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5534" y="1831073"/>
            <a:ext cx="74476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Triple integral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pi;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2*pi;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pi;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F = @(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x,y,z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) z.*y.*sin(x)+x.*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%compute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q = integral3 (F,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268171" y="3677732"/>
            <a:ext cx="1524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</a:p>
          <a:p>
            <a:r>
              <a:rPr lang="en-US" b="1" dirty="0">
                <a:solidFill>
                  <a:srgbClr val="FF0000"/>
                </a:solidFill>
              </a:rPr>
              <a:t>q =</a:t>
            </a:r>
          </a:p>
          <a:p>
            <a:r>
              <a:rPr lang="en-US" b="1" dirty="0">
                <a:solidFill>
                  <a:srgbClr val="FF0000"/>
                </a:solidFill>
              </a:rPr>
              <a:t>   -4.9348</a:t>
            </a:r>
          </a:p>
        </p:txBody>
      </p:sp>
    </p:spTree>
    <p:extLst>
      <p:ext uri="{BB962C8B-B14F-4D97-AF65-F5344CB8AC3E}">
        <p14:creationId xmlns:p14="http://schemas.microsoft.com/office/powerpoint/2010/main" val="303795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Triple Integral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76448" y="1222744"/>
                <a:ext cx="8516678" cy="551829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dirty="0"/>
                  <a:t>Calculate the following integral: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(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𝑑𝑥𝑑𝑦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𝑑𝑧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8" y="1222744"/>
                <a:ext cx="8516678" cy="5518297"/>
              </a:xfrm>
              <a:prstGeom prst="rect">
                <a:avLst/>
              </a:prstGeom>
              <a:blipFill>
                <a:blip r:embed="rId2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5534" y="1831073"/>
            <a:ext cx="74476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Triple integral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pi;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2*pi;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pi;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F = @(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x,y,z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) z.*y.*sin(x)+x.*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%compute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q = integral3 (F,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7491" y="3677732"/>
            <a:ext cx="1675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</a:p>
          <a:p>
            <a:r>
              <a:rPr lang="en-US" b="1" dirty="0">
                <a:solidFill>
                  <a:srgbClr val="FF0000"/>
                </a:solidFill>
              </a:rPr>
              <a:t>q =</a:t>
            </a:r>
          </a:p>
          <a:p>
            <a:r>
              <a:rPr lang="en-US" b="1" dirty="0">
                <a:solidFill>
                  <a:srgbClr val="FF0000"/>
                </a:solidFill>
              </a:rPr>
              <a:t>   -319.2827</a:t>
            </a:r>
          </a:p>
        </p:txBody>
      </p:sp>
    </p:spTree>
    <p:extLst>
      <p:ext uri="{BB962C8B-B14F-4D97-AF65-F5344CB8AC3E}">
        <p14:creationId xmlns:p14="http://schemas.microsoft.com/office/powerpoint/2010/main" val="129201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Integration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41991" y="1265274"/>
            <a:ext cx="7145079" cy="52117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many integration methods in MATLAB. We are only going to look at a few of them.  The rest of the functions in </a:t>
            </a:r>
            <a:r>
              <a:rPr lang="en-US" dirty="0" err="1"/>
              <a:t>Matlab</a:t>
            </a:r>
            <a:r>
              <a:rPr lang="en-US" dirty="0"/>
              <a:t> work similarly.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Single Integrals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Trapezoidal Rule – calculates the area under the curve by dividing the range into a series of points and connecting each point using a straight 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7" b="8139"/>
          <a:stretch/>
        </p:blipFill>
        <p:spPr bwMode="auto">
          <a:xfrm>
            <a:off x="2826475" y="3888497"/>
            <a:ext cx="4935292" cy="228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61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14913" y="5611076"/>
            <a:ext cx="60927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09562" y="1664720"/>
            <a:ext cx="0" cy="4052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237072" y="2916002"/>
            <a:ext cx="4543125" cy="1222362"/>
          </a:xfrm>
          <a:custGeom>
            <a:avLst/>
            <a:gdLst>
              <a:gd name="connsiteX0" fmla="*/ 0 w 5115875"/>
              <a:gd name="connsiteY0" fmla="*/ 0 h 1222362"/>
              <a:gd name="connsiteX1" fmla="*/ 1029904 w 5115875"/>
              <a:gd name="connsiteY1" fmla="*/ 760396 h 1222362"/>
              <a:gd name="connsiteX2" fmla="*/ 3022333 w 5115875"/>
              <a:gd name="connsiteY2" fmla="*/ 750770 h 1222362"/>
              <a:gd name="connsiteX3" fmla="*/ 4417996 w 5115875"/>
              <a:gd name="connsiteY3" fmla="*/ 1212783 h 1222362"/>
              <a:gd name="connsiteX4" fmla="*/ 5034013 w 5115875"/>
              <a:gd name="connsiteY4" fmla="*/ 1058779 h 1222362"/>
              <a:gd name="connsiteX5" fmla="*/ 5091765 w 5115875"/>
              <a:gd name="connsiteY5" fmla="*/ 1001027 h 122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5875" h="1222362">
                <a:moveTo>
                  <a:pt x="0" y="0"/>
                </a:moveTo>
                <a:cubicBezTo>
                  <a:pt x="263091" y="317634"/>
                  <a:pt x="526182" y="635268"/>
                  <a:pt x="1029904" y="760396"/>
                </a:cubicBezTo>
                <a:cubicBezTo>
                  <a:pt x="1533626" y="885524"/>
                  <a:pt x="2457651" y="675372"/>
                  <a:pt x="3022333" y="750770"/>
                </a:cubicBezTo>
                <a:cubicBezTo>
                  <a:pt x="3587015" y="826168"/>
                  <a:pt x="4082716" y="1161448"/>
                  <a:pt x="4417996" y="1212783"/>
                </a:cubicBezTo>
                <a:cubicBezTo>
                  <a:pt x="4753276" y="1264118"/>
                  <a:pt x="4921718" y="1094072"/>
                  <a:pt x="5034013" y="1058779"/>
                </a:cubicBezTo>
                <a:cubicBezTo>
                  <a:pt x="5146308" y="1023486"/>
                  <a:pt x="5119036" y="1012256"/>
                  <a:pt x="5091765" y="100102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31444" y="3329888"/>
            <a:ext cx="0" cy="24784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5416" y="4046948"/>
            <a:ext cx="0" cy="16700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8197" y="58529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2052" y="58268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553" y="158593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 (x)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7706" y="56110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95133" y="3734125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39459" y="3297047"/>
            <a:ext cx="855674" cy="3937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68847" y="3739349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95133" y="3696061"/>
            <a:ext cx="873714" cy="380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847" y="3709869"/>
            <a:ext cx="863688" cy="52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32535" y="3709869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42561" y="3709869"/>
            <a:ext cx="853661" cy="3510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Trapezoidal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46323" y="1994980"/>
                <a:ext cx="3560590" cy="76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= area under the curve</a:t>
                </a:r>
              </a:p>
              <a:p>
                <a:r>
                  <a:rPr lang="en-US" b="1" dirty="0"/>
                  <a:t>	 = A1 + A2 + A3 +A4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23" y="1994980"/>
                <a:ext cx="3560590" cy="768287"/>
              </a:xfrm>
              <a:prstGeom prst="rect">
                <a:avLst/>
              </a:prstGeom>
              <a:blipFill rotWithShape="0">
                <a:blip r:embed="rId2"/>
                <a:stretch>
                  <a:fillRect l="-11473" t="-62698" r="-1541" b="-6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721876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04756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598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28556" y="446496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  <p:bldP spid="2" grpId="0"/>
      <p:bldP spid="25" grpId="0"/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51561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Trapezoidal Numerical Integration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7080" y="1265274"/>
            <a:ext cx="8516678" cy="52117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 = </a:t>
            </a:r>
            <a:r>
              <a:rPr lang="en-US" dirty="0" err="1"/>
              <a:t>trapz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		Integral of y with respect to x by the trapezoidal rule. x 			and y must be vectors of the same length, or x must be 			a column vector and y an array whose first non-				singleton dimension is length(x). </a:t>
            </a:r>
            <a:r>
              <a:rPr lang="en-US" dirty="0" err="1"/>
              <a:t>trapz</a:t>
            </a:r>
            <a:r>
              <a:rPr lang="en-US" dirty="0"/>
              <a:t> operates along 			this dimension.</a:t>
            </a:r>
          </a:p>
          <a:p>
            <a:endParaRPr lang="en-US" dirty="0"/>
          </a:p>
          <a:p>
            <a:r>
              <a:rPr lang="en-US" dirty="0"/>
              <a:t>z = </a:t>
            </a:r>
            <a:r>
              <a:rPr lang="en-US" dirty="0" err="1"/>
              <a:t>cumtrapz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	Computes the cumulative integral of y with respect to x 			using trapezoidal integration. x and y must be vectors of 			the same length, or x must be a column vector and y an 			array whose first non-singleton dimension is length(x). 			</a:t>
            </a:r>
            <a:r>
              <a:rPr lang="en-US" dirty="0" err="1"/>
              <a:t>cumtrapz</a:t>
            </a:r>
            <a:r>
              <a:rPr lang="en-US" dirty="0"/>
              <a:t> operates across this dimension.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8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14913" y="5611076"/>
            <a:ext cx="60927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09562" y="1664720"/>
            <a:ext cx="0" cy="4052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237072" y="2916002"/>
            <a:ext cx="4543125" cy="1222362"/>
          </a:xfrm>
          <a:custGeom>
            <a:avLst/>
            <a:gdLst>
              <a:gd name="connsiteX0" fmla="*/ 0 w 5115875"/>
              <a:gd name="connsiteY0" fmla="*/ 0 h 1222362"/>
              <a:gd name="connsiteX1" fmla="*/ 1029904 w 5115875"/>
              <a:gd name="connsiteY1" fmla="*/ 760396 h 1222362"/>
              <a:gd name="connsiteX2" fmla="*/ 3022333 w 5115875"/>
              <a:gd name="connsiteY2" fmla="*/ 750770 h 1222362"/>
              <a:gd name="connsiteX3" fmla="*/ 4417996 w 5115875"/>
              <a:gd name="connsiteY3" fmla="*/ 1212783 h 1222362"/>
              <a:gd name="connsiteX4" fmla="*/ 5034013 w 5115875"/>
              <a:gd name="connsiteY4" fmla="*/ 1058779 h 1222362"/>
              <a:gd name="connsiteX5" fmla="*/ 5091765 w 5115875"/>
              <a:gd name="connsiteY5" fmla="*/ 1001027 h 122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5875" h="1222362">
                <a:moveTo>
                  <a:pt x="0" y="0"/>
                </a:moveTo>
                <a:cubicBezTo>
                  <a:pt x="263091" y="317634"/>
                  <a:pt x="526182" y="635268"/>
                  <a:pt x="1029904" y="760396"/>
                </a:cubicBezTo>
                <a:cubicBezTo>
                  <a:pt x="1533626" y="885524"/>
                  <a:pt x="2457651" y="675372"/>
                  <a:pt x="3022333" y="750770"/>
                </a:cubicBezTo>
                <a:cubicBezTo>
                  <a:pt x="3587015" y="826168"/>
                  <a:pt x="4082716" y="1161448"/>
                  <a:pt x="4417996" y="1212783"/>
                </a:cubicBezTo>
                <a:cubicBezTo>
                  <a:pt x="4753276" y="1264118"/>
                  <a:pt x="4921718" y="1094072"/>
                  <a:pt x="5034013" y="1058779"/>
                </a:cubicBezTo>
                <a:cubicBezTo>
                  <a:pt x="5146308" y="1023486"/>
                  <a:pt x="5119036" y="1012256"/>
                  <a:pt x="5091765" y="100102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31444" y="3329888"/>
            <a:ext cx="0" cy="24784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5416" y="4046948"/>
            <a:ext cx="0" cy="16700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8197" y="58529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2052" y="58268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553" y="158593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 (x)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7706" y="56110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95133" y="3734125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39459" y="3297047"/>
            <a:ext cx="855674" cy="3937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68847" y="3739349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95133" y="3696061"/>
            <a:ext cx="873714" cy="380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847" y="3709869"/>
            <a:ext cx="863688" cy="52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32535" y="3709869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42561" y="3709869"/>
            <a:ext cx="853661" cy="3510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Trapezoidal Rule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21876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04756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598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28556" y="446496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393228" y="1195448"/>
                <a:ext cx="2593210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trapz</a:t>
                </a:r>
                <a:r>
                  <a:rPr lang="en-US" dirty="0"/>
                  <a:t> output is a scalar: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1 + 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2 + 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3 + 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228" y="1195448"/>
                <a:ext cx="259321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118" t="-4717" r="-1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378197" y="2093876"/>
                <a:ext cx="5490414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cumtrapz</a:t>
                </a:r>
                <a:r>
                  <a:rPr lang="en-US" dirty="0"/>
                  <a:t> output is an array: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1+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2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1+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2+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3, 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1+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2+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 smtClean="0"/>
                                              <m:t>3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197" y="2093876"/>
                <a:ext cx="549041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88" t="-4673" b="-7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3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275906" y="1265274"/>
                <a:ext cx="7644809" cy="521172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Calculate the integral of sin(x) in the interval [0,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/>
                  <a:t>] 	(exact solution is 2)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6" y="1265274"/>
                <a:ext cx="7644809" cy="5211726"/>
              </a:xfrm>
              <a:prstGeom prst="rect">
                <a:avLst/>
              </a:prstGeom>
              <a:blipFill rotWithShape="0">
                <a:blip r:embed="rId2"/>
                <a:stretch>
                  <a:fillRect l="-797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75906" y="196384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Integral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%x range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(0,pi,100);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y=sin(x);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7119" y="54785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Result</a:t>
            </a:r>
          </a:p>
          <a:p>
            <a:r>
              <a:rPr lang="en-US" dirty="0">
                <a:solidFill>
                  <a:srgbClr val="FF0000"/>
                </a:solidFill>
              </a:rPr>
              <a:t>z =</a:t>
            </a:r>
          </a:p>
          <a:p>
            <a:r>
              <a:rPr lang="en-US" dirty="0">
                <a:solidFill>
                  <a:srgbClr val="FF0000"/>
                </a:solidFill>
              </a:rPr>
              <a:t>    1.9998</a:t>
            </a:r>
          </a:p>
        </p:txBody>
      </p:sp>
    </p:spTree>
    <p:extLst>
      <p:ext uri="{BB962C8B-B14F-4D97-AF65-F5344CB8AC3E}">
        <p14:creationId xmlns:p14="http://schemas.microsoft.com/office/powerpoint/2010/main" val="133975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275906" y="1265274"/>
                <a:ext cx="7644809" cy="521172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Calculate the integral of sin(x) in the interval [0,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/>
                  <a:t>].  Plot the function and its integral over the range of x.</a:t>
                </a:r>
              </a:p>
              <a:p>
                <a:r>
                  <a:rPr lang="en-US" dirty="0"/>
                  <a:t> 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6" y="1265274"/>
                <a:ext cx="7644809" cy="5211726"/>
              </a:xfrm>
              <a:prstGeom prst="rect">
                <a:avLst/>
              </a:prstGeom>
              <a:blipFill rotWithShape="0">
                <a:blip r:embed="rId2"/>
                <a:stretch>
                  <a:fillRect l="-797" t="-1287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841" r="6850"/>
          <a:stretch/>
        </p:blipFill>
        <p:spPr>
          <a:xfrm>
            <a:off x="4440155" y="2359208"/>
            <a:ext cx="4480560" cy="3023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310" y="1836799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Integral example 2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%x range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(0,pi,100);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y=sin(x);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cumtrapz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results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x,y,x,z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'sin(x)'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'\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intsin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(x)'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312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254642" y="1275905"/>
                <a:ext cx="7644809" cy="541197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Calculate the integral of sin(x) in the interval [0,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/>
                  <a:t>].  Plot the function and its integral over the range of x.  </a:t>
                </a:r>
                <a:r>
                  <a:rPr lang="en-US" b="1" dirty="0">
                    <a:solidFill>
                      <a:srgbClr val="FF0000"/>
                    </a:solidFill>
                  </a:rPr>
                  <a:t>You cannot use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cumtrapz</a:t>
                </a:r>
                <a:r>
                  <a:rPr lang="en-US" b="1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/>
                  <a:t> 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42" y="1275905"/>
                <a:ext cx="7644809" cy="5411973"/>
              </a:xfrm>
              <a:prstGeom prst="rect">
                <a:avLst/>
              </a:prstGeom>
              <a:blipFill rotWithShape="0">
                <a:blip r:embed="rId2"/>
                <a:stretch>
                  <a:fillRect l="-877" t="-1126" r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01434" y="2332475"/>
            <a:ext cx="7384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Integral example 3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range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(0,pi,100);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y=sin(x);</a:t>
            </a:r>
          </a:p>
        </p:txBody>
      </p:sp>
    </p:spTree>
    <p:extLst>
      <p:ext uri="{BB962C8B-B14F-4D97-AF65-F5344CB8AC3E}">
        <p14:creationId xmlns:p14="http://schemas.microsoft.com/office/powerpoint/2010/main" val="97135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3 (continued)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631" t="672" r="7605" b="-672"/>
          <a:stretch/>
        </p:blipFill>
        <p:spPr>
          <a:xfrm>
            <a:off x="4714240" y="2792919"/>
            <a:ext cx="4348480" cy="3023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747" y="1165527"/>
            <a:ext cx="7384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(1,100);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integral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=2:100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z(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(x(1:i),y(1:i));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results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x,y,x,z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'sin(x)'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'\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intsin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(x)'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650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10627</TotalTime>
  <Words>1141</Words>
  <Application>Microsoft Office PowerPoint</Application>
  <PresentationFormat>On-screen Show (4:3)</PresentationFormat>
  <Paragraphs>195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Courier New</vt:lpstr>
      <vt:lpstr>Tahoma</vt:lpstr>
      <vt:lpstr>Times New Roman</vt:lpstr>
      <vt:lpstr>Retrospect</vt:lpstr>
      <vt:lpstr>Equation</vt:lpstr>
      <vt:lpstr>ME 203 Introduction to MATLAB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Ashish Kumar Kasar</cp:lastModifiedBy>
  <cp:revision>626</cp:revision>
  <cp:lastPrinted>2014-09-29T21:03:43Z</cp:lastPrinted>
  <dcterms:created xsi:type="dcterms:W3CDTF">2008-10-15T17:48:58Z</dcterms:created>
  <dcterms:modified xsi:type="dcterms:W3CDTF">2020-11-18T19:42:01Z</dcterms:modified>
</cp:coreProperties>
</file>