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4"/>
  </p:notesMasterIdLst>
  <p:handoutMasterIdLst>
    <p:handoutMasterId r:id="rId25"/>
  </p:handoutMasterIdLst>
  <p:sldIdLst>
    <p:sldId id="460" r:id="rId2"/>
    <p:sldId id="511" r:id="rId3"/>
    <p:sldId id="520" r:id="rId4"/>
    <p:sldId id="544" r:id="rId5"/>
    <p:sldId id="545" r:id="rId6"/>
    <p:sldId id="557" r:id="rId7"/>
    <p:sldId id="521" r:id="rId8"/>
    <p:sldId id="541" r:id="rId9"/>
    <p:sldId id="542" r:id="rId10"/>
    <p:sldId id="535" r:id="rId11"/>
    <p:sldId id="537" r:id="rId12"/>
    <p:sldId id="546" r:id="rId13"/>
    <p:sldId id="543" r:id="rId14"/>
    <p:sldId id="547" r:id="rId15"/>
    <p:sldId id="548" r:id="rId16"/>
    <p:sldId id="549" r:id="rId17"/>
    <p:sldId id="550" r:id="rId18"/>
    <p:sldId id="551" r:id="rId19"/>
    <p:sldId id="552" r:id="rId20"/>
    <p:sldId id="553" r:id="rId21"/>
    <p:sldId id="554" r:id="rId22"/>
    <p:sldId id="555" r:id="rId23"/>
  </p:sldIdLst>
  <p:sldSz cx="9144000" cy="6858000" type="screen4x3"/>
  <p:notesSz cx="7315200" cy="96012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9900"/>
    <a:srgbClr val="CC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62" autoAdjust="0"/>
  </p:normalViewPr>
  <p:slideViewPr>
    <p:cSldViewPr snapToGrid="0"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F95668-539B-4335-9DC1-30B874FBEE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B7B243-5CAD-4EC2-819E-0E598CB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AC20EC95-7AA1-4350-9600-5BEB1F056A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0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4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= -1, F = -2, C = -1.5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3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D4B1-CFAE-468E-9352-9E84C7689879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446D-04F6-461D-83F9-8903C22BC6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8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CF53-687A-4213-86F0-AEDB052B13E4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BB6-5BBD-4614-96A1-CA27398355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858D-65F9-499F-9A87-EA5BF38075FF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95CB-D9C0-421C-AB2E-411B5D115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249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6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204C-8958-428C-9389-E473B5F08AC0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3F39-A9F3-4F43-9F8C-51A3374D3E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6664-58FE-4EFD-AFF7-62344FE6D9E2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D51B-09D3-426F-9C53-B3075BECB7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E4A3-39B5-4015-9096-DBF0BD634CB2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2EF-6F78-4D15-A62D-863648502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7E7D-6F9A-4F50-9F1F-8E330D3E5CD9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69F-A9B9-4368-B2EC-0430662973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593-F708-44D2-99D9-43627BF66C88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8BE-77BC-40BE-8EC9-6A1922905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90C6-B898-4678-B1D2-78F8A2AE37C6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75CD-509B-4A80-8EF4-93CF86021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59D5FE-B4A7-42CF-B0DF-3359CAA93C87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D4FDB-475B-4E6D-A285-E42AD0DA8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8B9-8A56-45F7-ADF6-8AA917CC6804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730-4F02-4427-943C-4FAAA472B4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6E4FB-6597-41EA-9441-212A85D7AE35}" type="datetime1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07892-1152-4518-8DC3-64A1323D30D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b="81944"/>
          <a:stretch/>
        </p:blipFill>
        <p:spPr>
          <a:xfrm>
            <a:off x="0" y="0"/>
            <a:ext cx="3810000" cy="515938"/>
          </a:xfrm>
          <a:prstGeom prst="rect">
            <a:avLst/>
          </a:prstGeom>
        </p:spPr>
      </p:pic>
      <p:pic>
        <p:nvPicPr>
          <p:cNvPr id="12" name="Picture 11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42667" r="26407" b="81944"/>
          <a:stretch/>
        </p:blipFill>
        <p:spPr>
          <a:xfrm>
            <a:off x="2743200" y="0"/>
            <a:ext cx="6400800" cy="51593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24600" y="951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152C60"/>
                </a:solidFill>
                <a:latin typeface="Book Antiqua"/>
                <a:cs typeface="Book Antiqua"/>
              </a:rPr>
              <a:t>ENGR100</a:t>
            </a:r>
          </a:p>
        </p:txBody>
      </p:sp>
      <p:pic>
        <p:nvPicPr>
          <p:cNvPr id="14" name="Picture 13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73592" r="3075" b="81944"/>
          <a:stretch/>
        </p:blipFill>
        <p:spPr>
          <a:xfrm>
            <a:off x="1752600" y="0"/>
            <a:ext cx="889000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00200"/>
            <a:ext cx="7848600" cy="4191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ME 203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Introduction to MATLAB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339" name="Slide Number Placeholder 2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/>
            <a:fld id="{83A9DF7E-A20D-43C5-A75A-D89123822221}" type="slidenum">
              <a:rPr lang="en-US" sz="1400">
                <a:latin typeface="Times New Roman" charset="0"/>
              </a:rPr>
              <a:pPr algn="r" eaLnBrk="1" hangingPunct="1"/>
              <a:t>1</a:t>
            </a:fld>
            <a:endParaRPr lang="en-US" sz="1400">
              <a:latin typeface="Times New Roman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6600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82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Differentiation Example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" y="1554540"/>
            <a:ext cx="75311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%plot data and slope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'-ok'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       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%plot data</a:t>
            </a:r>
          </a:p>
          <a:p>
            <a:endParaRPr lang="en-US" b="1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endParaRPr lang="en-US" b="1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xf,dy_dx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'-.r'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  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%plot forward diff</a:t>
            </a:r>
          </a:p>
          <a:p>
            <a:endParaRPr lang="en-US" b="1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xb,dy_dx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'--b'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  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%plot backward diff</a:t>
            </a:r>
          </a:p>
          <a:p>
            <a:endParaRPr lang="en-US" b="1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data'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'forward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diff'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'backward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diff'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788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Differentiation Example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307" r="27703"/>
          <a:stretch/>
        </p:blipFill>
        <p:spPr>
          <a:xfrm>
            <a:off x="1478280" y="677069"/>
            <a:ext cx="6058301" cy="57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7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41991" y="287339"/>
            <a:ext cx="8102009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/>
              <a:t>1</a:t>
            </a:r>
            <a:r>
              <a:rPr lang="en-US" sz="4000" baseline="30000" dirty="0"/>
              <a:t>st</a:t>
            </a:r>
            <a:r>
              <a:rPr lang="en-US" sz="4000" dirty="0"/>
              <a:t> order Finite Difference Equations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95400" y="1143000"/>
            <a:ext cx="6746875" cy="5334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Central difference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72194" y="2707492"/>
                <a:ext cx="2441246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94" y="2707492"/>
                <a:ext cx="2441246" cy="5845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00681" y="4459713"/>
                <a:ext cx="2868156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681" y="4459713"/>
                <a:ext cx="2868156" cy="5843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72194" y="3601160"/>
                <a:ext cx="2441246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94" y="3601160"/>
                <a:ext cx="2441246" cy="5845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68837" y="1823573"/>
                <a:ext cx="2855077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837" y="1823573"/>
                <a:ext cx="2855077" cy="5845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3452574" y="2627912"/>
            <a:ext cx="844732" cy="800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28531" y="2933953"/>
            <a:ext cx="112340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880434" y="3199534"/>
            <a:ext cx="112340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20563" y="2782007"/>
            <a:ext cx="127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Undefined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22077" y="5420481"/>
                <a:ext cx="2868156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077" y="5420481"/>
                <a:ext cx="2868156" cy="5843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2713195" y="5304831"/>
            <a:ext cx="987948" cy="800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95138" y="5420481"/>
            <a:ext cx="1236424" cy="78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4948" y="5245479"/>
            <a:ext cx="127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Undefined values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32335" y="2563621"/>
            <a:ext cx="4945409" cy="87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2880" y="5268881"/>
            <a:ext cx="5442857" cy="87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4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4" grpId="0"/>
      <p:bldP spid="16" grpId="0" animBg="1"/>
      <p:bldP spid="19" grpId="0"/>
      <p:bldP spid="20" grpId="0"/>
      <p:bldP spid="21" grpId="0" animBg="1"/>
      <p:bldP spid="24" grpId="0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159748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Differentiation Example 2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7080" y="935666"/>
            <a:ext cx="8516678" cy="54562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Calculate the derivative for y=sin(x) over the range x=[0 pi] using the </a:t>
            </a:r>
            <a:r>
              <a:rPr lang="en-US" b="1" dirty="0"/>
              <a:t>central difference </a:t>
            </a:r>
            <a:r>
              <a:rPr lang="en-US" dirty="0"/>
              <a:t>method.  Plot the function and the slope.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750" y="1580377"/>
            <a:ext cx="6426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%Differentiation example 1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(0,pi,50);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 = sin(x);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n = length(x);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differences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y(3:n) - y(1:n-2);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dx = x(3:n) - x(1:n-2);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slope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dy_dx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dy./dx;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(2:n-1),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dy_dx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‘sin(x)'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'd(sin(x))/dx'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233" y="1715127"/>
            <a:ext cx="4469195" cy="33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ODEs (Ordinary Differential Equations)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1295400" y="1286540"/>
                <a:ext cx="6746875" cy="51904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An ODE is an equation of the form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dirty="0"/>
                  <a:t>where f(</a:t>
                </a:r>
                <a:r>
                  <a:rPr lang="en-US" b="0" dirty="0" err="1"/>
                  <a:t>x,y</a:t>
                </a:r>
                <a:r>
                  <a:rPr lang="en-US" dirty="0"/>
                  <a:t>) is any function of x and y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dirty="0"/>
                  <a:t>Typically, the f(</a:t>
                </a:r>
                <a:r>
                  <a:rPr lang="en-US" b="0" dirty="0" err="1"/>
                  <a:t>x,y</a:t>
                </a:r>
                <a:r>
                  <a:rPr lang="en-US" b="0" dirty="0"/>
                  <a:t>) is complicated so it is difficult or impossible to solve for y by rearranging the equation.  You will learn the theory and the analytical way to solve this equation in another class.  In this class we will use a built-in </a:t>
                </a:r>
                <a:r>
                  <a:rPr lang="en-US" b="0" dirty="0" err="1"/>
                  <a:t>Matlab</a:t>
                </a:r>
                <a:r>
                  <a:rPr lang="en-US" b="0" dirty="0"/>
                  <a:t> function to solve for y.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dirty="0"/>
                  <a:t>To solve for y you need an initial value of y and a range for x.</a:t>
                </a:r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86540"/>
                <a:ext cx="6746875" cy="5190460"/>
              </a:xfrm>
              <a:prstGeom prst="rect">
                <a:avLst/>
              </a:prstGeom>
              <a:blipFill rotWithShape="0">
                <a:blip r:embed="rId2"/>
                <a:stretch>
                  <a:fillRect l="-2351" r="-2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56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ode45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95400" y="1913860"/>
            <a:ext cx="6746875" cy="45631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[X, Y]=ode45(@f, [X-range],[Y-initial value])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f: previously defined function whose input arguments are x and y</a:t>
            </a:r>
          </a:p>
          <a:p>
            <a:pPr marL="0" indent="0">
              <a:buNone/>
            </a:pPr>
            <a:r>
              <a:rPr lang="en-US" sz="2400" dirty="0"/>
              <a:t>X-range: initial and final values of the independent variable</a:t>
            </a:r>
          </a:p>
          <a:p>
            <a:pPr marL="0" indent="0">
              <a:buNone/>
            </a:pPr>
            <a:r>
              <a:rPr lang="en-US" sz="2400" dirty="0"/>
              <a:t>Y-initial value: initial value of the dependent variable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858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ODE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563526" y="1180214"/>
                <a:ext cx="7393689" cy="520995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Solve the ODE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Use: x=[0, 0.5],  y(x=0)=2. Plot the solution.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x-range: 0 to 0.5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Initial value (i.e., when x=0) of y:  y(0) = 2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	Find: Plot y vs. x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26" y="1180214"/>
                <a:ext cx="7393689" cy="5209953"/>
              </a:xfrm>
              <a:prstGeom prst="rect">
                <a:avLst/>
              </a:prstGeom>
              <a:blipFill rotWithShape="0">
                <a:blip r:embed="rId2"/>
                <a:stretch>
                  <a:fillRect l="-2308" t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03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ODE Example 1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3526" y="1180214"/>
            <a:ext cx="7393689" cy="52099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</a:rPr>
              <a:t>Define the function file: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</a:rPr>
              <a:t>Call the function from another script file or command window: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5214" y="1616545"/>
            <a:ext cx="5171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dy_dx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odeexample1 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dy_dx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-10*y;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040235" y="3160927"/>
            <a:ext cx="71977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%ODE example 1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x_range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[0, 0.5];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y_initial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2;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[x, y] = ode45 (@odeexample1,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x_range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y_initial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071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7" y="806754"/>
            <a:ext cx="7268076" cy="544201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ODE Example 1</a:t>
            </a:r>
          </a:p>
        </p:txBody>
      </p:sp>
    </p:spTree>
    <p:extLst>
      <p:ext uri="{BB962C8B-B14F-4D97-AF65-F5344CB8AC3E}">
        <p14:creationId xmlns:p14="http://schemas.microsoft.com/office/powerpoint/2010/main" val="373750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ODE Example 1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3526" y="1180214"/>
            <a:ext cx="7393689" cy="52099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</a:rPr>
              <a:t>Alternatively, one can use a function handle within the script file instead of defining a separate function file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526" y="1967728"/>
            <a:ext cx="71814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%ODE example 1 - another method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%function handle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 = @(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-10*y;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ode45 (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, [0, 0.5], 2);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Differentiation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95400" y="1392864"/>
            <a:ext cx="6746875" cy="50841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Differentiation is the calculation of the slope of a function.  The easiest way to calculate the slope is to take the difference between two points.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7" b="8139"/>
          <a:stretch/>
        </p:blipFill>
        <p:spPr bwMode="auto">
          <a:xfrm>
            <a:off x="1741955" y="3814068"/>
            <a:ext cx="4935292" cy="228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63"/>
          <a:stretch/>
        </p:blipFill>
        <p:spPr bwMode="auto">
          <a:xfrm>
            <a:off x="2526448" y="2650610"/>
            <a:ext cx="3185481" cy="80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744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ODE Example 1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3526" y="1180214"/>
            <a:ext cx="7393689" cy="52099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</a:rPr>
              <a:t>Alternatively, one can use a function handle within the script file instead of defining a separate function file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526" y="2201835"/>
            <a:ext cx="71814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%ODE example 1 - another method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ode45 (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@(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-10*y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, [0, 0.5], 2);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59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ODE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563526" y="1180214"/>
                <a:ext cx="7393689" cy="520995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Solve the ODE: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=−2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Given: x=[6, 24],  y(x=6)=-3, Find: Plot y vs. x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26" y="1180214"/>
                <a:ext cx="7393689" cy="5209953"/>
              </a:xfrm>
              <a:prstGeom prst="rect">
                <a:avLst/>
              </a:prstGeom>
              <a:blipFill rotWithShape="0">
                <a:blip r:embed="rId2"/>
                <a:stretch>
                  <a:fillRect l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0947" y="2887682"/>
            <a:ext cx="82113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%ODE example 2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x_ran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(6,24,100);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%to divide the x range into 100 steps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y_ini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-3;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583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latin typeface="+mn-lt"/>
              </a:rPr>
              <a:t>ODE Example 2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65" y="2808681"/>
            <a:ext cx="4812885" cy="360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3814" y="1492515"/>
            <a:ext cx="8211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%function handle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fun2 = @(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(-2*y.^3+x-y);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ode45 (fun2,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x_ran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y_ini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't'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58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41991" y="287339"/>
            <a:ext cx="8102009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/>
              <a:t>1</a:t>
            </a:r>
            <a:r>
              <a:rPr lang="en-US" sz="4000" baseline="30000" dirty="0"/>
              <a:t>st</a:t>
            </a:r>
            <a:r>
              <a:rPr lang="en-US" sz="4000" dirty="0"/>
              <a:t> order Finite Difference Equations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9406" y="1186694"/>
            <a:ext cx="6746875" cy="5334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Backward difference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Forward difference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Central difference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45" y="1707632"/>
            <a:ext cx="27051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18" y="3416152"/>
            <a:ext cx="25812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92844" y="4775230"/>
                <a:ext cx="2855077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844" y="4775230"/>
                <a:ext cx="2855077" cy="584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Finite difference - Wikiwand">
            <a:extLst>
              <a:ext uri="{FF2B5EF4-FFF2-40B4-BE49-F238E27FC236}">
                <a16:creationId xmlns:a16="http://schemas.microsoft.com/office/drawing/2014/main" id="{1AAE4D54-09C8-42E8-814E-23BD4931D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498" y="2467558"/>
            <a:ext cx="3071502" cy="206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2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41991" y="287339"/>
            <a:ext cx="8102009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/>
              <a:t>1</a:t>
            </a:r>
            <a:r>
              <a:rPr lang="en-US" sz="4000" baseline="30000" dirty="0"/>
              <a:t>st</a:t>
            </a:r>
            <a:r>
              <a:rPr lang="en-US" sz="4000" dirty="0"/>
              <a:t> order Finite Difference Equations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95400" y="1143000"/>
            <a:ext cx="6746875" cy="5334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Backward difference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81" y="1707632"/>
            <a:ext cx="27051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72194" y="2745066"/>
                <a:ext cx="2375971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94" y="2745066"/>
                <a:ext cx="2375971" cy="582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72194" y="3692075"/>
                <a:ext cx="2441246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94" y="3692075"/>
                <a:ext cx="2441246" cy="5845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72194" y="4998220"/>
                <a:ext cx="2648546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94" y="4998220"/>
                <a:ext cx="2648546" cy="5828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431177" y="2641082"/>
            <a:ext cx="844732" cy="800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07134" y="2947123"/>
            <a:ext cx="112340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59037" y="3212704"/>
            <a:ext cx="112340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99166" y="2795177"/>
            <a:ext cx="127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Undefined values</a:t>
            </a:r>
          </a:p>
        </p:txBody>
      </p:sp>
    </p:spTree>
    <p:extLst>
      <p:ext uri="{BB962C8B-B14F-4D97-AF65-F5344CB8AC3E}">
        <p14:creationId xmlns:p14="http://schemas.microsoft.com/office/powerpoint/2010/main" val="391005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6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41991" y="287339"/>
            <a:ext cx="8102009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/>
              <a:t>1</a:t>
            </a:r>
            <a:r>
              <a:rPr lang="en-US" sz="4000" baseline="30000" dirty="0"/>
              <a:t>st</a:t>
            </a:r>
            <a:r>
              <a:rPr lang="en-US" sz="4000" dirty="0"/>
              <a:t> order Finite Difference Equations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95400" y="1143000"/>
            <a:ext cx="6746875" cy="5334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Forward difference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72194" y="2707492"/>
                <a:ext cx="2441246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94" y="2707492"/>
                <a:ext cx="2441246" cy="5845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60120" y="5375070"/>
                <a:ext cx="2694391" cy="584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120" y="5375070"/>
                <a:ext cx="2694391" cy="584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60120" y="4041409"/>
                <a:ext cx="2868156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120" y="4041409"/>
                <a:ext cx="2868156" cy="5843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31" y="1831192"/>
            <a:ext cx="25812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2690947" y="5138057"/>
            <a:ext cx="914401" cy="1052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45433" y="5088554"/>
            <a:ext cx="1123404" cy="1858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73271" y="4858330"/>
            <a:ext cx="127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Undefined values</a:t>
            </a:r>
          </a:p>
        </p:txBody>
      </p:sp>
    </p:spTree>
    <p:extLst>
      <p:ext uri="{BB962C8B-B14F-4D97-AF65-F5344CB8AC3E}">
        <p14:creationId xmlns:p14="http://schemas.microsoft.com/office/powerpoint/2010/main" val="4217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9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41991" y="287339"/>
            <a:ext cx="8102009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/>
              <a:t>1</a:t>
            </a:r>
            <a:r>
              <a:rPr lang="en-US" sz="4000" baseline="30000" dirty="0"/>
              <a:t>st</a:t>
            </a:r>
            <a:r>
              <a:rPr lang="en-US" sz="4000" dirty="0"/>
              <a:t> order Finite Difference Equations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0A5E33-A8F2-4679-8318-5950B34A220C}"/>
              </a:ext>
            </a:extLst>
          </p:cNvPr>
          <p:cNvSpPr/>
          <p:nvPr/>
        </p:nvSpPr>
        <p:spPr>
          <a:xfrm>
            <a:off x="862146" y="1319757"/>
            <a:ext cx="6580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x = [ 0     1     2]</a:t>
            </a:r>
          </a:p>
          <a:p>
            <a:pPr>
              <a:spcBef>
                <a:spcPts val="0"/>
              </a:spcBef>
            </a:pPr>
            <a:r>
              <a:rPr lang="en-US" dirty="0"/>
              <a:t>y = [ 5     4     2]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3B622-DF9B-42AA-A1D7-13272942D061}"/>
              </a:ext>
            </a:extLst>
          </p:cNvPr>
          <p:cNvSpPr/>
          <p:nvPr/>
        </p:nvSpPr>
        <p:spPr>
          <a:xfrm>
            <a:off x="862147" y="2066719"/>
            <a:ext cx="742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Find the slope at x = 1, using backward, forward and central difference method.</a:t>
            </a:r>
            <a:endParaRPr lang="en-US" b="1" dirty="0">
              <a:solidFill>
                <a:srgbClr val="A020F0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3B7B98-9BD7-443E-8276-F011EA573570}"/>
                  </a:ext>
                </a:extLst>
              </p:cNvPr>
              <p:cNvSpPr txBox="1"/>
              <p:nvPr/>
            </p:nvSpPr>
            <p:spPr>
              <a:xfrm>
                <a:off x="2869540" y="4158003"/>
                <a:ext cx="2441246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3B7B98-9BD7-443E-8276-F011EA573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40" y="4158003"/>
                <a:ext cx="2441246" cy="584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DB4F09-51EF-442B-B30B-04ABE96BA385}"/>
                  </a:ext>
                </a:extLst>
              </p:cNvPr>
              <p:cNvSpPr txBox="1"/>
              <p:nvPr/>
            </p:nvSpPr>
            <p:spPr>
              <a:xfrm>
                <a:off x="2869540" y="3136708"/>
                <a:ext cx="2441246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DB4F09-51EF-442B-B30B-04ABE96B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40" y="3136708"/>
                <a:ext cx="2441246" cy="584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2240B7-EBA5-4324-878E-3754E56C5127}"/>
                  </a:ext>
                </a:extLst>
              </p:cNvPr>
              <p:cNvSpPr txBox="1"/>
              <p:nvPr/>
            </p:nvSpPr>
            <p:spPr>
              <a:xfrm>
                <a:off x="2869540" y="5179298"/>
                <a:ext cx="2441246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2240B7-EBA5-4324-878E-3754E56C5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40" y="5179298"/>
                <a:ext cx="2441246" cy="584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70DE939-AC33-44FC-88E2-22696CD477B7}"/>
              </a:ext>
            </a:extLst>
          </p:cNvPr>
          <p:cNvSpPr/>
          <p:nvPr/>
        </p:nvSpPr>
        <p:spPr>
          <a:xfrm>
            <a:off x="137303" y="3211932"/>
            <a:ext cx="2571538" cy="389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Backward difference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FBDFCE-CB18-4888-9E96-71EB726FB2E1}"/>
              </a:ext>
            </a:extLst>
          </p:cNvPr>
          <p:cNvSpPr/>
          <p:nvPr/>
        </p:nvSpPr>
        <p:spPr>
          <a:xfrm>
            <a:off x="137303" y="4255754"/>
            <a:ext cx="2390398" cy="389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Forward difference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411088-D335-4B4B-84CC-27207BB61F19}"/>
              </a:ext>
            </a:extLst>
          </p:cNvPr>
          <p:cNvSpPr/>
          <p:nvPr/>
        </p:nvSpPr>
        <p:spPr>
          <a:xfrm>
            <a:off x="137303" y="5277049"/>
            <a:ext cx="2266967" cy="389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Central difference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4324C-2769-4FF8-84B8-07F8C43BBE86}"/>
              </a:ext>
            </a:extLst>
          </p:cNvPr>
          <p:cNvSpPr/>
          <p:nvPr/>
        </p:nvSpPr>
        <p:spPr>
          <a:xfrm>
            <a:off x="6677383" y="2754580"/>
            <a:ext cx="1824720" cy="1718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Consider: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X</a:t>
            </a:r>
            <a:r>
              <a:rPr lang="en-US" b="1" baseline="-25000" dirty="0"/>
              <a:t>0</a:t>
            </a:r>
            <a:r>
              <a:rPr lang="en-US" b="1" dirty="0"/>
              <a:t> = 0; y</a:t>
            </a:r>
            <a:r>
              <a:rPr lang="en-US" b="1" baseline="-25000" dirty="0"/>
              <a:t>0</a:t>
            </a:r>
            <a:r>
              <a:rPr lang="en-US" b="1" dirty="0"/>
              <a:t>=5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= 1; y</a:t>
            </a:r>
            <a:r>
              <a:rPr lang="en-US" b="1" baseline="-25000" dirty="0"/>
              <a:t>1</a:t>
            </a:r>
            <a:r>
              <a:rPr lang="en-US" b="1" dirty="0"/>
              <a:t>=4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X</a:t>
            </a:r>
            <a:r>
              <a:rPr lang="en-US" b="1" baseline="-25000" dirty="0"/>
              <a:t>2</a:t>
            </a:r>
            <a:r>
              <a:rPr lang="en-US" b="1" dirty="0"/>
              <a:t> = 2; y</a:t>
            </a:r>
            <a:r>
              <a:rPr lang="en-US" b="1" baseline="-25000" dirty="0"/>
              <a:t>2</a:t>
            </a:r>
            <a:r>
              <a:rPr lang="en-US" b="1" dirty="0"/>
              <a:t>=2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2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Diff(x)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7080" y="1711842"/>
            <a:ext cx="8516678" cy="47651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diff function computes differences between adjacent values in a vector, generating a new vector with one less value.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77" y="2683725"/>
            <a:ext cx="8292684" cy="119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33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Differentiation Example 1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7080" y="1286540"/>
            <a:ext cx="8516678" cy="51904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Calculate the derivative for the following set of data using both </a:t>
            </a:r>
            <a:r>
              <a:rPr lang="en-US" b="1" dirty="0"/>
              <a:t>forward and backward difference </a:t>
            </a:r>
            <a:r>
              <a:rPr lang="en-US" dirty="0"/>
              <a:t>methods.  Plot the data and the slope for each method.</a:t>
            </a:r>
          </a:p>
          <a:p>
            <a:pPr>
              <a:spcBef>
                <a:spcPts val="0"/>
              </a:spcBef>
            </a:pPr>
            <a:r>
              <a:rPr lang="en-US" dirty="0"/>
              <a:t>x = [ 0     1     2     3     4     5     6     7     8     9    10]</a:t>
            </a:r>
          </a:p>
          <a:p>
            <a:pPr>
              <a:spcBef>
                <a:spcPts val="0"/>
              </a:spcBef>
            </a:pPr>
            <a:r>
              <a:rPr lang="en-US" dirty="0"/>
              <a:t>y = [ 5     4     2     3     4     7     9     7     6     5    4]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0707" y="4778268"/>
            <a:ext cx="4278571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Result for Differences</a:t>
            </a:r>
          </a:p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dy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=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    -1    -2     1     1     3     2    -2    -1    -1    -1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dx =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     1     1     1     1     1     1     1     1     1     1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2600" y="2859558"/>
            <a:ext cx="7327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%Differentiation example 1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 = 0:10;</a:t>
            </a:r>
          </a:p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y = [5, 4, 2, 3, 4, 7, 9, 7, 6, 5, 4];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difference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diff(y)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dx = diff(x)</a:t>
            </a:r>
          </a:p>
        </p:txBody>
      </p:sp>
    </p:spTree>
    <p:extLst>
      <p:ext uri="{BB962C8B-B14F-4D97-AF65-F5344CB8AC3E}">
        <p14:creationId xmlns:p14="http://schemas.microsoft.com/office/powerpoint/2010/main" val="28152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7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Differentiation Example 1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7080" y="1254642"/>
            <a:ext cx="8516678" cy="51904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93019" y="3452557"/>
            <a:ext cx="418066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xf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=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     0     1     2     3     4     5     6     7     8     9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8695" y="1467344"/>
            <a:ext cx="514586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 for slope</a:t>
            </a:r>
          </a:p>
          <a:p>
            <a:r>
              <a:rPr lang="en-US" dirty="0" err="1">
                <a:solidFill>
                  <a:srgbClr val="FF0000"/>
                </a:solidFill>
              </a:rPr>
              <a:t>dy_dx</a:t>
            </a:r>
            <a:r>
              <a:rPr lang="en-US" dirty="0">
                <a:solidFill>
                  <a:srgbClr val="FF0000"/>
                </a:solidFill>
              </a:rPr>
              <a:t> =</a:t>
            </a:r>
          </a:p>
          <a:p>
            <a:r>
              <a:rPr lang="en-US" dirty="0">
                <a:solidFill>
                  <a:srgbClr val="FF0000"/>
                </a:solidFill>
              </a:rPr>
              <a:t>    -1    -2     1     1     3     2    -2    -1    -1    -1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" y="1221042"/>
            <a:ext cx="7607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slope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dy_dx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dy./dx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x values for forward difference plot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x(1:end-1)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%calculate x values for backward difference plot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xb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x(2:end)</a:t>
            </a:r>
          </a:p>
          <a:p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375150" y="5214215"/>
            <a:ext cx="42164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xb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=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     1     2     3     4     5     6     7     8     9    10</a:t>
            </a:r>
          </a:p>
        </p:txBody>
      </p:sp>
    </p:spTree>
    <p:extLst>
      <p:ext uri="{BB962C8B-B14F-4D97-AF65-F5344CB8AC3E}">
        <p14:creationId xmlns:p14="http://schemas.microsoft.com/office/powerpoint/2010/main" val="400807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94ad7b61f1a14cda8aacf6030eaa5e2b8a429"/>
  <p:tag name="ISPRING_RESOURCE_PATHS_HASH_2" val="ca94ad7b61f1a14cda8aacf6030eaa5e2b8a429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10737</TotalTime>
  <Words>1832</Words>
  <Application>Microsoft Office PowerPoint</Application>
  <PresentationFormat>On-screen Show (4:3)</PresentationFormat>
  <Paragraphs>255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ＭＳ Ｐゴシック</vt:lpstr>
      <vt:lpstr>Arial</vt:lpstr>
      <vt:lpstr>Book Antiqua</vt:lpstr>
      <vt:lpstr>Calibri</vt:lpstr>
      <vt:lpstr>Calibri Light</vt:lpstr>
      <vt:lpstr>Cambria Math</vt:lpstr>
      <vt:lpstr>Courier New</vt:lpstr>
      <vt:lpstr>Tahoma</vt:lpstr>
      <vt:lpstr>Times New Roman</vt:lpstr>
      <vt:lpstr>Retrospect</vt:lpstr>
      <vt:lpstr>ME 203 Introduction to MATLAB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Haas</dc:creator>
  <cp:lastModifiedBy>Austin P Lopez</cp:lastModifiedBy>
  <cp:revision>624</cp:revision>
  <cp:lastPrinted>2014-09-29T21:03:43Z</cp:lastPrinted>
  <dcterms:created xsi:type="dcterms:W3CDTF">2008-10-15T17:48:58Z</dcterms:created>
  <dcterms:modified xsi:type="dcterms:W3CDTF">2021-11-15T18:56:17Z</dcterms:modified>
</cp:coreProperties>
</file>