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4" r:id="rId1"/>
  </p:sldMasterIdLst>
  <p:notesMasterIdLst>
    <p:notesMasterId r:id="rId28"/>
  </p:notesMasterIdLst>
  <p:handoutMasterIdLst>
    <p:handoutMasterId r:id="rId29"/>
  </p:handoutMasterIdLst>
  <p:sldIdLst>
    <p:sldId id="556" r:id="rId2"/>
    <p:sldId id="600" r:id="rId3"/>
    <p:sldId id="601" r:id="rId4"/>
    <p:sldId id="602" r:id="rId5"/>
    <p:sldId id="603" r:id="rId6"/>
    <p:sldId id="547" r:id="rId7"/>
    <p:sldId id="589" r:id="rId8"/>
    <p:sldId id="548" r:id="rId9"/>
    <p:sldId id="550" r:id="rId10"/>
    <p:sldId id="551" r:id="rId11"/>
    <p:sldId id="599" r:id="rId12"/>
    <p:sldId id="552" r:id="rId13"/>
    <p:sldId id="597" r:id="rId14"/>
    <p:sldId id="522" r:id="rId15"/>
    <p:sldId id="523" r:id="rId16"/>
    <p:sldId id="524" r:id="rId17"/>
    <p:sldId id="605" r:id="rId18"/>
    <p:sldId id="525" r:id="rId19"/>
    <p:sldId id="527" r:id="rId20"/>
    <p:sldId id="590" r:id="rId21"/>
    <p:sldId id="593" r:id="rId22"/>
    <p:sldId id="528" r:id="rId23"/>
    <p:sldId id="596" r:id="rId24"/>
    <p:sldId id="604" r:id="rId25"/>
    <p:sldId id="594" r:id="rId26"/>
    <p:sldId id="598" r:id="rId27"/>
  </p:sldIdLst>
  <p:sldSz cx="9144000" cy="6858000" type="screen4x3"/>
  <p:notesSz cx="7315200" cy="9601200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9900"/>
    <a:srgbClr val="CC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30" autoAdjust="0"/>
  </p:normalViewPr>
  <p:slideViewPr>
    <p:cSldViewPr snapToGrid="0">
      <p:cViewPr varScale="1">
        <p:scale>
          <a:sx n="91" d="100"/>
          <a:sy n="91" d="100"/>
        </p:scale>
        <p:origin x="1128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F95668-539B-4335-9DC1-30B874FBEE75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8B7B243-5CAD-4EC2-819E-0E598CB3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9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fld id="{AC20EC95-7AA1-4350-9600-5BEB1F056A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0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23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8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64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5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x^3-4x^2+2x-3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x+2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conv</a:t>
            </a:r>
            <a:r>
              <a:rPr lang="en-US" sz="1200" dirty="0"/>
              <a:t>(den, q) +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15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= 0:5;</a:t>
            </a:r>
          </a:p>
          <a:p>
            <a:r>
              <a:rPr lang="es-ES" dirty="0"/>
              <a:t>y = [0 20 60 68 77 110];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30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28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86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04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3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9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62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35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47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x^3-4x^2+2x-3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x+2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4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A=[1,2,3,4,5];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8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2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93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2x^2-4x+10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7-x-4x^3+x^5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87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3x^6+15x^5-10x^3-3x^2+15x-40</a:t>
            </a:r>
          </a:p>
          <a:p>
            <a:r>
              <a:rPr lang="en-US" dirty="0"/>
              <a:t>3x^3-2x-6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0EC95-7AA1-4350-9600-5BEB1F056AE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4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D4B1-CFAE-468E-9352-9E84C7689879}" type="datetime1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446D-04F6-461D-83F9-8903C22BC6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8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CF53-687A-4213-86F0-AEDB052B13E4}" type="datetime1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42BB6-5BBD-4614-96A1-CA27398355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0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858D-65F9-499F-9A87-EA5BF38075FF}" type="datetime1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95CB-D9C0-421C-AB2E-411B5D115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6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249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752600"/>
            <a:ext cx="3276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752600"/>
            <a:ext cx="3276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165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204C-8958-428C-9389-E473B5F08AC0}" type="datetime1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3F39-A9F3-4F43-9F8C-51A3374D3E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6664-58FE-4EFD-AFF7-62344FE6D9E2}" type="datetime1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D51B-09D3-426F-9C53-B3075BECB7C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4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E4A3-39B5-4015-9096-DBF0BD634CB2}" type="datetime1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02EF-6F78-4D15-A62D-863648502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7E7D-6F9A-4F50-9F1F-8E330D3E5CD9}" type="datetime1">
              <a:rPr lang="en-US" smtClean="0"/>
              <a:pPr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369F-A9B9-4368-B2EC-0430662973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593-F708-44D2-99D9-43627BF66C88}" type="datetime1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8BE-77BC-40BE-8EC9-6A1922905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2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90C6-B898-4678-B1D2-78F8A2AE37C6}" type="datetime1">
              <a:rPr lang="en-US" smtClean="0"/>
              <a:pPr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75CD-509B-4A80-8EF4-93CF86021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C59D5FE-B4A7-42CF-B0DF-3359CAA93C87}" type="datetime1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5D4FDB-475B-4E6D-A285-E42AD0DA8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68B9-8A56-45F7-ADF6-8AA917CC6804}" type="datetime1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AC730-4F02-4427-943C-4FAAA472B4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6E4FB-6597-41EA-9441-212A85D7AE35}" type="datetime1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207892-1152-4518-8DC3-64A1323D30D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b="81944"/>
          <a:stretch/>
        </p:blipFill>
        <p:spPr>
          <a:xfrm>
            <a:off x="0" y="0"/>
            <a:ext cx="3810000" cy="515938"/>
          </a:xfrm>
          <a:prstGeom prst="rect">
            <a:avLst/>
          </a:prstGeom>
        </p:spPr>
      </p:pic>
      <p:pic>
        <p:nvPicPr>
          <p:cNvPr id="12" name="Picture 11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l="42667" r="26407" b="81944"/>
          <a:stretch/>
        </p:blipFill>
        <p:spPr>
          <a:xfrm>
            <a:off x="2743200" y="0"/>
            <a:ext cx="6400800" cy="51593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24600" y="9519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152C60"/>
                </a:solidFill>
                <a:latin typeface="Book Antiqua"/>
                <a:cs typeface="Book Antiqua"/>
              </a:rPr>
              <a:t>ENGR100</a:t>
            </a:r>
          </a:p>
        </p:txBody>
      </p:sp>
      <p:pic>
        <p:nvPicPr>
          <p:cNvPr id="14" name="Picture 13" descr="New PowerPoint Design.jpg"/>
          <p:cNvPicPr>
            <a:picLocks noChangeAspect="1"/>
          </p:cNvPicPr>
          <p:nvPr userDrawn="1"/>
        </p:nvPicPr>
        <p:blipFill rotWithShape="1">
          <a:blip r:embed="rId14" cstate="print"/>
          <a:srcRect l="73592" r="3075" b="81944"/>
          <a:stretch/>
        </p:blipFill>
        <p:spPr>
          <a:xfrm>
            <a:off x="1752600" y="0"/>
            <a:ext cx="889000" cy="5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1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600200"/>
            <a:ext cx="7848600" cy="4191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ME 203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Introduction to MATLAB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endParaRPr lang="en-US" sz="36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14339" name="Slide Number Placeholder 2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/>
            <a:fld id="{83A9DF7E-A20D-43C5-A75A-D89123822221}" type="slidenum">
              <a:rPr lang="en-US" sz="1400">
                <a:latin typeface="Times New Roman" charset="0"/>
              </a:rPr>
              <a:pPr algn="r" eaLnBrk="1" hangingPunct="1"/>
              <a:t>1</a:t>
            </a:fld>
            <a:endParaRPr lang="en-US" sz="1400">
              <a:latin typeface="Times New Roman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76600"/>
            <a:ext cx="28956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79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7363"/>
            <a:ext cx="8229600" cy="6556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Multiplying Polynomials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066800"/>
            <a:ext cx="8305800" cy="5257800"/>
          </a:xfrm>
        </p:spPr>
        <p:txBody>
          <a:bodyPr>
            <a:normAutofit/>
          </a:bodyPr>
          <a:lstStyle/>
          <a:p>
            <a:r>
              <a:rPr lang="en-US" sz="2600" dirty="0"/>
              <a:t>2 polynomials can be multiplied with a built in function</a:t>
            </a:r>
          </a:p>
          <a:p>
            <a:r>
              <a:rPr lang="en-US" sz="2600" dirty="0"/>
              <a:t>Matlab function: </a:t>
            </a:r>
            <a:r>
              <a:rPr lang="en-US" sz="2600" dirty="0">
                <a:solidFill>
                  <a:srgbClr val="FF0000"/>
                </a:solidFill>
              </a:rPr>
              <a:t>c=</a:t>
            </a:r>
            <a:r>
              <a:rPr lang="en-US" sz="2600" dirty="0" err="1">
                <a:solidFill>
                  <a:srgbClr val="FF0000"/>
                </a:solidFill>
              </a:rPr>
              <a:t>conv</a:t>
            </a:r>
            <a:r>
              <a:rPr lang="en-US" sz="2600" dirty="0">
                <a:solidFill>
                  <a:srgbClr val="FF0000"/>
                </a:solidFill>
              </a:rPr>
              <a:t> (</a:t>
            </a:r>
            <a:r>
              <a:rPr lang="en-US" sz="2600" dirty="0" err="1">
                <a:solidFill>
                  <a:srgbClr val="FF0000"/>
                </a:solidFill>
              </a:rPr>
              <a:t>a,b</a:t>
            </a:r>
            <a:r>
              <a:rPr lang="en-US" sz="2600" dirty="0">
                <a:solidFill>
                  <a:srgbClr val="FF0000"/>
                </a:solidFill>
              </a:rPr>
              <a:t>)</a:t>
            </a:r>
          </a:p>
          <a:p>
            <a:pPr eaLnBrk="1" hangingPunct="1"/>
            <a:endParaRPr lang="en-US" sz="2600" dirty="0">
              <a:solidFill>
                <a:srgbClr val="FF0000"/>
              </a:solidFill>
            </a:endParaRPr>
          </a:p>
          <a:p>
            <a:pPr eaLnBrk="1" hangingPunct="1"/>
            <a:endParaRPr lang="en-US" sz="2600" dirty="0">
              <a:solidFill>
                <a:srgbClr val="FF0000"/>
              </a:solidFill>
            </a:endParaRPr>
          </a:p>
          <a:p>
            <a:pPr eaLnBrk="1" hangingPunct="1"/>
            <a:endParaRPr lang="en-US" sz="26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600" dirty="0">
                <a:solidFill>
                  <a:schemeClr val="tx1"/>
                </a:solidFill>
              </a:rPr>
              <a:t>The polynomials do not have to be the same order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2057400"/>
            <a:ext cx="2438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 is the vector of the coefficients of the polynomial after multiplication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9" y="2057400"/>
            <a:ext cx="2760785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are the vectors of the coefficients of the polynomials that are being multiplied</a:t>
            </a:r>
          </a:p>
        </p:txBody>
      </p:sp>
    </p:spTree>
    <p:extLst>
      <p:ext uri="{BB962C8B-B14F-4D97-AF65-F5344CB8AC3E}">
        <p14:creationId xmlns:p14="http://schemas.microsoft.com/office/powerpoint/2010/main" val="83361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7363"/>
            <a:ext cx="8229600" cy="6556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Multiplying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838200" y="1066800"/>
                <a:ext cx="8305800" cy="5257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Example: </a:t>
                </a: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2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  <m:sSup>
                            <m:sSup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+15</m:t>
                          </m:r>
                          <m:r>
                            <a:rPr lang="en-US" sz="2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−40</m:t>
                          </m:r>
                          <m:r>
                            <m:rPr>
                              <m:nor/>
                            </m:rPr>
                            <a:rPr lang="en-US" sz="26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d>
                      <m:r>
                        <a:rPr lang="en-US" sz="2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m:rPr>
                              <m:nor/>
                            </m:rPr>
                            <a:rPr lang="en-US" sz="26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tx1"/>
                  </a:solidFill>
                </a:endParaRPr>
              </a:p>
              <a:p>
                <a:r>
                  <a:rPr lang="en-US" sz="2600" dirty="0">
                    <a:solidFill>
                      <a:schemeClr val="tx1"/>
                    </a:solidFill>
                  </a:rPr>
                  <a:t>p1 = [3,15,0,-10,-3,15,-40]</a:t>
                </a:r>
              </a:p>
              <a:p>
                <a:r>
                  <a:rPr lang="en-US" sz="2600" dirty="0">
                    <a:solidFill>
                      <a:schemeClr val="tx1"/>
                    </a:solidFill>
                  </a:rPr>
                  <a:t>p2 = [3,0,-2,-6]</a:t>
                </a:r>
              </a:p>
              <a:p>
                <a:r>
                  <a:rPr lang="en-US" sz="2600" dirty="0" err="1">
                    <a:solidFill>
                      <a:schemeClr val="tx1"/>
                    </a:solidFill>
                  </a:rPr>
                  <a:t>conv</a:t>
                </a:r>
                <a:r>
                  <a:rPr lang="en-US" sz="2600" dirty="0">
                    <a:solidFill>
                      <a:schemeClr val="tx1"/>
                    </a:solidFill>
                  </a:rPr>
                  <a:t>(p1,p2)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tx1"/>
                  </a:solidFill>
                </a:endParaRPr>
              </a:p>
              <a:p>
                <a:endParaRPr lang="en-US" sz="2600" dirty="0">
                  <a:solidFill>
                    <a:srgbClr val="FF0000"/>
                  </a:solidFill>
                </a:endParaRPr>
              </a:p>
              <a:p>
                <a:r>
                  <a:rPr lang="en-US" sz="2600" dirty="0">
                    <a:solidFill>
                      <a:srgbClr val="FF0000"/>
                    </a:solidFill>
                  </a:rPr>
                  <a:t>     9    45    -6   -78   -99    65   -54   -12   -10   240</a:t>
                </a: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38200" y="1066800"/>
                <a:ext cx="8305800" cy="5257800"/>
              </a:xfrm>
              <a:blipFill rotWithShape="0">
                <a:blip r:embed="rId3"/>
                <a:stretch>
                  <a:fillRect l="-2276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44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7363"/>
            <a:ext cx="8229600" cy="6556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Dividing Polynomials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915400" cy="5257800"/>
          </a:xfrm>
        </p:spPr>
        <p:txBody>
          <a:bodyPr>
            <a:normAutofit/>
          </a:bodyPr>
          <a:lstStyle/>
          <a:p>
            <a:r>
              <a:rPr lang="en-US" sz="2600" dirty="0"/>
              <a:t>A polynomial can be divided by another with a built in function</a:t>
            </a:r>
          </a:p>
          <a:p>
            <a:r>
              <a:rPr lang="en-US" sz="2600" dirty="0"/>
              <a:t>Matlab function: </a:t>
            </a:r>
            <a:r>
              <a:rPr lang="en-US" sz="2600" dirty="0">
                <a:solidFill>
                  <a:srgbClr val="FF0000"/>
                </a:solidFill>
              </a:rPr>
              <a:t>[</a:t>
            </a:r>
            <a:r>
              <a:rPr lang="en-US" sz="2600" dirty="0" err="1">
                <a:solidFill>
                  <a:srgbClr val="FF0000"/>
                </a:solidFill>
              </a:rPr>
              <a:t>q,r</a:t>
            </a:r>
            <a:r>
              <a:rPr lang="en-US" sz="2600" dirty="0">
                <a:solidFill>
                  <a:srgbClr val="FF0000"/>
                </a:solidFill>
              </a:rPr>
              <a:t>]=</a:t>
            </a:r>
            <a:r>
              <a:rPr lang="en-US" sz="2600" dirty="0" err="1">
                <a:solidFill>
                  <a:srgbClr val="FF0000"/>
                </a:solidFill>
              </a:rPr>
              <a:t>deconv</a:t>
            </a:r>
            <a:r>
              <a:rPr lang="en-US" sz="2600" dirty="0">
                <a:solidFill>
                  <a:srgbClr val="FF0000"/>
                </a:solidFill>
              </a:rPr>
              <a:t> (</a:t>
            </a:r>
            <a:r>
              <a:rPr lang="en-US" sz="2600" dirty="0" err="1">
                <a:solidFill>
                  <a:srgbClr val="FF0000"/>
                </a:solidFill>
              </a:rPr>
              <a:t>u,v</a:t>
            </a:r>
            <a:r>
              <a:rPr lang="en-US" sz="2600" dirty="0">
                <a:solidFill>
                  <a:srgbClr val="FF0000"/>
                </a:solidFill>
              </a:rPr>
              <a:t>)</a:t>
            </a:r>
          </a:p>
          <a:p>
            <a:pPr eaLnBrk="1" hangingPunct="1"/>
            <a:endParaRPr lang="en-US" sz="2600" dirty="0">
              <a:solidFill>
                <a:srgbClr val="FF0000"/>
              </a:solidFill>
            </a:endParaRPr>
          </a:p>
          <a:p>
            <a:pPr eaLnBrk="1" hangingPunct="1"/>
            <a:endParaRPr lang="en-US" sz="2600" dirty="0">
              <a:solidFill>
                <a:srgbClr val="FF0000"/>
              </a:solidFill>
            </a:endParaRPr>
          </a:p>
          <a:p>
            <a:pPr eaLnBrk="1" hangingPunct="1"/>
            <a:endParaRPr lang="en-US" sz="2600" dirty="0">
              <a:solidFill>
                <a:srgbClr val="FF0000"/>
              </a:solidFill>
            </a:endParaRPr>
          </a:p>
          <a:p>
            <a:pPr eaLnBrk="1" hangingPunct="1"/>
            <a:endParaRPr lang="en-US" sz="2600" dirty="0">
              <a:solidFill>
                <a:schemeClr val="tx1"/>
              </a:solidFill>
            </a:endParaRPr>
          </a:p>
          <a:p>
            <a:pPr eaLnBrk="1" hangingPunct="1"/>
            <a:endParaRPr lang="en-US" sz="26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2600" dirty="0">
                <a:solidFill>
                  <a:schemeClr val="tx1"/>
                </a:solidFill>
              </a:rPr>
              <a:t>The polynomials do not have to be the same order</a:t>
            </a:r>
          </a:p>
          <a:p>
            <a:pPr marL="0" indent="0" eaLnBrk="1" hangingPunct="1">
              <a:buNone/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9277" y="2074544"/>
            <a:ext cx="3352800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 is the vector of the coefficients with the quotient polynomial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 is the vector of the coefficients of the with the remainder polynomial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6992" y="2074544"/>
            <a:ext cx="3505200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 is the vector with the coefficients of the numerator polynomial.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 is the vector with the coefficients of the denominator polynomial</a:t>
            </a:r>
          </a:p>
        </p:txBody>
      </p:sp>
    </p:spTree>
    <p:extLst>
      <p:ext uri="{BB962C8B-B14F-4D97-AF65-F5344CB8AC3E}">
        <p14:creationId xmlns:p14="http://schemas.microsoft.com/office/powerpoint/2010/main" val="13315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7363"/>
            <a:ext cx="8229600" cy="6556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Dividing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28600" y="1066800"/>
                <a:ext cx="89154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sz="2800" dirty="0"/>
              </a:p>
              <a:p>
                <a:r>
                  <a:rPr lang="en-US" sz="2800" dirty="0" err="1">
                    <a:solidFill>
                      <a:schemeClr val="tx1"/>
                    </a:solidFill>
                  </a:rPr>
                  <a:t>num</a:t>
                </a:r>
                <a:r>
                  <a:rPr lang="en-US" sz="2800" dirty="0">
                    <a:solidFill>
                      <a:schemeClr val="tx1"/>
                    </a:solidFill>
                  </a:rPr>
                  <a:t> = [1, -4, 2, -3]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den = [1, 2]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[q, r] =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deconv</a:t>
                </a:r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num</a:t>
                </a:r>
                <a:r>
                  <a:rPr lang="en-US" sz="2800" dirty="0">
                    <a:solidFill>
                      <a:schemeClr val="tx1"/>
                    </a:solidFill>
                  </a:rPr>
                  <a:t>, den)</a:t>
                </a:r>
              </a:p>
              <a:p>
                <a:r>
                  <a:rPr lang="pt-BR" sz="2800" dirty="0">
                    <a:solidFill>
                      <a:schemeClr val="tx1"/>
                    </a:solidFill>
                  </a:rPr>
                  <a:t>q =</a:t>
                </a:r>
              </a:p>
              <a:p>
                <a:r>
                  <a:rPr lang="pt-BR" sz="2800" dirty="0">
                    <a:solidFill>
                      <a:schemeClr val="tx1"/>
                    </a:solidFill>
                  </a:rPr>
                  <a:t>     1    -6    14</a:t>
                </a:r>
              </a:p>
              <a:p>
                <a:r>
                  <a:rPr lang="pt-BR" sz="2800" dirty="0">
                    <a:solidFill>
                      <a:schemeClr val="tx1"/>
                    </a:solidFill>
                  </a:rPr>
                  <a:t>r =</a:t>
                </a:r>
              </a:p>
              <a:p>
                <a:r>
                  <a:rPr lang="pt-BR" sz="2800" dirty="0">
                    <a:solidFill>
                      <a:schemeClr val="tx1"/>
                    </a:solidFill>
                  </a:rPr>
                  <a:t>     0     0     0   -31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28600" y="1066800"/>
                <a:ext cx="8915400" cy="5257800"/>
              </a:xfrm>
              <a:blipFill rotWithShape="0">
                <a:blip r:embed="rId3"/>
                <a:stretch>
                  <a:fillRect l="-2462" b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456432" y="4578387"/>
                <a:ext cx="210769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+14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432" y="4578387"/>
                <a:ext cx="210769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387852" y="5470247"/>
                <a:ext cx="2107692" cy="675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−31</m:t>
                          </m:r>
                        </m:num>
                        <m:den/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852" y="5470247"/>
                <a:ext cx="2107692" cy="6756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840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855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Linear Regression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86059" y="1233378"/>
            <a:ext cx="7356475" cy="519223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Linear Regression - Fitting a line to a set of data</a:t>
            </a:r>
          </a:p>
          <a:p>
            <a:r>
              <a:rPr lang="en-US" dirty="0"/>
              <a:t>This is useful when you want to use the line for further calculations instead of the data</a:t>
            </a:r>
          </a:p>
          <a:p>
            <a:pPr marL="0" indent="0">
              <a:buNone/>
            </a:pPr>
            <a:r>
              <a:rPr lang="en-US" dirty="0"/>
              <a:t> (In EXCEL it is called a </a:t>
            </a:r>
            <a:r>
              <a:rPr lang="en-US" dirty="0" err="1"/>
              <a:t>trendline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Actual Data</a:t>
            </a:r>
          </a:p>
          <a:p>
            <a:r>
              <a:rPr lang="en-US" dirty="0"/>
              <a:t>x = 0:5;</a:t>
            </a:r>
          </a:p>
          <a:p>
            <a:r>
              <a:rPr lang="es-ES" dirty="0"/>
              <a:t>y = [0 20 60 68 77 110];</a:t>
            </a:r>
          </a:p>
          <a:p>
            <a:endParaRPr lang="es-ES" dirty="0"/>
          </a:p>
          <a:p>
            <a:r>
              <a:rPr lang="es-ES" dirty="0" err="1"/>
              <a:t>Approximation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</a:p>
          <a:p>
            <a:r>
              <a:rPr lang="es-ES" dirty="0"/>
              <a:t>linear </a:t>
            </a:r>
            <a:r>
              <a:rPr lang="es-ES" dirty="0" err="1"/>
              <a:t>regression</a:t>
            </a:r>
            <a:endParaRPr lang="es-ES" dirty="0"/>
          </a:p>
          <a:p>
            <a:r>
              <a:rPr lang="en-US" dirty="0" err="1"/>
              <a:t>y_hat</a:t>
            </a:r>
            <a:r>
              <a:rPr lang="en-US" dirty="0"/>
              <a:t> = 20*x</a:t>
            </a:r>
          </a:p>
          <a:p>
            <a:endParaRPr lang="en-US" dirty="0"/>
          </a:p>
          <a:p>
            <a:r>
              <a:rPr lang="en-US" dirty="0"/>
              <a:t>How do we find the linear regression line in </a:t>
            </a:r>
            <a:r>
              <a:rPr lang="en-US" dirty="0" err="1"/>
              <a:t>Matlab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018" y="2002908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01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855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419976" y="1143000"/>
                <a:ext cx="7356475" cy="543146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line is created by minimizing the root mean squared error (RMS)</a:t>
                </a:r>
              </a:p>
              <a:p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𝑅𝑀𝑆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(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Actual Data</a:t>
                </a:r>
              </a:p>
              <a:p>
                <a:r>
                  <a:rPr lang="en-US" dirty="0"/>
                  <a:t>x = 0:5; </a:t>
                </a:r>
                <a:r>
                  <a:rPr lang="es-ES" dirty="0"/>
                  <a:t>y = [0 20 60 68 77 110];</a:t>
                </a:r>
              </a:p>
              <a:p>
                <a:r>
                  <a:rPr lang="es-ES" dirty="0" err="1"/>
                  <a:t>Approximation</a:t>
                </a:r>
                <a:r>
                  <a:rPr lang="es-ES" dirty="0"/>
                  <a:t> </a:t>
                </a:r>
                <a:r>
                  <a:rPr lang="es-ES" dirty="0" err="1"/>
                  <a:t>using</a:t>
                </a:r>
                <a:r>
                  <a:rPr lang="es-ES" dirty="0"/>
                  <a:t> linear </a:t>
                </a:r>
                <a:r>
                  <a:rPr lang="es-ES" dirty="0" err="1"/>
                  <a:t>regression</a:t>
                </a:r>
                <a:endParaRPr lang="es-ES" dirty="0"/>
              </a:p>
              <a:p>
                <a:r>
                  <a:rPr lang="en-US" dirty="0" err="1"/>
                  <a:t>y_hat</a:t>
                </a:r>
                <a:r>
                  <a:rPr lang="en-US" dirty="0"/>
                  <a:t> = 20*x</a:t>
                </a:r>
              </a:p>
              <a:p>
                <a:endParaRPr lang="en-US" dirty="0"/>
              </a:p>
              <a:p>
                <a:r>
                  <a:rPr lang="en-US" dirty="0"/>
                  <a:t>Calculate RMS</a:t>
                </a:r>
              </a:p>
              <a:p>
                <a:r>
                  <a:rPr lang="en-US" dirty="0"/>
                  <a:t>Error=</a:t>
                </a:r>
                <a:r>
                  <a:rPr lang="en-US" dirty="0" err="1"/>
                  <a:t>y_hat</a:t>
                </a:r>
                <a:r>
                  <a:rPr lang="en-US" dirty="0"/>
                  <a:t>-y				or	</a:t>
                </a:r>
                <a:r>
                  <a:rPr lang="en-US" dirty="0" err="1"/>
                  <a:t>rms</a:t>
                </a:r>
                <a:r>
                  <a:rPr lang="en-US" dirty="0"/>
                  <a:t>(Error)</a:t>
                </a:r>
              </a:p>
              <a:p>
                <a:r>
                  <a:rPr lang="en-US" dirty="0"/>
                  <a:t>RMS=</a:t>
                </a:r>
                <a:r>
                  <a:rPr lang="en-US" dirty="0" err="1"/>
                  <a:t>sqrt</a:t>
                </a:r>
                <a:r>
                  <a:rPr lang="en-US" dirty="0"/>
                  <a:t>(mean(Error.^2))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76" y="1143000"/>
                <a:ext cx="7356475" cy="5431465"/>
              </a:xfrm>
              <a:prstGeom prst="rect">
                <a:avLst/>
              </a:prstGeom>
              <a:blipFill rotWithShape="0">
                <a:blip r:embed="rId3"/>
                <a:stretch>
                  <a:fillRect l="-2154" t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0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855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Polyfit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19976" y="1297173"/>
            <a:ext cx="7356475" cy="5192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Polyfit</a:t>
            </a:r>
            <a:r>
              <a:rPr lang="en-US" dirty="0"/>
              <a:t> calculates the coefficients of a polynomial that minimizes the RMS for the data set</a:t>
            </a:r>
          </a:p>
          <a:p>
            <a:r>
              <a:rPr lang="en-US" dirty="0"/>
              <a:t>Coefficients = </a:t>
            </a:r>
            <a:r>
              <a:rPr lang="en-US" dirty="0" err="1"/>
              <a:t>polyfit</a:t>
            </a:r>
            <a:r>
              <a:rPr lang="en-US" dirty="0"/>
              <a:t> (x data, y data, order of polynomial)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8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855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Polyfit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19976" y="1297173"/>
            <a:ext cx="7356475" cy="5192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Linear Polynomial Fit</a:t>
            </a:r>
          </a:p>
          <a:p>
            <a:endParaRPr lang="en-US" baseline="-25000" dirty="0"/>
          </a:p>
          <a:p>
            <a:r>
              <a:rPr lang="es-ES" dirty="0"/>
              <a:t>x = 0:5;  y = [0 20 60 68 77 110];</a:t>
            </a:r>
          </a:p>
          <a:p>
            <a:r>
              <a:rPr lang="es-ES" dirty="0"/>
              <a:t>a = </a:t>
            </a:r>
            <a:r>
              <a:rPr lang="es-ES" dirty="0" err="1"/>
              <a:t>polyfit</a:t>
            </a:r>
            <a:r>
              <a:rPr lang="es-ES" dirty="0"/>
              <a:t>(x,y,1)</a:t>
            </a:r>
          </a:p>
          <a:p>
            <a:r>
              <a:rPr lang="es-ES" dirty="0"/>
              <a:t>a =</a:t>
            </a:r>
          </a:p>
          <a:p>
            <a:r>
              <a:rPr lang="es-ES" dirty="0"/>
              <a:t>   20.8286    3.7619</a:t>
            </a:r>
          </a:p>
          <a:p>
            <a:r>
              <a:rPr lang="en-US" dirty="0"/>
              <a:t>The coefficients in </a:t>
            </a:r>
            <a:r>
              <a:rPr lang="en-US" b="1" dirty="0"/>
              <a:t>a</a:t>
            </a:r>
            <a:r>
              <a:rPr lang="en-US" dirty="0"/>
              <a:t> are in descending powers of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81461" y="1297173"/>
                <a:ext cx="1974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461" y="1297173"/>
                <a:ext cx="197432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186345" y="3523957"/>
            <a:ext cx="2978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s-ES" dirty="0">
                <a:solidFill>
                  <a:srgbClr val="FF0000"/>
                </a:solidFill>
                <a:latin typeface="+mn-lt"/>
              </a:rPr>
              <a:t>= 20.8286	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baseline="-25000" dirty="0">
                <a:solidFill>
                  <a:srgbClr val="FF0000"/>
                </a:solidFill>
                <a:latin typeface="+mn-lt"/>
              </a:rPr>
              <a:t>0</a:t>
            </a:r>
            <a:r>
              <a:rPr lang="es-ES" dirty="0">
                <a:solidFill>
                  <a:srgbClr val="FF0000"/>
                </a:solidFill>
                <a:latin typeface="+mn-lt"/>
              </a:rPr>
              <a:t>=3.7619</a:t>
            </a:r>
          </a:p>
        </p:txBody>
      </p:sp>
    </p:spTree>
    <p:extLst>
      <p:ext uri="{BB962C8B-B14F-4D97-AF65-F5344CB8AC3E}">
        <p14:creationId xmlns:p14="http://schemas.microsoft.com/office/powerpoint/2010/main" val="32962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9"/>
            <a:ext cx="7543800" cy="744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Polyval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19976" y="1137680"/>
            <a:ext cx="7356475" cy="529501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Polyval</a:t>
            </a:r>
            <a:r>
              <a:rPr lang="en-US" dirty="0"/>
              <a:t> can be used to evaluate the value of a best-fit polynomial at a point </a:t>
            </a:r>
          </a:p>
          <a:p>
            <a:r>
              <a:rPr lang="en-US" dirty="0"/>
              <a:t>Result = </a:t>
            </a:r>
            <a:r>
              <a:rPr lang="en-US" dirty="0" err="1"/>
              <a:t>polyval</a:t>
            </a:r>
            <a:r>
              <a:rPr lang="en-US" dirty="0"/>
              <a:t> (coefficients, value to evaluate)</a:t>
            </a:r>
          </a:p>
          <a:p>
            <a:endParaRPr lang="en-US" dirty="0"/>
          </a:p>
          <a:p>
            <a:r>
              <a:rPr lang="en-US" dirty="0"/>
              <a:t>Ex: Continuing previous example. </a:t>
            </a:r>
            <a:r>
              <a:rPr lang="es-ES" dirty="0" err="1"/>
              <a:t>Estimate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Polyval</a:t>
            </a:r>
            <a:r>
              <a:rPr lang="es-ES" dirty="0"/>
              <a:t>, </a:t>
            </a:r>
            <a:r>
              <a:rPr lang="es-ES" dirty="0" err="1"/>
              <a:t>value</a:t>
            </a:r>
            <a:r>
              <a:rPr lang="es-ES" dirty="0"/>
              <a:t> of y </a:t>
            </a:r>
            <a:r>
              <a:rPr lang="es-ES" dirty="0" err="1"/>
              <a:t>when</a:t>
            </a:r>
            <a:r>
              <a:rPr lang="es-ES" dirty="0"/>
              <a:t> x=5.</a:t>
            </a:r>
          </a:p>
          <a:p>
            <a:endParaRPr lang="es-ES" dirty="0"/>
          </a:p>
          <a:p>
            <a:r>
              <a:rPr lang="es-ES" dirty="0"/>
              <a:t>a=</a:t>
            </a:r>
            <a:r>
              <a:rPr lang="es-ES" dirty="0" err="1"/>
              <a:t>polyfit</a:t>
            </a:r>
            <a:r>
              <a:rPr lang="es-ES" dirty="0"/>
              <a:t>(x,y,1)</a:t>
            </a:r>
          </a:p>
          <a:p>
            <a:r>
              <a:rPr lang="es-ES" dirty="0"/>
              <a:t>a =</a:t>
            </a:r>
          </a:p>
          <a:p>
            <a:r>
              <a:rPr lang="es-ES" dirty="0"/>
              <a:t>   20.8286    3.7619</a:t>
            </a:r>
          </a:p>
          <a:p>
            <a:r>
              <a:rPr lang="es-ES" dirty="0" err="1"/>
              <a:t>polyval</a:t>
            </a:r>
            <a:r>
              <a:rPr lang="es-ES" dirty="0"/>
              <a:t>(a,5)</a:t>
            </a:r>
          </a:p>
          <a:p>
            <a:r>
              <a:rPr lang="es-ES" dirty="0" err="1"/>
              <a:t>ans</a:t>
            </a:r>
            <a:r>
              <a:rPr lang="es-ES" dirty="0"/>
              <a:t> =</a:t>
            </a:r>
          </a:p>
          <a:p>
            <a:r>
              <a:rPr lang="es-ES" dirty="0"/>
              <a:t>  107.9048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8213" y="5841336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Actual data:  x = 5;  y = 110</a:t>
            </a:r>
          </a:p>
        </p:txBody>
      </p:sp>
    </p:spTree>
    <p:extLst>
      <p:ext uri="{BB962C8B-B14F-4D97-AF65-F5344CB8AC3E}">
        <p14:creationId xmlns:p14="http://schemas.microsoft.com/office/powerpoint/2010/main" val="72241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69581" y="287339"/>
            <a:ext cx="7974419" cy="855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Linear Regression Example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19976" y="1222744"/>
            <a:ext cx="7356475" cy="528792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Data Set</a:t>
            </a:r>
          </a:p>
          <a:p>
            <a:pPr>
              <a:spcBef>
                <a:spcPts val="0"/>
              </a:spcBef>
            </a:pPr>
            <a:r>
              <a:rPr lang="en-US" dirty="0"/>
              <a:t>Time in seconds,    x = 0:5; </a:t>
            </a:r>
          </a:p>
          <a:p>
            <a:pPr>
              <a:spcBef>
                <a:spcPts val="0"/>
              </a:spcBef>
            </a:pPr>
            <a:r>
              <a:rPr lang="es-ES" dirty="0"/>
              <a:t>Temperature in 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⁰</a:t>
            </a:r>
            <a:r>
              <a:rPr lang="es-ES" dirty="0"/>
              <a:t>F,    y = [0 20 60 68 77 110]</a:t>
            </a:r>
          </a:p>
          <a:p>
            <a:pPr marL="0" indent="0">
              <a:buNone/>
            </a:pPr>
            <a:r>
              <a:rPr lang="en-US" dirty="0"/>
              <a:t>a) Write a code to plot the data and a best fit line</a:t>
            </a:r>
          </a:p>
          <a:p>
            <a:pPr marL="292608" lvl="1" indent="0">
              <a:buNone/>
            </a:pPr>
            <a:r>
              <a:rPr lang="en-US" dirty="0"/>
              <a:t>- Use circles for the data and a line for the best fit line</a:t>
            </a:r>
          </a:p>
          <a:p>
            <a:pPr marL="292608" lvl="1" indent="0">
              <a:buNone/>
            </a:pPr>
            <a:r>
              <a:rPr lang="en-US" dirty="0"/>
              <a:t>- Completely label the plot</a:t>
            </a:r>
          </a:p>
          <a:p>
            <a:pPr marL="292608" lvl="1" indent="0">
              <a:buNone/>
            </a:pPr>
            <a:r>
              <a:rPr lang="en-US" dirty="0"/>
              <a:t>- Display the coefficients for the polynomial approximation</a:t>
            </a:r>
          </a:p>
          <a:p>
            <a:pPr marL="0" indent="0">
              <a:buNone/>
            </a:pPr>
            <a:r>
              <a:rPr lang="en-US" dirty="0"/>
              <a:t>b) Calculate the RMS error of the linear approximation</a:t>
            </a:r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9422" y="4424600"/>
            <a:ext cx="61282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%Linear regression example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 clear; format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compact</a:t>
            </a:r>
          </a:p>
          <a:p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x = 0:5; 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%seconds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y = [0 20 60 68 77 110]; 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%degree F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976" y="4343399"/>
            <a:ext cx="5029201" cy="1835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413239"/>
            <a:ext cx="7543800" cy="892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Rounding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981200"/>
            <a:ext cx="7813675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 = round(A) 	Rounds the elements of X to the nearest integers. Positive 		elements with a fractional part of 0.5 round up to the 		nearest positive integer. Negative elements with a 			fractional part of -0.5 round down to the nearest negative 		integer. For complex X, the imaginary and real parts are 		rounded independently.</a:t>
            </a:r>
          </a:p>
          <a:p>
            <a:r>
              <a:rPr lang="en-US" dirty="0"/>
              <a:t>B = fix(A) 	Rounds the elements of A toward zero, resulting in an 		array of  integers. </a:t>
            </a:r>
          </a:p>
          <a:p>
            <a:r>
              <a:rPr lang="en-US" dirty="0"/>
              <a:t>B = ceil(A) 	Rounds the elements of A to the nearest integers greater 		than or equal to A. </a:t>
            </a:r>
          </a:p>
          <a:p>
            <a:r>
              <a:rPr lang="en-US" dirty="0"/>
              <a:t>B = floor(A) 	Rounds the elements of A to the nearest integers less 		than or equal to A. </a:t>
            </a:r>
          </a:p>
        </p:txBody>
      </p:sp>
    </p:spTree>
    <p:extLst>
      <p:ext uri="{BB962C8B-B14F-4D97-AF65-F5344CB8AC3E}">
        <p14:creationId xmlns:p14="http://schemas.microsoft.com/office/powerpoint/2010/main" val="232612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69581" y="287339"/>
            <a:ext cx="7974419" cy="855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Linear Regression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745" y="1251082"/>
            <a:ext cx="8080131" cy="193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745" y="1700544"/>
            <a:ext cx="82656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%Part a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polyfit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(x,y,1)     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%gives equation of best-fit line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y_hat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polyval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a,x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  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%y values using the equation of line</a:t>
            </a: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'o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%plot based on given data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x,y_hat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%plot based on the equation of line</a:t>
            </a:r>
          </a:p>
          <a:p>
            <a:endParaRPr lang="en-US" b="1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'Linear regression'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'time, s'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'Temperature, degrees F'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legend(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measured'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'estimated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grid </a:t>
            </a:r>
            <a:r>
              <a:rPr lang="en-US" b="1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8745" y="3447839"/>
            <a:ext cx="7775714" cy="209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7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69581" y="287339"/>
            <a:ext cx="7974419" cy="855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Linear Regression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518746" y="1503485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%Part b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error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y_hat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- y;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RMS1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(mean(error.^2))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28B22"/>
                </a:solidFill>
                <a:latin typeface="Courier New" panose="02070309020205020404" pitchFamily="49" charset="0"/>
              </a:rPr>
              <a:t>%Alternatively use the Root-mean-square level function in </a:t>
            </a:r>
            <a:r>
              <a:rPr lang="en-US" b="1" dirty="0" err="1">
                <a:solidFill>
                  <a:srgbClr val="228B22"/>
                </a:solidFill>
                <a:latin typeface="Courier New" panose="02070309020205020404" pitchFamily="49" charset="0"/>
              </a:rPr>
              <a:t>matlab</a:t>
            </a:r>
            <a:endParaRPr lang="en-US" b="1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RMS2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rms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(error)</a:t>
            </a:r>
          </a:p>
        </p:txBody>
      </p:sp>
    </p:spTree>
    <p:extLst>
      <p:ext uri="{BB962C8B-B14F-4D97-AF65-F5344CB8AC3E}">
        <p14:creationId xmlns:p14="http://schemas.microsoft.com/office/powerpoint/2010/main" val="3755125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69581" y="287339"/>
            <a:ext cx="7974419" cy="855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Linear Regression Example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09343" y="1477926"/>
            <a:ext cx="7356475" cy="5192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Results</a:t>
            </a:r>
            <a:endParaRPr lang="es-ES" dirty="0"/>
          </a:p>
          <a:p>
            <a:endParaRPr lang="es-E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9343" y="2551837"/>
            <a:ext cx="25009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=</a:t>
            </a:r>
          </a:p>
          <a:p>
            <a:r>
              <a:rPr lang="en-US" dirty="0"/>
              <a:t>   20.8286    3.7619</a:t>
            </a:r>
          </a:p>
          <a:p>
            <a:endParaRPr lang="en-US" dirty="0"/>
          </a:p>
          <a:p>
            <a:r>
              <a:rPr lang="en-US" dirty="0"/>
              <a:t>RMS1 =</a:t>
            </a:r>
          </a:p>
          <a:p>
            <a:r>
              <a:rPr lang="en-US" dirty="0"/>
              <a:t>    7.7117</a:t>
            </a:r>
          </a:p>
          <a:p>
            <a:endParaRPr lang="en-US" dirty="0"/>
          </a:p>
          <a:p>
            <a:r>
              <a:rPr lang="en-US" dirty="0"/>
              <a:t>RMS2 =</a:t>
            </a:r>
          </a:p>
          <a:p>
            <a:r>
              <a:rPr lang="en-US" dirty="0"/>
              <a:t>    7.7117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153" y="1281886"/>
            <a:ext cx="54197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02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7363"/>
            <a:ext cx="8229600" cy="655637"/>
          </a:xfrm>
        </p:spPr>
        <p:txBody>
          <a:bodyPr>
            <a:normAutofit fontScale="90000"/>
          </a:bodyPr>
          <a:lstStyle/>
          <a:p>
            <a:r>
              <a:rPr lang="en-US" dirty="0"/>
              <a:t>Polynomial integration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915400" cy="5257800"/>
          </a:xfrm>
        </p:spPr>
        <p:txBody>
          <a:bodyPr>
            <a:normAutofit/>
          </a:bodyPr>
          <a:lstStyle/>
          <a:p>
            <a:r>
              <a:rPr lang="en-US" sz="2600" dirty="0"/>
              <a:t>Polyint function calculates the integral of polynomials</a:t>
            </a:r>
          </a:p>
          <a:p>
            <a:endParaRPr lang="en-US" sz="2600" dirty="0"/>
          </a:p>
          <a:p>
            <a:r>
              <a:rPr lang="da-DK" sz="2600" dirty="0"/>
              <a:t>q = polyint(p)	</a:t>
            </a:r>
            <a:r>
              <a:rPr lang="en-US" sz="2600" dirty="0"/>
              <a:t> integral of the polynomial p, assuming constant of integration as zero </a:t>
            </a:r>
          </a:p>
          <a:p>
            <a:endParaRPr lang="da-DK" sz="2600" dirty="0"/>
          </a:p>
          <a:p>
            <a:r>
              <a:rPr lang="da-DK" sz="2600" dirty="0"/>
              <a:t>q = polyint(p, C)	</a:t>
            </a:r>
            <a:r>
              <a:rPr lang="en-US" sz="2600" dirty="0"/>
              <a:t>integral of the polynomial p with C as the constant of integration</a:t>
            </a:r>
          </a:p>
          <a:p>
            <a:endParaRPr lang="da-DK" sz="2600" dirty="0"/>
          </a:p>
        </p:txBody>
      </p:sp>
    </p:spTree>
    <p:extLst>
      <p:ext uri="{BB962C8B-B14F-4D97-AF65-F5344CB8AC3E}">
        <p14:creationId xmlns:p14="http://schemas.microsoft.com/office/powerpoint/2010/main" val="795280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7363"/>
            <a:ext cx="8229600" cy="655637"/>
          </a:xfrm>
        </p:spPr>
        <p:txBody>
          <a:bodyPr>
            <a:normAutofit fontScale="90000"/>
          </a:bodyPr>
          <a:lstStyle/>
          <a:p>
            <a:r>
              <a:rPr lang="en-US" dirty="0"/>
              <a:t>Polynomial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28600" y="1066800"/>
                <a:ext cx="8915400" cy="5257800"/>
              </a:xfrm>
            </p:spPr>
            <p:txBody>
              <a:bodyPr>
                <a:normAutofit/>
              </a:bodyPr>
              <a:lstStyle/>
              <a:p>
                <a:endParaRPr lang="da-DK" sz="2600" dirty="0"/>
              </a:p>
              <a:p>
                <a:pPr marL="201168" lvl="1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Integral of :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+15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−40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, constant of integration =10 </a:t>
                </a:r>
              </a:p>
              <a:p>
                <a:pPr marL="201168" lvl="1" indent="0">
                  <a:buNone/>
                </a:pPr>
                <a:r>
                  <a:rPr lang="en-US" sz="2400" dirty="0"/>
                  <a:t>&gt;&gt;</a:t>
                </a:r>
                <a:r>
                  <a:rPr lang="en-US" sz="2400" dirty="0">
                    <a:solidFill>
                      <a:srgbClr val="FF0000"/>
                    </a:solidFill>
                  </a:rPr>
                  <a:t>p(x) = </a:t>
                </a:r>
                <a:r>
                  <a:rPr lang="en-US" sz="2400" dirty="0"/>
                  <a:t> p = [3, 15, -40] </a:t>
                </a:r>
              </a:p>
              <a:p>
                <a:pPr marL="201168" lvl="1" indent="0">
                  <a:buNone/>
                </a:pPr>
                <a:r>
                  <a:rPr lang="en-US" sz="2400" dirty="0"/>
                  <a:t>&gt;&gt; q = </a:t>
                </a:r>
                <a:r>
                  <a:rPr lang="en-US" sz="2400" dirty="0" err="1"/>
                  <a:t>polyint</a:t>
                </a:r>
                <a:r>
                  <a:rPr lang="en-US" sz="2400" dirty="0"/>
                  <a:t>(p,10)</a:t>
                </a:r>
              </a:p>
              <a:p>
                <a:pPr marL="201168" lvl="1" indent="0">
                  <a:buNone/>
                </a:pPr>
                <a:r>
                  <a:rPr lang="en-US" sz="2400" dirty="0"/>
                  <a:t>&gt;&gt; </a:t>
                </a:r>
                <a:r>
                  <a:rPr lang="fr-FR" sz="2400" dirty="0"/>
                  <a:t>q =</a:t>
                </a:r>
              </a:p>
              <a:p>
                <a:pPr marL="201168" lvl="1" indent="0">
                  <a:buNone/>
                </a:pPr>
                <a:r>
                  <a:rPr lang="fr-FR" sz="2400" dirty="0"/>
                  <a:t>	1.0000    7.5000  -40.0000         10</a:t>
                </a:r>
                <a:endParaRPr lang="en-US" sz="2400" dirty="0"/>
              </a:p>
              <a:p>
                <a:pPr marL="274320" lvl="2" indent="-9144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Calibri" panose="020F0502020204030204" pitchFamily="34" charset="0"/>
                  <a:buChar char=" "/>
                </a:pPr>
                <a:r>
                  <a:rPr lang="en-US" sz="2400" dirty="0">
                    <a:solidFill>
                      <a:srgbClr val="FF0000"/>
                    </a:solidFill>
                  </a:rPr>
                  <a:t>q(x)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7.5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−40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28600" y="1066800"/>
                <a:ext cx="8915400" cy="52578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58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7363"/>
            <a:ext cx="8229600" cy="655637"/>
          </a:xfrm>
        </p:spPr>
        <p:txBody>
          <a:bodyPr>
            <a:normAutofit fontScale="90000"/>
          </a:bodyPr>
          <a:lstStyle/>
          <a:p>
            <a:r>
              <a:rPr lang="en-US" dirty="0"/>
              <a:t>Polynomial differentiation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28600" y="1066800"/>
                <a:ext cx="8915400" cy="5257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600" dirty="0" err="1"/>
                  <a:t>Polyder</a:t>
                </a:r>
                <a:r>
                  <a:rPr lang="en-US" sz="2600" dirty="0"/>
                  <a:t> function calculates the derivatives of polynomials, polynomial products and polynomial quotients</a:t>
                </a:r>
              </a:p>
              <a:p>
                <a:r>
                  <a:rPr lang="da-DK" sz="2200" dirty="0"/>
                  <a:t>k = polyder(p)</a:t>
                </a:r>
              </a:p>
              <a:p>
                <a:r>
                  <a:rPr lang="en-US" sz="2200" dirty="0"/>
                  <a:t>derivative of the polynomial p</a:t>
                </a:r>
              </a:p>
              <a:p>
                <a:endParaRPr lang="da-DK" sz="2200" dirty="0"/>
              </a:p>
              <a:p>
                <a:r>
                  <a:rPr lang="da-DK" sz="2200" dirty="0"/>
                  <a:t>k = polyder(a,b)</a:t>
                </a:r>
              </a:p>
              <a:p>
                <a:r>
                  <a:rPr lang="en-US" sz="2200" dirty="0"/>
                  <a:t>derivative of the product of the polynomials a and b, i.e.,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da-DK" sz="2200" dirty="0"/>
              </a:p>
              <a:p>
                <a:endParaRPr lang="da-DK" sz="2200" dirty="0"/>
              </a:p>
              <a:p>
                <a:r>
                  <a:rPr lang="da-DK" sz="2200" dirty="0"/>
                  <a:t>[q,d] = polyder(a,b)</a:t>
                </a:r>
              </a:p>
              <a:p>
                <a:r>
                  <a:rPr lang="en-US" sz="2200" dirty="0"/>
                  <a:t>returns the derivative of the polynomial ratio a/b, represented as q/d, i.e.,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a-DK" sz="2200" dirty="0"/>
              </a:p>
            </p:txBody>
          </p:sp>
        </mc:Choice>
        <mc:Fallback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28600" y="1066800"/>
                <a:ext cx="8915400" cy="5257800"/>
              </a:xfrm>
              <a:blipFill>
                <a:blip r:embed="rId3"/>
                <a:stretch>
                  <a:fillRect l="-1231"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38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7363"/>
            <a:ext cx="8229600" cy="655637"/>
          </a:xfrm>
        </p:spPr>
        <p:txBody>
          <a:bodyPr>
            <a:normAutofit fontScale="90000"/>
          </a:bodyPr>
          <a:lstStyle/>
          <a:p>
            <a:r>
              <a:rPr lang="en-US" dirty="0"/>
              <a:t>Polynomial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28600" y="1066800"/>
                <a:ext cx="89154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a = [1, -4, 2, -3]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b = [1, 2]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[q, d] =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polyder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a,b</a:t>
                </a:r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da-DK" sz="2200" dirty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28600" y="1066800"/>
                <a:ext cx="8915400" cy="5257800"/>
              </a:xfrm>
              <a:blipFill rotWithShape="0">
                <a:blip r:embed="rId3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31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Rounding Example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981200"/>
            <a:ext cx="7813675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= [-1.9, -0.2, 3.4, 5.6, 7.0]</a:t>
            </a:r>
          </a:p>
          <a:p>
            <a:endParaRPr lang="en-US" dirty="0"/>
          </a:p>
          <a:p>
            <a:r>
              <a:rPr lang="en-US" dirty="0"/>
              <a:t>B=round(A)</a:t>
            </a:r>
          </a:p>
          <a:p>
            <a:endParaRPr lang="en-US" dirty="0"/>
          </a:p>
          <a:p>
            <a:r>
              <a:rPr lang="en-US" dirty="0"/>
              <a:t>C=ceil(A)</a:t>
            </a:r>
          </a:p>
          <a:p>
            <a:endParaRPr lang="en-US" dirty="0"/>
          </a:p>
          <a:p>
            <a:r>
              <a:rPr lang="en-US" dirty="0"/>
              <a:t>D=fix(A)</a:t>
            </a:r>
          </a:p>
          <a:p>
            <a:endParaRPr lang="en-US" dirty="0"/>
          </a:p>
          <a:p>
            <a:r>
              <a:rPr lang="en-US" dirty="0"/>
              <a:t>F=floor(A)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8808" y="1981200"/>
            <a:ext cx="533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=</a:t>
            </a:r>
          </a:p>
          <a:p>
            <a:r>
              <a:rPr lang="en-US" dirty="0"/>
              <a:t>   -1.9000   -0.2000    3.4000    5.6000    7.0000</a:t>
            </a:r>
          </a:p>
          <a:p>
            <a:endParaRPr lang="en-US" dirty="0"/>
          </a:p>
          <a:p>
            <a:r>
              <a:rPr lang="en-US" dirty="0"/>
              <a:t>B =</a:t>
            </a:r>
          </a:p>
          <a:p>
            <a:r>
              <a:rPr lang="en-US" dirty="0"/>
              <a:t>    -2     0     3     6     7</a:t>
            </a:r>
          </a:p>
          <a:p>
            <a:endParaRPr lang="en-US" dirty="0"/>
          </a:p>
          <a:p>
            <a:r>
              <a:rPr lang="en-US" dirty="0"/>
              <a:t>C =</a:t>
            </a:r>
          </a:p>
          <a:p>
            <a:r>
              <a:rPr lang="en-US" dirty="0"/>
              <a:t>    -1     0     4     6     7</a:t>
            </a:r>
          </a:p>
          <a:p>
            <a:endParaRPr lang="en-US" dirty="0"/>
          </a:p>
          <a:p>
            <a:r>
              <a:rPr lang="en-US" dirty="0"/>
              <a:t>D =</a:t>
            </a:r>
          </a:p>
          <a:p>
            <a:r>
              <a:rPr lang="en-US" dirty="0"/>
              <a:t>    -1     0     3     5     7</a:t>
            </a:r>
          </a:p>
          <a:p>
            <a:endParaRPr lang="en-US" dirty="0"/>
          </a:p>
          <a:p>
            <a:r>
              <a:rPr lang="en-US" dirty="0"/>
              <a:t>F =</a:t>
            </a:r>
          </a:p>
          <a:p>
            <a:r>
              <a:rPr lang="en-US" dirty="0"/>
              <a:t>    -2    -1     3     5     7</a:t>
            </a:r>
          </a:p>
        </p:txBody>
      </p:sp>
    </p:spTree>
    <p:extLst>
      <p:ext uri="{BB962C8B-B14F-4D97-AF65-F5344CB8AC3E}">
        <p14:creationId xmlns:p14="http://schemas.microsoft.com/office/powerpoint/2010/main" val="121723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Sums and Products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828800"/>
            <a:ext cx="7813675" cy="45720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sum(x) 		Returns the sum of the elements in vector x, or the row 		vector of the sum of elements of each column in matrix x</a:t>
            </a:r>
          </a:p>
          <a:p>
            <a:r>
              <a:rPr lang="en-US" dirty="0"/>
              <a:t>prod(x)		Returns the product of the elements in vector x, or the 		row vector of the product of elements of each column in 		matrix x</a:t>
            </a:r>
          </a:p>
          <a:p>
            <a:r>
              <a:rPr lang="en-US" dirty="0" err="1"/>
              <a:t>cumsum</a:t>
            </a:r>
            <a:r>
              <a:rPr lang="en-US" dirty="0"/>
              <a:t>(x) 	Returns a vector the same size as x containing the 			cumulative sum of the elements in vector x, or a matrix 		the same size as x containing cumulative sums of values 		from the columns of x</a:t>
            </a:r>
          </a:p>
          <a:p>
            <a:r>
              <a:rPr lang="en-US" dirty="0" err="1"/>
              <a:t>cumprod</a:t>
            </a:r>
            <a:r>
              <a:rPr lang="en-US" dirty="0"/>
              <a:t>(x) 	Returns a vector the same size as x containing the 			cumulative product of the elements in vector x, or a 			matrix the same size as x containing cumulative products 		of values from the columns of x</a:t>
            </a:r>
          </a:p>
          <a:p>
            <a:r>
              <a:rPr lang="en-US" dirty="0"/>
              <a:t>factorial(x) 	Returns the product of all positive integers less than 			or equal to x</a:t>
            </a:r>
          </a:p>
        </p:txBody>
      </p:sp>
    </p:spTree>
    <p:extLst>
      <p:ext uri="{BB962C8B-B14F-4D97-AF65-F5344CB8AC3E}">
        <p14:creationId xmlns:p14="http://schemas.microsoft.com/office/powerpoint/2010/main" val="306485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00200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Sums and Products Example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905000"/>
            <a:ext cx="7813675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= [2 8 4 7 3 9];</a:t>
            </a:r>
          </a:p>
          <a:p>
            <a:r>
              <a:rPr lang="en-US" dirty="0"/>
              <a:t>y1=sum(x)</a:t>
            </a:r>
          </a:p>
          <a:p>
            <a:endParaRPr lang="en-US" dirty="0"/>
          </a:p>
          <a:p>
            <a:r>
              <a:rPr lang="en-US" dirty="0"/>
              <a:t>y2=prod(x)</a:t>
            </a:r>
          </a:p>
          <a:p>
            <a:endParaRPr lang="en-US" dirty="0"/>
          </a:p>
          <a:p>
            <a:r>
              <a:rPr lang="en-US" dirty="0"/>
              <a:t>y3=</a:t>
            </a:r>
            <a:r>
              <a:rPr lang="en-US" dirty="0" err="1"/>
              <a:t>cumsum</a:t>
            </a:r>
            <a:r>
              <a:rPr lang="en-US" dirty="0"/>
              <a:t>(x)</a:t>
            </a:r>
          </a:p>
          <a:p>
            <a:endParaRPr lang="en-US" dirty="0"/>
          </a:p>
          <a:p>
            <a:r>
              <a:rPr lang="en-US" dirty="0"/>
              <a:t>y4=</a:t>
            </a:r>
            <a:r>
              <a:rPr lang="en-US" dirty="0" err="1"/>
              <a:t>cumprod</a:t>
            </a:r>
            <a:r>
              <a:rPr lang="en-US" dirty="0"/>
              <a:t>(x)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f=factorial(6)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2438400"/>
            <a:ext cx="6553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y1 =</a:t>
            </a:r>
          </a:p>
          <a:p>
            <a:r>
              <a:rPr lang="es-ES" dirty="0"/>
              <a:t>    33</a:t>
            </a:r>
          </a:p>
          <a:p>
            <a:endParaRPr lang="es-ES" dirty="0"/>
          </a:p>
          <a:p>
            <a:r>
              <a:rPr lang="es-ES" dirty="0"/>
              <a:t>y2 =</a:t>
            </a:r>
          </a:p>
          <a:p>
            <a:r>
              <a:rPr lang="es-ES" dirty="0"/>
              <a:t>       12096</a:t>
            </a:r>
          </a:p>
          <a:p>
            <a:endParaRPr lang="es-ES" dirty="0"/>
          </a:p>
          <a:p>
            <a:r>
              <a:rPr lang="es-ES" dirty="0"/>
              <a:t>y3 =</a:t>
            </a:r>
          </a:p>
          <a:p>
            <a:r>
              <a:rPr lang="es-ES" dirty="0"/>
              <a:t>     2    10    14    21    24    33</a:t>
            </a:r>
          </a:p>
          <a:p>
            <a:endParaRPr lang="es-ES" dirty="0"/>
          </a:p>
          <a:p>
            <a:r>
              <a:rPr lang="es-ES" dirty="0"/>
              <a:t>y4 =</a:t>
            </a:r>
          </a:p>
          <a:p>
            <a:r>
              <a:rPr lang="es-ES" dirty="0"/>
              <a:t>           2          16          64         448        1344       12096</a:t>
            </a:r>
          </a:p>
          <a:p>
            <a:endParaRPr lang="es-ES" dirty="0"/>
          </a:p>
          <a:p>
            <a:r>
              <a:rPr lang="en-US" dirty="0"/>
              <a:t>f =</a:t>
            </a:r>
          </a:p>
          <a:p>
            <a:r>
              <a:rPr lang="en-US" dirty="0"/>
              <a:t>   720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2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7363"/>
            <a:ext cx="8229600" cy="6556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838200" y="1066800"/>
                <a:ext cx="8305800" cy="525780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600" dirty="0"/>
                  <a:t>Functions with the form:</a:t>
                </a:r>
              </a:p>
              <a:p>
                <a:pPr marL="0" indent="0">
                  <a:buNone/>
                </a:pP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In Matlab, polynomials can be evaluated at specified value </a:t>
                </a:r>
                <a:r>
                  <a:rPr lang="en-US" sz="2600" dirty="0">
                    <a:solidFill>
                      <a:srgbClr val="FF0000"/>
                    </a:solidFill>
                  </a:rPr>
                  <a:t>x</a:t>
                </a:r>
                <a:r>
                  <a:rPr lang="en-US" sz="2600" dirty="0"/>
                  <a:t> using </a:t>
                </a:r>
                <a:r>
                  <a:rPr lang="en-US" sz="2600" dirty="0" err="1"/>
                  <a:t>polyval</a:t>
                </a:r>
                <a:r>
                  <a:rPr lang="en-US" sz="2600" dirty="0"/>
                  <a:t> function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rgbClr val="FF0000"/>
                    </a:solidFill>
                  </a:rPr>
                  <a:t>		</a:t>
                </a:r>
                <a:r>
                  <a:rPr lang="en-US" sz="2600" dirty="0" err="1">
                    <a:solidFill>
                      <a:srgbClr val="FF0000"/>
                    </a:solidFill>
                  </a:rPr>
                  <a:t>polyval</a:t>
                </a:r>
                <a:r>
                  <a:rPr lang="en-US" sz="2600" dirty="0">
                    <a:solidFill>
                      <a:srgbClr val="FF0000"/>
                    </a:solidFill>
                  </a:rPr>
                  <a:t>(</a:t>
                </a:r>
                <a:r>
                  <a:rPr lang="en-US" sz="2600" dirty="0" err="1">
                    <a:solidFill>
                      <a:srgbClr val="FF0000"/>
                    </a:solidFill>
                  </a:rPr>
                  <a:t>a,x</a:t>
                </a:r>
                <a:r>
                  <a:rPr lang="en-US" sz="2600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rgbClr val="FF0000"/>
                    </a:solidFill>
                  </a:rPr>
                  <a:t>a</a:t>
                </a:r>
                <a:r>
                  <a:rPr lang="en-US" sz="2600" dirty="0"/>
                  <a:t> is the row vector containing the coefficients of the polynomial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rgbClr val="FF0000"/>
                    </a:solidFill>
                  </a:rPr>
                  <a:t>a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38200" y="1066800"/>
                <a:ext cx="8305800" cy="5257800"/>
              </a:xfrm>
              <a:blipFill rotWithShape="0">
                <a:blip r:embed="rId3"/>
                <a:stretch>
                  <a:fillRect l="-2423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2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7363"/>
            <a:ext cx="8229600" cy="6556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838200" y="1066800"/>
                <a:ext cx="83058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Example</a:t>
                </a:r>
              </a:p>
              <a:p>
                <a:pPr marL="0" indent="0">
                  <a:buNone/>
                </a:pPr>
                <a:r>
                  <a:rPr lang="en-US" sz="2200" dirty="0"/>
                  <a:t>Polynomial of degree two: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US" sz="2200" b="0" dirty="0"/>
                  <a:t>. </a:t>
                </a:r>
                <a:r>
                  <a:rPr lang="en-US" sz="2200" dirty="0"/>
                  <a:t>Find the value of the polynomial at a point x=2</a:t>
                </a:r>
              </a:p>
              <a:p>
                <a:pPr marL="0" indent="0">
                  <a:buNone/>
                </a:pPr>
                <a:r>
                  <a:rPr lang="en-US" sz="2200" dirty="0"/>
                  <a:t>	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Find the value of the polynomial at a point x=1,3,5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38200" y="1066800"/>
                <a:ext cx="8305800" cy="5257800"/>
              </a:xfrm>
              <a:blipFill rotWithShape="0">
                <a:blip r:embed="rId3"/>
                <a:stretch>
                  <a:fillRect l="-205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96915" y="445756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 </a:t>
            </a:r>
            <a:r>
              <a:rPr lang="en-US" dirty="0" err="1"/>
              <a:t>polyval</a:t>
            </a:r>
            <a:r>
              <a:rPr lang="en-US" dirty="0"/>
              <a:t> (a,[1,3,5])</a:t>
            </a:r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r>
              <a:rPr lang="en-US" dirty="0"/>
              <a:t>     8    16    40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6915" y="243094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 a = [2,-4,10];</a:t>
            </a:r>
          </a:p>
          <a:p>
            <a:r>
              <a:rPr lang="en-US" dirty="0"/>
              <a:t>&gt;&gt; </a:t>
            </a:r>
            <a:r>
              <a:rPr lang="en-US" dirty="0" err="1"/>
              <a:t>polyval</a:t>
            </a:r>
            <a:r>
              <a:rPr lang="en-US" dirty="0"/>
              <a:t> (a, 2)</a:t>
            </a:r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r>
              <a:rPr lang="en-US" dirty="0"/>
              <a:t>    10</a:t>
            </a:r>
          </a:p>
        </p:txBody>
      </p:sp>
    </p:spTree>
    <p:extLst>
      <p:ext uri="{BB962C8B-B14F-4D97-AF65-F5344CB8AC3E}">
        <p14:creationId xmlns:p14="http://schemas.microsoft.com/office/powerpoint/2010/main" val="321249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7363"/>
            <a:ext cx="8229600" cy="6556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838200" y="1066800"/>
                <a:ext cx="83058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600" dirty="0"/>
                  <a:t>Find f(4) for the following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7−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What is the coefficient vector?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Cambria Math" panose="02040503050406030204" pitchFamily="18" charset="0"/>
                  </a:rPr>
                  <a:t>Re-write the equation: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+0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+0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	</a:t>
                </a:r>
              </a:p>
              <a:p>
                <a:pPr marL="0" indent="0">
                  <a:buNone/>
                </a:pPr>
                <a:r>
                  <a:rPr lang="en-US" sz="2600" dirty="0"/>
                  <a:t>	a = [1, 0, -4, 0, -1, 7]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	</a:t>
                </a:r>
                <a:r>
                  <a:rPr lang="en-US" sz="2600" dirty="0" err="1"/>
                  <a:t>polyval</a:t>
                </a:r>
                <a:r>
                  <a:rPr lang="en-US" sz="2600" dirty="0"/>
                  <a:t> (a,4)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rgbClr val="FF0000"/>
                    </a:solidFill>
                  </a:rPr>
                  <a:t>	</a:t>
                </a:r>
                <a:r>
                  <a:rPr lang="en-US" sz="2600" dirty="0" err="1">
                    <a:solidFill>
                      <a:srgbClr val="FF0000"/>
                    </a:solidFill>
                  </a:rPr>
                  <a:t>ans</a:t>
                </a:r>
                <a:r>
                  <a:rPr lang="en-US" sz="2600" dirty="0">
                    <a:solidFill>
                      <a:srgbClr val="FF0000"/>
                    </a:solidFill>
                  </a:rPr>
                  <a:t> =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rgbClr val="FF0000"/>
                    </a:solidFill>
                  </a:rPr>
                  <a:t>   		771</a:t>
                </a:r>
                <a:endParaRPr lang="en-US" sz="2600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38200" y="1066800"/>
                <a:ext cx="8305800" cy="5257800"/>
              </a:xfrm>
              <a:blipFill rotWithShape="0">
                <a:blip r:embed="rId3"/>
                <a:stretch>
                  <a:fillRect l="-2276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74799" y="3025914"/>
            <a:ext cx="2411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Note: placeholder 0 for x</a:t>
            </a:r>
            <a:r>
              <a:rPr lang="en-US" sz="2000" baseline="30000" dirty="0">
                <a:solidFill>
                  <a:srgbClr val="FF0000"/>
                </a:solidFill>
              </a:rPr>
              <a:t>4</a:t>
            </a:r>
            <a:r>
              <a:rPr lang="en-US" sz="2000" dirty="0">
                <a:solidFill>
                  <a:srgbClr val="FF0000"/>
                </a:solidFill>
              </a:rPr>
              <a:t> and x</a:t>
            </a:r>
            <a:r>
              <a:rPr lang="en-US" sz="2000" baseline="30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 terms</a:t>
            </a:r>
          </a:p>
        </p:txBody>
      </p:sp>
    </p:spTree>
    <p:extLst>
      <p:ext uri="{BB962C8B-B14F-4D97-AF65-F5344CB8AC3E}">
        <p14:creationId xmlns:p14="http://schemas.microsoft.com/office/powerpoint/2010/main" val="62193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7363"/>
            <a:ext cx="8229600" cy="6556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Adding Polynomials</a:t>
            </a:r>
            <a:endParaRPr lang="en-US" dirty="0"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838200" y="1066800"/>
                <a:ext cx="8305800" cy="5257800"/>
              </a:xfrm>
            </p:spPr>
            <p:txBody>
              <a:bodyPr>
                <a:normAutofit fontScale="85000" lnSpcReduction="10000"/>
              </a:bodyPr>
              <a:lstStyle/>
              <a:p>
                <a:pPr eaLnBrk="1" hangingPunct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2 polynomials can be added (or subtracted) by adding (or subtracting) the vectors of the coefficients </a:t>
                </a:r>
              </a:p>
              <a:p>
                <a:pPr eaLnBrk="1" hangingPunct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If the polynomials are not of the same order, you need to make the shorter one longer with zeroes</a:t>
                </a:r>
              </a:p>
              <a:p>
                <a:pPr marL="0" indent="0" eaLnBrk="1" hangingPunct="1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Example</a:t>
                </a:r>
              </a:p>
              <a:p>
                <a:pPr marL="0" indent="0" eaLnBrk="1" hangingPunct="1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Add: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−10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−40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US" sz="2200" dirty="0"/>
              </a:p>
              <a:p>
                <a:pPr marL="0" indent="0" eaLnBrk="1" hangingPunct="1">
                  <a:buNone/>
                </a:pPr>
                <a:endParaRPr lang="en-US" sz="2200" dirty="0">
                  <a:solidFill>
                    <a:srgbClr val="FF0000"/>
                  </a:solidFill>
                </a:endParaRPr>
              </a:p>
              <a:p>
                <a:pPr marL="0" indent="0" eaLnBrk="1" hangingPunct="1">
                  <a:buNone/>
                </a:pPr>
                <a:r>
                  <a:rPr lang="en-US" sz="21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p=p1+[0 0 0 p2]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FF0000"/>
                    </a:solidFill>
                  </a:rPr>
                  <a:t>	</a:t>
                </a:r>
                <a:r>
                  <a:rPr lang="en-US" sz="21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 =</a:t>
                </a:r>
              </a:p>
              <a:p>
                <a:pPr marL="0" indent="0">
                  <a:buNone/>
                </a:pPr>
                <a:r>
                  <a:rPr lang="en-US" sz="21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		3    15     0    -7    -3    13   -46</a:t>
                </a: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38200" y="1066800"/>
                <a:ext cx="8305800" cy="5257800"/>
              </a:xfrm>
              <a:blipFill rotWithShape="0">
                <a:blip r:embed="rId3"/>
                <a:stretch>
                  <a:fillRect l="-183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541339" y="2948225"/>
            <a:ext cx="4206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p1=[3, 15, 0, -10, -3, 15, -40]</a:t>
            </a:r>
          </a:p>
        </p:txBody>
      </p:sp>
      <p:sp>
        <p:nvSpPr>
          <p:cNvPr id="3" name="Rectangle 2"/>
          <p:cNvSpPr/>
          <p:nvPr/>
        </p:nvSpPr>
        <p:spPr>
          <a:xfrm>
            <a:off x="4541339" y="3695700"/>
            <a:ext cx="2808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FF0000"/>
                </a:solidFill>
              </a:rPr>
              <a:t>	p2=[3, 0, -2, -6]</a:t>
            </a:r>
          </a:p>
        </p:txBody>
      </p:sp>
    </p:spTree>
    <p:extLst>
      <p:ext uri="{BB962C8B-B14F-4D97-AF65-F5344CB8AC3E}">
        <p14:creationId xmlns:p14="http://schemas.microsoft.com/office/powerpoint/2010/main" val="42415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94ad7b61f1a14cda8aacf6030eaa5e2b8a429"/>
  <p:tag name="ISPRING_RESOURCE_PATHS_HASH_2" val="ca94ad7b61f1a14cda8aacf6030eaa5e2b8a429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9934</TotalTime>
  <Words>2032</Words>
  <Application>Microsoft Office PowerPoint</Application>
  <PresentationFormat>On-screen Show (4:3)</PresentationFormat>
  <Paragraphs>328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Book Antiqua</vt:lpstr>
      <vt:lpstr>Calibri</vt:lpstr>
      <vt:lpstr>Calibri Light</vt:lpstr>
      <vt:lpstr>Cambria Math</vt:lpstr>
      <vt:lpstr>Courier New</vt:lpstr>
      <vt:lpstr>Tahoma</vt:lpstr>
      <vt:lpstr>Times New Roman</vt:lpstr>
      <vt:lpstr>Retrospect</vt:lpstr>
      <vt:lpstr>ME 203 Introduction to MATLAB  </vt:lpstr>
      <vt:lpstr>PowerPoint Presentation</vt:lpstr>
      <vt:lpstr>PowerPoint Presentation</vt:lpstr>
      <vt:lpstr>PowerPoint Presentation</vt:lpstr>
      <vt:lpstr>PowerPoint Presentation</vt:lpstr>
      <vt:lpstr>Polynomials</vt:lpstr>
      <vt:lpstr>Polynomials</vt:lpstr>
      <vt:lpstr>Polynomials</vt:lpstr>
      <vt:lpstr>Adding Polynomials</vt:lpstr>
      <vt:lpstr>Multiplying Polynomials</vt:lpstr>
      <vt:lpstr>Multiplying Polynomials</vt:lpstr>
      <vt:lpstr>Dividing Polynomials</vt:lpstr>
      <vt:lpstr>Dividing Polynomials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Polynomial integration</vt:lpstr>
      <vt:lpstr>Polynomial integration</vt:lpstr>
      <vt:lpstr>Polynomial differentiation</vt:lpstr>
      <vt:lpstr>Polynomial differentiation</vt:lpstr>
    </vt:vector>
  </TitlesOfParts>
  <Company>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Benjamin Haas</dc:creator>
  <cp:lastModifiedBy>Ashish Kumar Kasar</cp:lastModifiedBy>
  <cp:revision>645</cp:revision>
  <cp:lastPrinted>2014-09-29T21:03:43Z</cp:lastPrinted>
  <dcterms:created xsi:type="dcterms:W3CDTF">2008-10-15T17:48:58Z</dcterms:created>
  <dcterms:modified xsi:type="dcterms:W3CDTF">2020-11-09T18:57:06Z</dcterms:modified>
</cp:coreProperties>
</file>