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7"/>
  </p:notesMasterIdLst>
  <p:handoutMasterIdLst>
    <p:handoutMasterId r:id="rId38"/>
  </p:handoutMasterIdLst>
  <p:sldIdLst>
    <p:sldId id="332" r:id="rId2"/>
    <p:sldId id="412" r:id="rId3"/>
    <p:sldId id="401" r:id="rId4"/>
    <p:sldId id="400" r:id="rId5"/>
    <p:sldId id="402" r:id="rId6"/>
    <p:sldId id="404" r:id="rId7"/>
    <p:sldId id="406" r:id="rId8"/>
    <p:sldId id="403" r:id="rId9"/>
    <p:sldId id="407" r:id="rId10"/>
    <p:sldId id="405" r:id="rId11"/>
    <p:sldId id="416" r:id="rId12"/>
    <p:sldId id="408" r:id="rId13"/>
    <p:sldId id="456" r:id="rId14"/>
    <p:sldId id="411" r:id="rId15"/>
    <p:sldId id="414" r:id="rId16"/>
    <p:sldId id="454" r:id="rId17"/>
    <p:sldId id="455" r:id="rId18"/>
    <p:sldId id="413" r:id="rId19"/>
    <p:sldId id="415" r:id="rId20"/>
    <p:sldId id="421" r:id="rId21"/>
    <p:sldId id="422" r:id="rId22"/>
    <p:sldId id="423" r:id="rId23"/>
    <p:sldId id="424" r:id="rId24"/>
    <p:sldId id="444" r:id="rId25"/>
    <p:sldId id="445" r:id="rId26"/>
    <p:sldId id="442" r:id="rId27"/>
    <p:sldId id="443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6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–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= 10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–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+ 2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–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= 0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–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+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= –50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Transpose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transpose switches rows and columns</a:t>
            </a:r>
          </a:p>
          <a:p>
            <a:r>
              <a:rPr lang="en-US" sz="2800" dirty="0"/>
              <a:t>&gt;&gt; x = 0:4</a:t>
            </a:r>
          </a:p>
          <a:p>
            <a:r>
              <a:rPr lang="en-US" sz="2600" dirty="0">
                <a:solidFill>
                  <a:schemeClr val="tx1"/>
                </a:solidFill>
              </a:rPr>
              <a:t>x =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0     1     2     3     4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fr-FR" sz="2400" dirty="0"/>
              <a:t>&gt;&gt; x'</a:t>
            </a:r>
          </a:p>
          <a:p>
            <a:r>
              <a:rPr lang="fr-FR" sz="2400" dirty="0"/>
              <a:t>ans =</a:t>
            </a:r>
          </a:p>
          <a:p>
            <a:r>
              <a:rPr lang="fr-FR" sz="2400" dirty="0"/>
              <a:t>     0</a:t>
            </a:r>
          </a:p>
          <a:p>
            <a:r>
              <a:rPr lang="fr-FR" sz="2400" dirty="0"/>
              <a:t>     1</a:t>
            </a:r>
          </a:p>
          <a:p>
            <a:r>
              <a:rPr lang="fr-FR" sz="2400" dirty="0"/>
              <a:t>     2</a:t>
            </a:r>
          </a:p>
          <a:p>
            <a:r>
              <a:rPr lang="fr-FR" sz="2400" dirty="0"/>
              <a:t>     3</a:t>
            </a:r>
          </a:p>
          <a:p>
            <a:r>
              <a:rPr lang="fr-FR" sz="2400" dirty="0"/>
              <a:t>     4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Tables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Tables of data can be created using the transpose function</a:t>
            </a:r>
          </a:p>
          <a:p>
            <a:r>
              <a:rPr lang="en-US" sz="2800" dirty="0"/>
              <a:t>&gt;&gt; x = 0:4;</a:t>
            </a:r>
          </a:p>
          <a:p>
            <a:r>
              <a:rPr lang="en-US" sz="2800" dirty="0"/>
              <a:t>&gt;&gt; y = 5:5:25;</a:t>
            </a:r>
          </a:p>
          <a:p>
            <a:r>
              <a:rPr lang="en-US" sz="2800" dirty="0"/>
              <a:t>&gt;&gt; A = [x’ y’]</a:t>
            </a:r>
          </a:p>
          <a:p>
            <a:r>
              <a:rPr lang="en-US" sz="2800" dirty="0"/>
              <a:t>A =</a:t>
            </a:r>
          </a:p>
          <a:p>
            <a:r>
              <a:rPr lang="en-US" sz="2800" dirty="0"/>
              <a:t>0 	5</a:t>
            </a:r>
          </a:p>
          <a:p>
            <a:r>
              <a:rPr lang="en-US" sz="2800" dirty="0"/>
              <a:t>1 	10</a:t>
            </a:r>
          </a:p>
          <a:p>
            <a:r>
              <a:rPr lang="en-US" sz="2800" dirty="0"/>
              <a:t>2 	15</a:t>
            </a:r>
          </a:p>
          <a:p>
            <a:r>
              <a:rPr lang="en-US" sz="2800" dirty="0"/>
              <a:t>3 	20</a:t>
            </a:r>
          </a:p>
          <a:p>
            <a:r>
              <a:rPr lang="en-US" sz="2800" dirty="0"/>
              <a:t>4 	25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Scalar-Array Mathematics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perform addition, subtraction, multiplication, and division of an array by a scalar simply apply the operation to all elements of the array</a:t>
            </a:r>
          </a:p>
          <a:p>
            <a:r>
              <a:rPr lang="en-US" dirty="0"/>
              <a:t>&gt;&gt; f = [1 2 3; 4 5 6]</a:t>
            </a:r>
          </a:p>
          <a:p>
            <a:r>
              <a:rPr lang="en-US" dirty="0"/>
              <a:t>f =</a:t>
            </a:r>
          </a:p>
          <a:p>
            <a:r>
              <a:rPr lang="en-US" dirty="0"/>
              <a:t>1	 2	 3</a:t>
            </a:r>
          </a:p>
          <a:p>
            <a:r>
              <a:rPr lang="en-US" dirty="0"/>
              <a:t>4	 5 	6</a:t>
            </a:r>
          </a:p>
          <a:p>
            <a:r>
              <a:rPr lang="en-US" dirty="0"/>
              <a:t>&gt;&gt; g = 2*f -1</a:t>
            </a:r>
          </a:p>
          <a:p>
            <a:r>
              <a:rPr lang="en-US" dirty="0"/>
              <a:t>g =</a:t>
            </a:r>
          </a:p>
          <a:p>
            <a:r>
              <a:rPr lang="en-US" dirty="0"/>
              <a:t>1	 3 	5</a:t>
            </a:r>
          </a:p>
          <a:p>
            <a:r>
              <a:rPr lang="en-US" dirty="0"/>
              <a:t>7	 9	 11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b="1" dirty="0"/>
              <a:t>Element-by-Element (Array-Array)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38200" y="1219200"/>
                <a:ext cx="8305800" cy="510540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fontAlgn="auto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fontAlgn="auto"/>
                <a:r>
                  <a:rPr lang="en-US" sz="2400" dirty="0"/>
                  <a:t>Size of A = 2 x 3  			Size of B = 2 x 3 </a:t>
                </a:r>
              </a:p>
              <a:p>
                <a:pPr fontAlgn="auto"/>
                <a:endParaRPr lang="en-US" sz="2400" dirty="0"/>
              </a:p>
              <a:p>
                <a:pPr fontAlgn="auto"/>
                <a:r>
                  <a:rPr lang="en-US" sz="2400" dirty="0"/>
                  <a:t>C = A.*B 	</a:t>
                </a:r>
              </a:p>
              <a:p>
                <a:pPr fontAlgn="auto"/>
                <a:r>
                  <a:rPr lang="en-US" sz="2400" dirty="0"/>
                  <a:t>size of C = 2 x 3</a:t>
                </a:r>
              </a:p>
              <a:p>
                <a:pPr fontAlgn="auto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fontAlgn="auto"/>
                <a:endParaRPr lang="en-US" sz="24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19200"/>
                <a:ext cx="8305800" cy="5105400"/>
              </a:xfrm>
              <a:prstGeom prst="rect">
                <a:avLst/>
              </a:prstGeom>
              <a:blipFill rotWithShape="0"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81600" y="2514600"/>
            <a:ext cx="3048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The </a:t>
                </a:r>
                <a:r>
                  <a:rPr lang="en-US" sz="2800" b="1" dirty="0"/>
                  <a:t>matrix multiplication </a:t>
                </a:r>
                <a:r>
                  <a:rPr lang="en-US" sz="2800" dirty="0"/>
                  <a:t>of </a:t>
                </a:r>
                <a:r>
                  <a:rPr lang="en-US" sz="2800" i="1" dirty="0" err="1"/>
                  <a:t>m×n</a:t>
                </a:r>
                <a:r>
                  <a:rPr lang="en-US" sz="2800" i="1" dirty="0"/>
                  <a:t> </a:t>
                </a:r>
                <a:r>
                  <a:rPr lang="en-US" sz="2800" dirty="0"/>
                  <a:t>matrix </a:t>
                </a:r>
                <a:r>
                  <a:rPr lang="en-US" sz="2800" b="1" dirty="0"/>
                  <a:t>A </a:t>
                </a:r>
                <a:r>
                  <a:rPr lang="en-US" sz="2800" dirty="0"/>
                  <a:t>and </a:t>
                </a:r>
                <a:r>
                  <a:rPr lang="en-US" sz="2800" i="1" dirty="0" err="1"/>
                  <a:t>n×p</a:t>
                </a:r>
                <a:r>
                  <a:rPr lang="en-US" sz="2800" i="1" dirty="0"/>
                  <a:t> </a:t>
                </a:r>
                <a:r>
                  <a:rPr lang="en-US" sz="2800" dirty="0"/>
                  <a:t>matrix </a:t>
                </a:r>
                <a:r>
                  <a:rPr lang="en-US" sz="2800" b="1" dirty="0"/>
                  <a:t>B </a:t>
                </a:r>
                <a:r>
                  <a:rPr lang="en-US" sz="2800" dirty="0"/>
                  <a:t>yields </a:t>
                </a:r>
                <a:r>
                  <a:rPr lang="en-US" sz="2800" i="1" dirty="0" err="1"/>
                  <a:t>m×p</a:t>
                </a:r>
                <a:r>
                  <a:rPr lang="en-US" sz="2800" i="1" dirty="0"/>
                  <a:t> </a:t>
                </a:r>
                <a:r>
                  <a:rPr lang="en-US" sz="2800" dirty="0"/>
                  <a:t>matrix </a:t>
                </a:r>
                <a:r>
                  <a:rPr lang="en-US" sz="2800" b="1" dirty="0"/>
                  <a:t>C</a:t>
                </a:r>
                <a:endParaRPr lang="en-US" sz="2800" dirty="0"/>
              </a:p>
              <a:p>
                <a:pPr algn="ctr"/>
                <a:r>
                  <a:rPr lang="en-US" sz="2800" dirty="0"/>
                  <a:t>C = AB</a:t>
                </a:r>
              </a:p>
              <a:p>
                <a:r>
                  <a:rPr lang="en-US" sz="2800" dirty="0"/>
                  <a:t>To determine if a matrix product exists and the size of the resulting matrix, write the matrix sizes side-by-side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</a:t>
                </a:r>
                <a:r>
                  <a:rPr lang="en-US" sz="2800" i="1" dirty="0"/>
                  <a:t>m × n</a:t>
                </a:r>
                <a:r>
                  <a:rPr lang="en-US" sz="2800" dirty="0"/>
                  <a:t>) </a:t>
                </a:r>
                <a:r>
                  <a:rPr lang="en-US" sz="2800" i="1" dirty="0"/>
                  <a:t>・ </a:t>
                </a:r>
                <a:r>
                  <a:rPr lang="en-US" sz="2800" dirty="0"/>
                  <a:t>(</a:t>
                </a:r>
                <a:r>
                  <a:rPr lang="en-US" sz="2800" i="1" dirty="0"/>
                  <a:t>n × p</a:t>
                </a:r>
                <a:r>
                  <a:rPr lang="en-US" sz="2800" dirty="0"/>
                  <a:t>) = (</a:t>
                </a:r>
                <a:r>
                  <a:rPr lang="en-US" sz="2800" i="1" dirty="0"/>
                  <a:t>m × p</a:t>
                </a:r>
                <a:r>
                  <a:rPr lang="en-US" sz="28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Note: matrix multiplication in general is not commutative</a:t>
                </a:r>
              </a:p>
              <a:p>
                <a:r>
                  <a:rPr lang="en-US" sz="2400" b="1" dirty="0"/>
                  <a:t>AB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BA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4800600"/>
              </a:xfrm>
              <a:blipFill rotWithShape="0">
                <a:blip r:embed="rId2"/>
                <a:stretch>
                  <a:fillRect l="-1542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40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Multiplication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matrix multiplication </a:t>
            </a:r>
            <a:r>
              <a:rPr lang="en-US" sz="2800" dirty="0"/>
              <a:t>of </a:t>
            </a:r>
            <a:r>
              <a:rPr lang="en-US" sz="2800" i="1" dirty="0" err="1"/>
              <a:t>m×n</a:t>
            </a:r>
            <a:r>
              <a:rPr lang="en-US" sz="2800" i="1" dirty="0"/>
              <a:t> </a:t>
            </a:r>
            <a:r>
              <a:rPr lang="en-US" sz="2800" dirty="0"/>
              <a:t>matrix </a:t>
            </a:r>
            <a:r>
              <a:rPr lang="en-US" sz="2800" b="1" dirty="0"/>
              <a:t>A </a:t>
            </a:r>
            <a:r>
              <a:rPr lang="en-US" sz="2800" dirty="0"/>
              <a:t>and </a:t>
            </a:r>
            <a:r>
              <a:rPr lang="en-US" sz="2800" i="1" dirty="0" err="1"/>
              <a:t>n×p</a:t>
            </a:r>
            <a:r>
              <a:rPr lang="en-US" sz="2800" i="1" dirty="0"/>
              <a:t> </a:t>
            </a:r>
            <a:r>
              <a:rPr lang="en-US" sz="2800" dirty="0"/>
              <a:t>matrix </a:t>
            </a:r>
            <a:r>
              <a:rPr lang="en-US" sz="2800" b="1" dirty="0"/>
              <a:t>B </a:t>
            </a:r>
            <a:r>
              <a:rPr lang="en-US" sz="2800" dirty="0"/>
              <a:t>yields </a:t>
            </a:r>
            <a:r>
              <a:rPr lang="en-US" sz="2800" i="1" dirty="0" err="1"/>
              <a:t>m×p</a:t>
            </a:r>
            <a:r>
              <a:rPr lang="en-US" sz="2800" i="1" dirty="0"/>
              <a:t> </a:t>
            </a:r>
            <a:r>
              <a:rPr lang="en-US" sz="2800" dirty="0"/>
              <a:t>matrix </a:t>
            </a:r>
            <a:r>
              <a:rPr lang="en-US" sz="2800" b="1" dirty="0"/>
              <a:t>C</a:t>
            </a:r>
            <a:endParaRPr lang="en-US" sz="2800" dirty="0"/>
          </a:p>
          <a:p>
            <a:r>
              <a:rPr lang="en-US" sz="2800" dirty="0"/>
              <a:t>C = AB</a:t>
            </a:r>
          </a:p>
          <a:p>
            <a:r>
              <a:rPr lang="en-US" sz="2400" dirty="0"/>
              <a:t>Element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r>
              <a:rPr lang="en-US" sz="2400" i="1" dirty="0"/>
              <a:t> </a:t>
            </a:r>
            <a:r>
              <a:rPr lang="en-US" sz="2400" dirty="0"/>
              <a:t>is the inner product of row </a:t>
            </a:r>
            <a:r>
              <a:rPr lang="en-US" sz="2400" i="1" dirty="0"/>
              <a:t>i </a:t>
            </a:r>
            <a:r>
              <a:rPr lang="en-US" sz="2400" dirty="0"/>
              <a:t>of </a:t>
            </a:r>
            <a:r>
              <a:rPr lang="en-US" sz="2400" b="1" dirty="0"/>
              <a:t>A </a:t>
            </a:r>
            <a:r>
              <a:rPr lang="en-US" sz="2400" dirty="0"/>
              <a:t>and column </a:t>
            </a:r>
            <a:r>
              <a:rPr lang="en-US" sz="2400" i="1" dirty="0"/>
              <a:t>j </a:t>
            </a:r>
            <a:r>
              <a:rPr lang="en-US" sz="2400" dirty="0"/>
              <a:t>of </a:t>
            </a:r>
            <a:r>
              <a:rPr lang="en-US" sz="2400" b="1" dirty="0"/>
              <a:t>B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A=				B=</a:t>
            </a:r>
          </a:p>
          <a:p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7" b="18393"/>
          <a:stretch/>
        </p:blipFill>
        <p:spPr bwMode="auto">
          <a:xfrm>
            <a:off x="2438400" y="5257800"/>
            <a:ext cx="3209692" cy="107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/>
          <a:stretch/>
        </p:blipFill>
        <p:spPr bwMode="auto">
          <a:xfrm>
            <a:off x="1295400" y="3429000"/>
            <a:ext cx="29438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/>
          <a:stretch/>
        </p:blipFill>
        <p:spPr bwMode="auto">
          <a:xfrm>
            <a:off x="4800600" y="3276600"/>
            <a:ext cx="325911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447800" y="3810000"/>
            <a:ext cx="23622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5372100" y="3848100"/>
            <a:ext cx="160020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295400"/>
                <a:ext cx="83058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Size of A = m x n = 2 x 3  		Size of B = 3 x 2 = n x p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 = A*B 	size of C = m x p = 2 x 2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295400"/>
                <a:ext cx="8305800" cy="5029200"/>
              </a:xfrm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667000" y="3505200"/>
            <a:ext cx="3048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2514600"/>
            <a:ext cx="3048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4512" y="2438400"/>
            <a:ext cx="3048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Note: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295400"/>
                <a:ext cx="83058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1" dirty="0"/>
              </a:p>
              <a:p>
                <a:r>
                  <a:rPr lang="en-US" sz="2400" dirty="0"/>
                  <a:t>Can we find D = A.*B ?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No. For Element-by-Element math operations, the arrays should be of the same size.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295400"/>
                <a:ext cx="8305800" cy="5029200"/>
              </a:xfrm>
              <a:blipFill rotWithShape="0"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65472" y="3086099"/>
            <a:ext cx="8049928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Multiplication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83058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Repeat for the rest of the elements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3" b="10594"/>
          <a:stretch/>
        </p:blipFill>
        <p:spPr bwMode="auto">
          <a:xfrm>
            <a:off x="838200" y="2590800"/>
            <a:ext cx="6029608" cy="98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6" b="7823"/>
          <a:stretch/>
        </p:blipFill>
        <p:spPr bwMode="auto">
          <a:xfrm>
            <a:off x="762000" y="1600200"/>
            <a:ext cx="5562600" cy="10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24322" r="16889" b="19283"/>
          <a:stretch/>
        </p:blipFill>
        <p:spPr bwMode="auto">
          <a:xfrm>
            <a:off x="1137685" y="3721394"/>
            <a:ext cx="3739116" cy="92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324600" y="2895600"/>
            <a:ext cx="3048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3810000"/>
            <a:ext cx="1143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H="1">
            <a:off x="3429000" y="3285845"/>
            <a:ext cx="2940237" cy="5241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71800" y="4191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4200" y="3733800"/>
            <a:ext cx="3048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24322" r="16889" b="19283"/>
          <a:stretch/>
        </p:blipFill>
        <p:spPr bwMode="auto">
          <a:xfrm>
            <a:off x="1066800" y="5334000"/>
            <a:ext cx="3739116" cy="92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24322" r="66407" b="19283"/>
          <a:stretch/>
        </p:blipFill>
        <p:spPr bwMode="auto">
          <a:xfrm>
            <a:off x="6279213" y="1665559"/>
            <a:ext cx="1188387" cy="92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6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Multiplication in MATLAB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610600" cy="4800600"/>
          </a:xfrm>
        </p:spPr>
        <p:txBody>
          <a:bodyPr numCol="2">
            <a:normAutofit lnSpcReduction="10000"/>
          </a:bodyPr>
          <a:lstStyle/>
          <a:p>
            <a:r>
              <a:rPr lang="en-US" sz="2800" dirty="0"/>
              <a:t>&gt;&gt;A = [2,5,1; 0,3,-1] </a:t>
            </a:r>
          </a:p>
          <a:p>
            <a:r>
              <a:rPr lang="en-US" sz="2800" dirty="0"/>
              <a:t>A =</a:t>
            </a:r>
          </a:p>
          <a:p>
            <a:r>
              <a:rPr lang="en-US" sz="2800" dirty="0"/>
              <a:t>2	 5	 1</a:t>
            </a:r>
          </a:p>
          <a:p>
            <a:r>
              <a:rPr lang="en-US" sz="2800" dirty="0"/>
              <a:t>0	 3	 -1</a:t>
            </a:r>
          </a:p>
          <a:p>
            <a:r>
              <a:rPr lang="en-US" sz="2800" dirty="0"/>
              <a:t>&gt;&gt;</a:t>
            </a:r>
            <a:r>
              <a:rPr lang="pl-PL" sz="2800" dirty="0"/>
              <a:t>B = [1,0,2; -1,4,-2; 5,2,1]</a:t>
            </a:r>
            <a:endParaRPr lang="en-US" sz="2800" dirty="0"/>
          </a:p>
          <a:p>
            <a:r>
              <a:rPr lang="en-US" sz="2800" dirty="0"/>
              <a:t>B =</a:t>
            </a:r>
          </a:p>
          <a:p>
            <a:r>
              <a:rPr lang="en-US" sz="2800" dirty="0"/>
              <a:t>1 	0 	2</a:t>
            </a:r>
          </a:p>
          <a:p>
            <a:r>
              <a:rPr lang="en-US" sz="2800" dirty="0"/>
              <a:t>-1	 4 	-2 </a:t>
            </a:r>
          </a:p>
          <a:p>
            <a:r>
              <a:rPr lang="en-US" sz="2800" dirty="0"/>
              <a:t>5	 2 	1</a:t>
            </a:r>
          </a:p>
          <a:p>
            <a:endParaRPr lang="en-US" sz="2800" dirty="0"/>
          </a:p>
          <a:p>
            <a:r>
              <a:rPr lang="en-US" sz="2800" dirty="0"/>
              <a:t>&gt;&gt; C = A*B</a:t>
            </a:r>
          </a:p>
          <a:p>
            <a:r>
              <a:rPr lang="en-US" sz="2800" dirty="0"/>
              <a:t>C =</a:t>
            </a:r>
          </a:p>
          <a:p>
            <a:r>
              <a:rPr lang="en-US" sz="2800" dirty="0"/>
              <a:t>2 	22	 -5</a:t>
            </a:r>
          </a:p>
          <a:p>
            <a:r>
              <a:rPr lang="en-US" sz="2800" dirty="0"/>
              <a:t>-8	 10	 -7</a:t>
            </a:r>
          </a:p>
          <a:p>
            <a:r>
              <a:rPr lang="en-US" sz="2800" dirty="0"/>
              <a:t>&gt;&gt; C = B*A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Error using  *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Inner matrix dimensions must agree.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648200" y="1524000"/>
            <a:ext cx="0" cy="449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Review of Matrix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1. </a:t>
                </a:r>
                <a:r>
                  <a:rPr lang="en-US" sz="2800" b="1" dirty="0"/>
                  <a:t>Scalar: </a:t>
                </a:r>
                <a:r>
                  <a:rPr lang="en-US" sz="2800" dirty="0"/>
                  <a:t>A matrix with </a:t>
                </a:r>
                <a:r>
                  <a:rPr lang="en-US" sz="2800" b="1" dirty="0"/>
                  <a:t>one</a:t>
                </a:r>
                <a:r>
                  <a:rPr lang="en-US" sz="2800" dirty="0"/>
                  <a:t> row and </a:t>
                </a:r>
                <a:r>
                  <a:rPr lang="en-US" sz="2800" b="1" dirty="0"/>
                  <a:t>one </a:t>
                </a:r>
                <a:r>
                  <a:rPr lang="en-US" sz="2800" dirty="0"/>
                  <a:t>column.</a:t>
                </a:r>
              </a:p>
              <a:p>
                <a:r>
                  <a:rPr lang="en-US" sz="2800" i="1" dirty="0"/>
                  <a:t>A </a:t>
                </a:r>
                <a:r>
                  <a:rPr lang="en-US" sz="2800" dirty="0"/>
                  <a:t>= [3</a:t>
                </a:r>
                <a:r>
                  <a:rPr lang="en-US" sz="2800" i="1" dirty="0"/>
                  <a:t>.</a:t>
                </a:r>
                <a:r>
                  <a:rPr lang="en-US" sz="2800" dirty="0"/>
                  <a:t>5]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2. </a:t>
                </a:r>
                <a:r>
                  <a:rPr lang="en-US" sz="2800" b="1" dirty="0"/>
                  <a:t>Vector: </a:t>
                </a:r>
                <a:r>
                  <a:rPr lang="en-US" sz="2800" dirty="0"/>
                  <a:t>A matrix with one row (a </a:t>
                </a:r>
                <a:r>
                  <a:rPr lang="en-US" sz="2800" b="1" dirty="0"/>
                  <a:t>row vector</a:t>
                </a:r>
                <a:r>
                  <a:rPr lang="en-US" sz="2800" dirty="0"/>
                  <a:t>) </a:t>
                </a:r>
                <a:r>
                  <a:rPr lang="en-US" sz="2800" b="1" dirty="0"/>
                  <a:t>OR</a:t>
                </a:r>
                <a:r>
                  <a:rPr lang="en-US" sz="2800" dirty="0"/>
                  <a:t> one column, ( a </a:t>
                </a:r>
                <a:r>
                  <a:rPr lang="en-US" sz="2800" b="1" dirty="0"/>
                  <a:t>column vector</a:t>
                </a:r>
                <a:r>
                  <a:rPr lang="en-US" sz="2800" dirty="0"/>
                  <a:t>).</a:t>
                </a:r>
              </a:p>
              <a:p>
                <a:r>
                  <a:rPr lang="en-US" sz="2800" i="1" dirty="0"/>
                  <a:t>B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[ 1</a:t>
                </a:r>
                <a:r>
                  <a:rPr lang="en-US" sz="2800" i="1" dirty="0"/>
                  <a:t>.</a:t>
                </a:r>
                <a:r>
                  <a:rPr lang="en-US" sz="2800" dirty="0"/>
                  <a:t>5 	3</a:t>
                </a:r>
                <a:r>
                  <a:rPr lang="en-US" sz="2800" i="1" dirty="0"/>
                  <a:t>.</a:t>
                </a:r>
                <a:r>
                  <a:rPr lang="en-US" sz="2800" dirty="0"/>
                  <a:t>1 ] 			</a:t>
                </a:r>
                <a:r>
                  <a:rPr lang="en-US" sz="2800" i="1" dirty="0"/>
                  <a:t>B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3. </a:t>
                </a:r>
                <a:r>
                  <a:rPr lang="en-US" sz="2800" b="1" dirty="0"/>
                  <a:t>Matrix: </a:t>
                </a:r>
                <a:r>
                  <a:rPr lang="en-US" sz="2800" dirty="0"/>
                  <a:t>A matrix is two-dimensional, having both multiple rows and multiple columns.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  <a:blipFill rotWithShape="0">
                <a:blip r:embed="rId2"/>
                <a:stretch>
                  <a:fillRect l="-2643" t="-1854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5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Special Matrices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0"/>
            <a:ext cx="8305800" cy="5334000"/>
          </a:xfrm>
        </p:spPr>
        <p:txBody>
          <a:bodyPr numCol="2">
            <a:normAutofit/>
          </a:bodyPr>
          <a:lstStyle/>
          <a:p>
            <a:r>
              <a:rPr lang="en-US" sz="2800" dirty="0"/>
              <a:t>Create a matrix of ones</a:t>
            </a:r>
          </a:p>
          <a:p>
            <a:r>
              <a:rPr lang="fr-FR" sz="2800" dirty="0"/>
              <a:t>&gt;&gt; </a:t>
            </a:r>
            <a:r>
              <a:rPr lang="fr-FR" sz="2800" dirty="0" err="1"/>
              <a:t>ones</a:t>
            </a:r>
            <a:r>
              <a:rPr lang="fr-FR" sz="2800" dirty="0"/>
              <a:t>(3)</a:t>
            </a:r>
          </a:p>
          <a:p>
            <a:r>
              <a:rPr lang="fr-FR" sz="2800" dirty="0"/>
              <a:t>ans =</a:t>
            </a:r>
          </a:p>
          <a:p>
            <a:r>
              <a:rPr lang="fr-FR" sz="2800" dirty="0"/>
              <a:t>     1     1     1</a:t>
            </a:r>
          </a:p>
          <a:p>
            <a:r>
              <a:rPr lang="fr-FR" sz="2800" dirty="0"/>
              <a:t>     1     1     1</a:t>
            </a:r>
          </a:p>
          <a:p>
            <a:r>
              <a:rPr lang="fr-FR" sz="2800" dirty="0"/>
              <a:t>     1     1     1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&gt;&gt;</a:t>
            </a:r>
            <a:r>
              <a:rPr lang="fr-FR" sz="2800" dirty="0" err="1"/>
              <a:t>ones</a:t>
            </a:r>
            <a:r>
              <a:rPr lang="fr-FR" sz="2800" dirty="0"/>
              <a:t>(2,3)</a:t>
            </a:r>
          </a:p>
          <a:p>
            <a:r>
              <a:rPr lang="fr-FR" sz="2800" dirty="0"/>
              <a:t>ans =</a:t>
            </a:r>
          </a:p>
          <a:p>
            <a:r>
              <a:rPr lang="fr-FR" sz="2800" dirty="0"/>
              <a:t>     1     1     1</a:t>
            </a:r>
          </a:p>
          <a:p>
            <a:r>
              <a:rPr lang="fr-FR" sz="2800" dirty="0"/>
              <a:t>     1     1     1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6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Special Matrices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0"/>
            <a:ext cx="8305800" cy="5334000"/>
          </a:xfrm>
        </p:spPr>
        <p:txBody>
          <a:bodyPr numCol="2">
            <a:normAutofit/>
          </a:bodyPr>
          <a:lstStyle/>
          <a:p>
            <a:r>
              <a:rPr lang="en-US" sz="2800" dirty="0"/>
              <a:t>Create a matrix of zeros</a:t>
            </a:r>
          </a:p>
          <a:p>
            <a:r>
              <a:rPr lang="pt-BR" sz="2800" dirty="0"/>
              <a:t>&gt;&gt; zeros(3)</a:t>
            </a:r>
          </a:p>
          <a:p>
            <a:r>
              <a:rPr lang="pt-BR" sz="2800" dirty="0"/>
              <a:t>ans =</a:t>
            </a:r>
          </a:p>
          <a:p>
            <a:r>
              <a:rPr lang="pt-BR" sz="2800" dirty="0"/>
              <a:t>     0     0     0</a:t>
            </a:r>
          </a:p>
          <a:p>
            <a:r>
              <a:rPr lang="pt-BR" sz="2800" dirty="0"/>
              <a:t>     0     0     0</a:t>
            </a:r>
          </a:p>
          <a:p>
            <a:r>
              <a:rPr lang="pt-BR" sz="2800" dirty="0"/>
              <a:t>     0     0     0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/>
              <a:t>&gt;&gt; zeros(3,2)</a:t>
            </a:r>
          </a:p>
          <a:p>
            <a:r>
              <a:rPr lang="pt-BR" sz="2800" dirty="0"/>
              <a:t>ans =</a:t>
            </a:r>
          </a:p>
          <a:p>
            <a:r>
              <a:rPr lang="pt-BR" sz="2800" dirty="0"/>
              <a:t>     0     0</a:t>
            </a:r>
          </a:p>
          <a:p>
            <a:r>
              <a:rPr lang="pt-BR" sz="2800" dirty="0"/>
              <a:t>     0     0</a:t>
            </a:r>
          </a:p>
          <a:p>
            <a:r>
              <a:rPr lang="pt-BR" sz="2800" dirty="0"/>
              <a:t>     0     0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0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Special Matrices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0"/>
            <a:ext cx="8305800" cy="5334000"/>
          </a:xfrm>
        </p:spPr>
        <p:txBody>
          <a:bodyPr numCol="2">
            <a:normAutofit/>
          </a:bodyPr>
          <a:lstStyle/>
          <a:p>
            <a:r>
              <a:rPr lang="en-US" sz="2800" dirty="0"/>
              <a:t>Identity matrix</a:t>
            </a:r>
          </a:p>
          <a:p>
            <a:r>
              <a:rPr lang="fr-FR" sz="2800" dirty="0"/>
              <a:t>&gt;&gt; </a:t>
            </a:r>
            <a:r>
              <a:rPr lang="fr-FR" sz="2800" dirty="0" err="1"/>
              <a:t>eye</a:t>
            </a:r>
            <a:r>
              <a:rPr lang="fr-FR" sz="2800" dirty="0"/>
              <a:t>(3)</a:t>
            </a:r>
          </a:p>
          <a:p>
            <a:r>
              <a:rPr lang="fr-FR" sz="2800" dirty="0"/>
              <a:t>ans =</a:t>
            </a:r>
          </a:p>
          <a:p>
            <a:r>
              <a:rPr lang="fr-FR" sz="2800" dirty="0"/>
              <a:t>     1     0     0</a:t>
            </a:r>
          </a:p>
          <a:p>
            <a:r>
              <a:rPr lang="fr-FR" sz="2800" dirty="0"/>
              <a:t>     0     1     0</a:t>
            </a:r>
          </a:p>
          <a:p>
            <a:r>
              <a:rPr lang="fr-FR" sz="2800" dirty="0"/>
              <a:t>     0     0     1</a:t>
            </a:r>
          </a:p>
          <a:p>
            <a:endParaRPr lang="fr-FR" sz="2800" dirty="0"/>
          </a:p>
          <a:p>
            <a:pPr marL="457200" indent="-4572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fr-FR" sz="2800" dirty="0"/>
              <a:t>3x3 </a:t>
            </a:r>
            <a:r>
              <a:rPr lang="fr-FR" sz="2800" dirty="0" err="1"/>
              <a:t>identity</a:t>
            </a:r>
            <a:r>
              <a:rPr lang="fr-FR" sz="2800" dirty="0"/>
              <a:t> matrix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2" name="Rectangle 1"/>
          <p:cNvSpPr/>
          <p:nvPr/>
        </p:nvSpPr>
        <p:spPr>
          <a:xfrm>
            <a:off x="5219700" y="1981200"/>
            <a:ext cx="3619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&gt;&gt;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eye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(2,3)</a:t>
            </a:r>
          </a:p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ans =</a:t>
            </a:r>
          </a:p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1     0     0</a:t>
            </a:r>
          </a:p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0     1     0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matrix with 1's on the diagonal and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zeros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elsewhere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05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Special Matrices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0"/>
            <a:ext cx="8305800" cy="5334000"/>
          </a:xfrm>
        </p:spPr>
        <p:txBody>
          <a:bodyPr numCol="1">
            <a:normAutofit/>
          </a:bodyPr>
          <a:lstStyle/>
          <a:p>
            <a:r>
              <a:rPr lang="en-US" sz="2800" dirty="0"/>
              <a:t>A tri-diagonal matrix only has values on the main diagonal and the diagonal on either side</a:t>
            </a:r>
          </a:p>
          <a:p>
            <a:r>
              <a:rPr lang="en-US" sz="2800" dirty="0"/>
              <a:t>To create a matrix like this there is not a built-in function </a:t>
            </a:r>
          </a:p>
          <a:p>
            <a:r>
              <a:rPr lang="en-US" sz="2800" dirty="0"/>
              <a:t>Use equations to specify the values that are not zeros</a:t>
            </a:r>
          </a:p>
          <a:p>
            <a:pPr algn="ctr"/>
            <a:r>
              <a:rPr lang="fr-FR" sz="2800" dirty="0"/>
              <a:t>     1     2     0     0     0</a:t>
            </a:r>
          </a:p>
          <a:p>
            <a:pPr algn="ctr"/>
            <a:r>
              <a:rPr lang="fr-FR" sz="2800" dirty="0"/>
              <a:t>     3     1     2     0     0</a:t>
            </a:r>
          </a:p>
          <a:p>
            <a:pPr algn="ctr"/>
            <a:r>
              <a:rPr lang="fr-FR" sz="2800" dirty="0"/>
              <a:t>     0     3     1     2     0</a:t>
            </a:r>
          </a:p>
          <a:p>
            <a:pPr algn="ctr"/>
            <a:r>
              <a:rPr lang="fr-FR" sz="2800" dirty="0"/>
              <a:t>     0     0     3     1     2</a:t>
            </a:r>
          </a:p>
          <a:p>
            <a:pPr algn="ctr"/>
            <a:r>
              <a:rPr lang="fr-FR" sz="2800" dirty="0"/>
              <a:t>     0     0     0     3     1</a:t>
            </a:r>
          </a:p>
        </p:txBody>
      </p:sp>
    </p:spTree>
    <p:extLst>
      <p:ext uri="{BB962C8B-B14F-4D97-AF65-F5344CB8AC3E}">
        <p14:creationId xmlns:p14="http://schemas.microsoft.com/office/powerpoint/2010/main" val="216271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Determinant of a Square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</p:spPr>
            <p:txBody>
              <a:bodyPr numCol="1">
                <a:normAutofit/>
              </a:bodyPr>
              <a:lstStyle/>
              <a:p>
                <a:r>
                  <a:rPr lang="en-US" sz="2800" dirty="0"/>
                  <a:t>Square matrix (same no of rows and columns)</a:t>
                </a:r>
              </a:p>
              <a:p>
                <a:r>
                  <a:rPr lang="en-US" sz="2800" dirty="0"/>
                  <a:t>      E.g.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800" dirty="0"/>
              </a:p>
              <a:p>
                <a:r>
                  <a:rPr lang="fr-FR" sz="2800" dirty="0" err="1"/>
                  <a:t>Determinant</a:t>
                </a:r>
                <a:r>
                  <a:rPr lang="fr-FR" sz="2800" dirty="0"/>
                  <a:t> of A = a*d – b*c</a:t>
                </a:r>
              </a:p>
              <a:p>
                <a:r>
                  <a:rPr lang="fr-FR" sz="2800" dirty="0"/>
                  <a:t>&gt;&gt; A=[2, -4; 3, 6];</a:t>
                </a:r>
              </a:p>
              <a:p>
                <a:r>
                  <a:rPr lang="fr-FR" sz="2800" dirty="0"/>
                  <a:t>&gt;&gt;</a:t>
                </a:r>
                <a:r>
                  <a:rPr lang="fr-FR" sz="2800" dirty="0" err="1">
                    <a:solidFill>
                      <a:srgbClr val="FF0000"/>
                    </a:solidFill>
                  </a:rPr>
                  <a:t>det</a:t>
                </a:r>
                <a:r>
                  <a:rPr lang="fr-FR" sz="2800" dirty="0">
                    <a:solidFill>
                      <a:srgbClr val="FF0000"/>
                    </a:solidFill>
                  </a:rPr>
                  <a:t>(A)</a:t>
                </a:r>
              </a:p>
              <a:p>
                <a:r>
                  <a:rPr lang="fr-FR" sz="2800" dirty="0"/>
                  <a:t>ans =</a:t>
                </a:r>
              </a:p>
              <a:p>
                <a:r>
                  <a:rPr lang="fr-FR" sz="2800" dirty="0"/>
                  <a:t>        24</a:t>
                </a:r>
              </a:p>
              <a:p>
                <a:r>
                  <a:rPr lang="fr-FR" sz="2400" dirty="0"/>
                  <a:t>A matrix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</a:t>
                </a:r>
                <a:r>
                  <a:rPr lang="fr-FR" sz="2400" b="1" dirty="0" err="1"/>
                  <a:t>singular</a:t>
                </a:r>
                <a:r>
                  <a:rPr lang="fr-FR" sz="2400" dirty="0"/>
                  <a:t> if the </a:t>
                </a:r>
                <a:r>
                  <a:rPr lang="fr-FR" sz="2400" dirty="0" err="1"/>
                  <a:t>determinant</a:t>
                </a:r>
                <a:r>
                  <a:rPr lang="fr-FR" sz="2400" dirty="0"/>
                  <a:t> of the matrix = 0</a:t>
                </a:r>
              </a:p>
              <a:p>
                <a:pPr marL="0" indent="0">
                  <a:buNone/>
                </a:pPr>
                <a:endParaRPr lang="fr-FR" sz="26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  <a:blipFill rotWithShape="0">
                <a:blip r:embed="rId2"/>
                <a:stretch>
                  <a:fillRect l="-1542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Inverse of a Square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</p:spPr>
            <p:txBody>
              <a:bodyPr numCol="1">
                <a:normAutofit/>
              </a:bodyPr>
              <a:lstStyle/>
              <a:p>
                <a:r>
                  <a:rPr lang="en-US" sz="2800" dirty="0"/>
                  <a:t>Inverse defined only for a square nonsingular matrix </a:t>
                </a:r>
              </a:p>
              <a:p>
                <a:r>
                  <a:rPr lang="en-US" sz="2800" dirty="0"/>
                  <a:t>E.g.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800" dirty="0"/>
                  <a:t> </a:t>
                </a:r>
                <a:r>
                  <a:rPr lang="en-US" sz="2800" dirty="0"/>
                  <a:t> 		       A </a:t>
                </a:r>
                <a:r>
                  <a:rPr lang="en-US" sz="2800" baseline="30000" dirty="0"/>
                  <a:t>-1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2800" dirty="0"/>
              </a:p>
              <a:p>
                <a:endParaRPr lang="fr-FR" sz="2800" dirty="0"/>
              </a:p>
              <a:p>
                <a:r>
                  <a:rPr lang="fr-FR" sz="2800" dirty="0"/>
                  <a:t>&gt;&gt; A=[2, -4; 3, 6];</a:t>
                </a:r>
              </a:p>
              <a:p>
                <a:r>
                  <a:rPr lang="fr-FR" sz="2800" dirty="0"/>
                  <a:t>&gt;&gt;</a:t>
                </a:r>
                <a:r>
                  <a:rPr lang="fr-FR" sz="2800" dirty="0" err="1">
                    <a:solidFill>
                      <a:srgbClr val="FF0000"/>
                    </a:solidFill>
                  </a:rPr>
                  <a:t>inv</a:t>
                </a:r>
                <a:r>
                  <a:rPr lang="fr-FR" sz="2800" dirty="0">
                    <a:solidFill>
                      <a:srgbClr val="FF0000"/>
                    </a:solidFill>
                  </a:rPr>
                  <a:t>(A)</a:t>
                </a:r>
              </a:p>
              <a:p>
                <a:r>
                  <a:rPr lang="fr-FR" sz="2800" dirty="0"/>
                  <a:t>ans =</a:t>
                </a:r>
              </a:p>
              <a:p>
                <a:r>
                  <a:rPr lang="fr-FR" sz="2800" dirty="0"/>
                  <a:t>    0.2500    0.1667</a:t>
                </a:r>
              </a:p>
              <a:p>
                <a:r>
                  <a:rPr lang="fr-FR" sz="2800" dirty="0"/>
                  <a:t>   -0.1250    0.0833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  <a:blipFill rotWithShape="0">
                <a:blip r:embed="rId2"/>
                <a:stretch>
                  <a:fillRect l="-1542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methods for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</p:spPr>
            <p:txBody>
              <a:bodyPr numCol="1">
                <a:normAutofit/>
              </a:bodyPr>
              <a:lstStyle/>
              <a:p>
                <a:r>
                  <a:rPr lang="en-US" sz="2800" dirty="0"/>
                  <a:t>System of linear equations:</a:t>
                </a:r>
              </a:p>
              <a:p>
                <a:r>
                  <a:rPr lang="en-US" sz="2800" dirty="0"/>
                  <a:t>                          2x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+ 9x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5</a:t>
                </a:r>
              </a:p>
              <a:p>
                <a:r>
                  <a:rPr lang="en-US" sz="2800" dirty="0"/>
                  <a:t>                          3x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– 4x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7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In vector-matrix form: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Ax=b</a:t>
                </a:r>
              </a:p>
              <a:p>
                <a:r>
                  <a:rPr lang="en-US" sz="2800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	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	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  <a:blipFill rotWithShape="0">
                <a:blip r:embed="rId2"/>
                <a:stretch>
                  <a:fillRect l="-1542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26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methods for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</p:spPr>
            <p:txBody>
              <a:bodyPr numCol="1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Matrix inverse method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	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	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600" dirty="0"/>
              </a:p>
              <a:p>
                <a:r>
                  <a:rPr lang="en-US" sz="2800" dirty="0"/>
                  <a:t>&gt;&gt; A = [2, 9; 3, -4];</a:t>
                </a:r>
              </a:p>
              <a:p>
                <a:r>
                  <a:rPr lang="en-US" sz="2800" dirty="0"/>
                  <a:t>&gt;&gt; b = [5; 7];</a:t>
                </a:r>
              </a:p>
              <a:p>
                <a:r>
                  <a:rPr lang="en-US" sz="2800" dirty="0"/>
                  <a:t>&gt;&gt; x = </a:t>
                </a:r>
                <a:r>
                  <a:rPr lang="en-US" sz="2800" dirty="0" err="1"/>
                  <a:t>inv</a:t>
                </a:r>
                <a:r>
                  <a:rPr lang="en-US" sz="2800" dirty="0"/>
                  <a:t>(A) * b</a:t>
                </a:r>
              </a:p>
              <a:p>
                <a:r>
                  <a:rPr lang="en-US" sz="2800" dirty="0"/>
                  <a:t>x =</a:t>
                </a:r>
              </a:p>
              <a:p>
                <a:r>
                  <a:rPr lang="en-US" sz="2800" dirty="0"/>
                  <a:t>    2.3714</a:t>
                </a:r>
              </a:p>
              <a:p>
                <a:r>
                  <a:rPr lang="en-US" sz="2800" dirty="0"/>
                  <a:t>    0.0286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  <a:blipFill rotWithShape="0">
                <a:blip r:embed="rId2"/>
                <a:stretch>
                  <a:fillRect l="-2423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791200" y="48006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Solutions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 = 2.3714</a:t>
            </a:r>
          </a:p>
          <a:p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 = 0.0286</a:t>
            </a:r>
          </a:p>
        </p:txBody>
      </p:sp>
    </p:spTree>
    <p:extLst>
      <p:ext uri="{BB962C8B-B14F-4D97-AF65-F5344CB8AC3E}">
        <p14:creationId xmlns:p14="http://schemas.microsoft.com/office/powerpoint/2010/main" val="17644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Matrix methods for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</p:spPr>
            <p:txBody>
              <a:bodyPr numCol="1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Left division method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	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	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600" dirty="0"/>
              </a:p>
              <a:p>
                <a:r>
                  <a:rPr lang="en-US" sz="2800" dirty="0"/>
                  <a:t>&gt;&gt; A = [2, 9; 3, -4];</a:t>
                </a:r>
              </a:p>
              <a:p>
                <a:r>
                  <a:rPr lang="en-US" sz="2800" dirty="0"/>
                  <a:t>&gt;&gt; b = [5; 7];</a:t>
                </a:r>
              </a:p>
              <a:p>
                <a:r>
                  <a:rPr lang="en-US" sz="2800" dirty="0"/>
                  <a:t>&gt;&gt; x = A\ b</a:t>
                </a:r>
              </a:p>
              <a:p>
                <a:r>
                  <a:rPr lang="en-US" sz="2800" dirty="0"/>
                  <a:t>x =</a:t>
                </a:r>
              </a:p>
              <a:p>
                <a:r>
                  <a:rPr lang="en-US" sz="2800" dirty="0"/>
                  <a:t>    2.3714</a:t>
                </a:r>
              </a:p>
              <a:p>
                <a:r>
                  <a:rPr lang="en-US" sz="2800" dirty="0"/>
                  <a:t>    0.0286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524000"/>
                <a:ext cx="8305800" cy="5334000"/>
              </a:xfrm>
              <a:blipFill rotWithShape="0">
                <a:blip r:embed="rId3"/>
                <a:stretch>
                  <a:fillRect l="-2423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791200" y="48006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Solutions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 = 2.3714</a:t>
            </a:r>
          </a:p>
          <a:p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 = 0.0286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19400" y="4114800"/>
            <a:ext cx="2362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1600" y="393013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Left division</a:t>
            </a:r>
          </a:p>
        </p:txBody>
      </p:sp>
    </p:spTree>
    <p:extLst>
      <p:ext uri="{BB962C8B-B14F-4D97-AF65-F5344CB8AC3E}">
        <p14:creationId xmlns:p14="http://schemas.microsoft.com/office/powerpoint/2010/main" val="12619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24000"/>
            <a:ext cx="8305800" cy="53340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sz="2800" dirty="0"/>
              <a:t>Given H = [1,2,3,4;5,6,7,8;9,10,11,12;13,14,15,16]</a:t>
            </a:r>
          </a:p>
          <a:p>
            <a:pPr marL="514350" indent="-514350" fontAlgn="auto">
              <a:buClrTx/>
              <a:buFont typeface="+mj-lt"/>
              <a:buAutoNum type="arabicPeriod"/>
            </a:pPr>
            <a:r>
              <a:rPr lang="en-US" sz="2800" dirty="0"/>
              <a:t>Define g as the transpose of the center of matrix H</a:t>
            </a:r>
          </a:p>
          <a:p>
            <a:pPr marL="514350" indent="-514350" fontAlgn="auto">
              <a:buClrTx/>
              <a:buFont typeface="+mj-lt"/>
              <a:buAutoNum type="arabicPeriod"/>
            </a:pPr>
            <a:r>
              <a:rPr lang="en-US" sz="2800" dirty="0"/>
              <a:t>Define f to be the size of g using first row of H</a:t>
            </a:r>
          </a:p>
          <a:p>
            <a:pPr marL="514350" indent="-514350" fontAlgn="auto">
              <a:buClrTx/>
              <a:buFont typeface="+mj-lt"/>
              <a:buAutoNum type="arabicPeriod"/>
            </a:pPr>
            <a:r>
              <a:rPr lang="en-US" sz="2800" dirty="0"/>
              <a:t>Define d as the element-by-element multiplication of g and f</a:t>
            </a:r>
          </a:p>
          <a:p>
            <a:pPr marL="514350" indent="-514350" fontAlgn="auto">
              <a:buClrTx/>
              <a:buFont typeface="+mj-lt"/>
              <a:buAutoNum type="arabicPeriod"/>
            </a:pPr>
            <a:r>
              <a:rPr lang="en-US" sz="2800" dirty="0"/>
              <a:t>Define square matrix q as the last column of H</a:t>
            </a:r>
          </a:p>
          <a:p>
            <a:pPr marL="514350" indent="-514350" fontAlgn="auto">
              <a:buClrTx/>
              <a:buFont typeface="+mj-lt"/>
              <a:buAutoNum type="arabicPeriod"/>
            </a:pPr>
            <a:r>
              <a:rPr lang="en-US" sz="2800" dirty="0"/>
              <a:t>Define j as </a:t>
            </a:r>
            <a:r>
              <a:rPr lang="en-US" sz="2800" dirty="0" err="1"/>
              <a:t>d^q</a:t>
            </a:r>
            <a:endParaRPr lang="en-US" sz="2800" dirty="0"/>
          </a:p>
          <a:p>
            <a:pPr fontAlgn="auto"/>
            <a:endParaRPr lang="en-US" sz="2800" dirty="0"/>
          </a:p>
          <a:p>
            <a:pPr fontAlgn="auto"/>
            <a:endParaRPr lang="en-US" sz="2800" dirty="0"/>
          </a:p>
          <a:p>
            <a:pPr fontAlgn="auto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7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Matrices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location in a matrix can be described using a row and a column</a:t>
            </a:r>
          </a:p>
          <a:p>
            <a:pPr marL="0" indent="0">
              <a:buNone/>
            </a:pPr>
            <a:endParaRPr lang="en-US" sz="2600" i="1" dirty="0">
              <a:solidFill>
                <a:schemeClr val="tx1"/>
              </a:solidFill>
              <a:latin typeface="Cambria Math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tx1"/>
                </a:solidFill>
              </a:rPr>
              <a:t>a</a:t>
            </a:r>
            <a:r>
              <a:rPr lang="en-US" sz="2600" baseline="-25000" dirty="0" err="1">
                <a:solidFill>
                  <a:schemeClr val="tx1"/>
                </a:solidFill>
              </a:rPr>
              <a:t>ij</a:t>
            </a:r>
            <a:r>
              <a:rPr lang="en-US" sz="2600" dirty="0">
                <a:solidFill>
                  <a:schemeClr val="tx1"/>
                </a:solidFill>
              </a:rPr>
              <a:t> is the element of matrix A located in row i and column j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For example, a</a:t>
            </a:r>
            <a:r>
              <a:rPr lang="en-US" sz="2600" baseline="-25000" dirty="0">
                <a:solidFill>
                  <a:schemeClr val="tx1"/>
                </a:solidFill>
              </a:rPr>
              <a:t>21</a:t>
            </a:r>
            <a:r>
              <a:rPr lang="en-US" sz="2600" dirty="0">
                <a:solidFill>
                  <a:schemeClr val="tx1"/>
                </a:solidFill>
              </a:rPr>
              <a:t>=4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2600" y="305966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77000" y="2907268"/>
            <a:ext cx="8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1264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91000" y="3669268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60" y="2562225"/>
            <a:ext cx="2181225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571750"/>
            <a:ext cx="2181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24000"/>
            <a:ext cx="8305800" cy="53340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sz="2800" dirty="0"/>
              <a:t>1. Define g as the transpose of the center of matrix H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endParaRPr lang="en-US" sz="2800" dirty="0"/>
          </a:p>
          <a:p>
            <a:pPr marL="0" indent="0" fontAlgn="auto">
              <a:buNone/>
            </a:pPr>
            <a:r>
              <a:rPr lang="en-US" sz="2800" dirty="0"/>
              <a:t>Result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endParaRPr lang="en-US" sz="2800" dirty="0"/>
          </a:p>
          <a:p>
            <a:pPr fontAlgn="auto"/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59" y="2133600"/>
            <a:ext cx="4181688" cy="2271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362200"/>
            <a:ext cx="2817981" cy="1285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327" y="5020654"/>
            <a:ext cx="1823951" cy="1204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133600"/>
            <a:ext cx="4572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24000"/>
            <a:ext cx="8305800" cy="53340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sz="2800" dirty="0"/>
              <a:t>2. Define f to be the size of g using first row of H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r>
              <a:rPr lang="en-US" sz="2800" dirty="0"/>
              <a:t>Result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endParaRPr lang="en-US" sz="2800" dirty="0"/>
          </a:p>
          <a:p>
            <a:pPr fontAlgn="auto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362200"/>
            <a:ext cx="2817981" cy="1285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9774"/>
            <a:ext cx="2533652" cy="12668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86200"/>
            <a:ext cx="1778620" cy="24063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2133599"/>
            <a:ext cx="4572000" cy="415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780277"/>
            <a:ext cx="1815127" cy="8214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43" y="5317907"/>
            <a:ext cx="1794384" cy="9214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717229" y="4883705"/>
            <a:ext cx="80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buNone/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65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24000"/>
            <a:ext cx="8305800" cy="53340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sz="2800" dirty="0"/>
              <a:t>3. Define d as the element-by-element multiplication of</a:t>
            </a:r>
          </a:p>
          <a:p>
            <a:pPr marL="0" indent="0" fontAlgn="auto">
              <a:buNone/>
            </a:pPr>
            <a:r>
              <a:rPr lang="en-US" sz="2800" dirty="0"/>
              <a:t>g and f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r>
              <a:rPr lang="en-US" sz="2800" dirty="0"/>
              <a:t>Result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endParaRPr lang="en-US" sz="2800" dirty="0"/>
          </a:p>
          <a:p>
            <a:pPr fontAlgn="auto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1752600" cy="111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21831"/>
            <a:ext cx="1815127" cy="8214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31" y="2421834"/>
            <a:ext cx="1794384" cy="9214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419600"/>
            <a:ext cx="2036009" cy="10525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588418"/>
            <a:ext cx="1905000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24000"/>
            <a:ext cx="8305800" cy="53340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sz="2800" dirty="0"/>
              <a:t>4. Define square matrix q as the last column of H</a:t>
            </a:r>
          </a:p>
          <a:p>
            <a:pPr marL="0" indent="0" fontAlgn="auto">
              <a:buNone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r>
              <a:rPr lang="en-US" sz="2800" dirty="0"/>
              <a:t>Result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endParaRPr lang="en-US" sz="2800" dirty="0"/>
          </a:p>
          <a:p>
            <a:pPr fontAlgn="auto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981200"/>
            <a:ext cx="2817981" cy="1285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73898"/>
            <a:ext cx="2562225" cy="9646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12" y="4495800"/>
            <a:ext cx="1791584" cy="8795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9055" y="2289204"/>
            <a:ext cx="2693770" cy="977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24000"/>
            <a:ext cx="8305800" cy="533400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ClrTx/>
              <a:buNone/>
            </a:pPr>
            <a:r>
              <a:rPr lang="en-US" sz="2800" dirty="0"/>
              <a:t>5. Define j as </a:t>
            </a:r>
            <a:r>
              <a:rPr lang="en-US" sz="2800" dirty="0" err="1"/>
              <a:t>d^q</a:t>
            </a: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r>
              <a:rPr lang="en-US" sz="2800" dirty="0"/>
              <a:t>Result</a:t>
            </a:r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514350" indent="-514350" fontAlgn="auto">
              <a:buFont typeface="+mj-lt"/>
              <a:buAutoNum type="arabicPeriod"/>
            </a:pPr>
            <a:endParaRPr lang="en-US" sz="2800" dirty="0"/>
          </a:p>
          <a:p>
            <a:pPr marL="0" indent="0" fontAlgn="auto">
              <a:buNone/>
            </a:pPr>
            <a:endParaRPr lang="en-US" sz="2800" dirty="0"/>
          </a:p>
          <a:p>
            <a:pPr fontAlgn="auto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1533525" cy="785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495800"/>
            <a:ext cx="2796959" cy="11096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1062" y="1995835"/>
            <a:ext cx="1905000" cy="144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3895725" cy="4996212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524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17363"/>
            <a:ext cx="2286000" cy="51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Matrices in MATLAB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the command window type</a:t>
            </a:r>
          </a:p>
          <a:p>
            <a:r>
              <a:rPr lang="en-US" sz="2800" dirty="0">
                <a:solidFill>
                  <a:schemeClr val="tx1"/>
                </a:solidFill>
              </a:rPr>
              <a:t>&gt;&gt; h = [1 2 3</a:t>
            </a:r>
          </a:p>
          <a:p>
            <a:r>
              <a:rPr lang="en-US" sz="2800" dirty="0">
                <a:solidFill>
                  <a:schemeClr val="tx1"/>
                </a:solidFill>
              </a:rPr>
              <a:t>4 5 6</a:t>
            </a:r>
          </a:p>
          <a:p>
            <a:r>
              <a:rPr lang="en-US" sz="2800" dirty="0">
                <a:solidFill>
                  <a:schemeClr val="tx1"/>
                </a:solidFill>
              </a:rPr>
              <a:t>7 8 9]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/>
              <a:t>h =</a:t>
            </a:r>
          </a:p>
          <a:p>
            <a:r>
              <a:rPr lang="en-US" sz="2800" dirty="0"/>
              <a:t>1	 2	 3</a:t>
            </a:r>
          </a:p>
          <a:p>
            <a:r>
              <a:rPr lang="en-US" sz="2800" dirty="0"/>
              <a:t>4	 5	 6</a:t>
            </a:r>
          </a:p>
          <a:p>
            <a:r>
              <a:rPr lang="en-US" sz="2800" dirty="0"/>
              <a:t>7 	 8	 9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Matrices in MATLAB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the command window or a script file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&gt;&gt; h = [1 2 3; 4 5 6; 7 8 9]</a:t>
            </a:r>
          </a:p>
          <a:p>
            <a:r>
              <a:rPr lang="en-US" sz="2800" dirty="0"/>
              <a:t>h =</a:t>
            </a:r>
          </a:p>
          <a:p>
            <a:r>
              <a:rPr lang="en-US" sz="2800" dirty="0"/>
              <a:t>1	 2	 3</a:t>
            </a:r>
          </a:p>
          <a:p>
            <a:r>
              <a:rPr lang="en-US" sz="2800" dirty="0"/>
              <a:t>4	 5	 6</a:t>
            </a:r>
          </a:p>
          <a:p>
            <a:r>
              <a:rPr lang="en-US" sz="2800" dirty="0"/>
              <a:t>7 	 8	 9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To find the value in row 2 and column 3 use: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variable(</a:t>
            </a:r>
            <a:r>
              <a:rPr lang="en-US" sz="2800" dirty="0" err="1">
                <a:solidFill>
                  <a:schemeClr val="tx1"/>
                </a:solidFill>
              </a:rPr>
              <a:t>row,column</a:t>
            </a:r>
            <a:r>
              <a:rPr lang="en-US" sz="2800" dirty="0">
                <a:solidFill>
                  <a:schemeClr val="tx1"/>
                </a:solidFill>
              </a:rPr>
              <a:t>)=value</a:t>
            </a:r>
          </a:p>
          <a:p>
            <a:r>
              <a:rPr lang="en-US" sz="2800" dirty="0">
                <a:solidFill>
                  <a:schemeClr val="tx1"/>
                </a:solidFill>
              </a:rPr>
              <a:t>&gt;&gt;h(2,3)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ans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</a:p>
          <a:p>
            <a:r>
              <a:rPr lang="en-US" sz="2800" dirty="0">
                <a:solidFill>
                  <a:schemeClr val="tx1"/>
                </a:solidFill>
              </a:rPr>
              <a:t>6</a:t>
            </a:r>
          </a:p>
          <a:p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Matrix Addressing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7848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extract multiple values from the matrix (create a </a:t>
            </a:r>
            <a:r>
              <a:rPr lang="en-US" sz="2800" dirty="0" err="1">
                <a:solidFill>
                  <a:schemeClr val="tx1"/>
                </a:solidFill>
              </a:rPr>
              <a:t>submatrix</a:t>
            </a:r>
            <a:r>
              <a:rPr lang="en-US" sz="2800" dirty="0">
                <a:solidFill>
                  <a:schemeClr val="tx1"/>
                </a:solidFill>
              </a:rPr>
              <a:t>) use a colon to specify the range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&gt;&gt; h(1:2,1:3)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ans</a:t>
            </a:r>
            <a:r>
              <a:rPr lang="en-US" sz="2800" dirty="0">
                <a:solidFill>
                  <a:schemeClr val="tx1"/>
                </a:solidFill>
              </a:rPr>
              <a:t> =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1     2     3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4     5     6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colon without a range refers to the all rows or all columns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&gt;&gt; h(1:2,:)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ans</a:t>
            </a:r>
            <a:r>
              <a:rPr lang="en-US" sz="2800" dirty="0">
                <a:solidFill>
                  <a:schemeClr val="tx1"/>
                </a:solidFill>
              </a:rPr>
              <a:t> =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1     2     3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4     5     6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2590800"/>
            <a:ext cx="30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 1 to 2, columns 1 to 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981200" y="2165866"/>
            <a:ext cx="14478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0" y="5105400"/>
            <a:ext cx="274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 1 to 2, all columns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016991" y="4680466"/>
            <a:ext cx="14478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Matrix size</a:t>
            </a:r>
            <a:endParaRPr lang="en-US" dirty="0"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r="3242"/>
          <a:stretch/>
        </p:blipFill>
        <p:spPr bwMode="auto">
          <a:xfrm>
            <a:off x="76200" y="1447799"/>
            <a:ext cx="8936668" cy="3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3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Matrix size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43000"/>
            <a:ext cx="8305800" cy="5181600"/>
          </a:xfrm>
        </p:spPr>
        <p:txBody>
          <a:bodyPr numCol="2">
            <a:noAutofit/>
          </a:bodyPr>
          <a:lstStyle/>
          <a:p>
            <a:r>
              <a:rPr lang="en-US" sz="2400" dirty="0"/>
              <a:t>Examples:</a:t>
            </a:r>
          </a:p>
          <a:p>
            <a:pPr>
              <a:lnSpc>
                <a:spcPct val="120000"/>
              </a:lnSpc>
            </a:pPr>
            <a:r>
              <a:rPr lang="pt-BR" sz="2400" dirty="0"/>
              <a:t>&gt;&gt; A = [1 2 3; 4 5 6];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 =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1	 2 	3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4	 5	 6</a:t>
            </a:r>
          </a:p>
          <a:p>
            <a:r>
              <a:rPr lang="en-US" sz="2400" dirty="0"/>
              <a:t>&gt;&gt; s = size(A)</a:t>
            </a:r>
          </a:p>
          <a:p>
            <a:r>
              <a:rPr lang="en-US" sz="2400" dirty="0"/>
              <a:t>s =</a:t>
            </a:r>
          </a:p>
          <a:p>
            <a:r>
              <a:rPr lang="en-US" sz="2400" dirty="0"/>
              <a:t>2 	3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4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55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Matrix size</a:t>
            </a:r>
            <a:endParaRPr lang="en-US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921" y="1066800"/>
            <a:ext cx="8305800" cy="54102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/>
              <a:t>&gt;&gt; [</a:t>
            </a:r>
            <a:r>
              <a:rPr lang="en-US" sz="2400" dirty="0" err="1"/>
              <a:t>r,c</a:t>
            </a:r>
            <a:r>
              <a:rPr lang="en-US" sz="2400" dirty="0"/>
              <a:t>] = size(A)</a:t>
            </a:r>
          </a:p>
          <a:p>
            <a:pPr marL="0" indent="0">
              <a:buNone/>
            </a:pPr>
            <a:r>
              <a:rPr lang="en-US" sz="2400" dirty="0"/>
              <a:t>r =</a:t>
            </a:r>
          </a:p>
          <a:p>
            <a:pPr marL="201168" lvl="1" indent="0">
              <a:buNone/>
            </a:pPr>
            <a:r>
              <a:rPr lang="en-US" sz="2200" dirty="0"/>
              <a:t>	2</a:t>
            </a:r>
          </a:p>
          <a:p>
            <a:pPr marL="0" indent="0">
              <a:buNone/>
            </a:pPr>
            <a:r>
              <a:rPr lang="en-US" sz="2400" dirty="0"/>
              <a:t>c =</a:t>
            </a:r>
          </a:p>
          <a:p>
            <a:pPr marL="0" indent="0">
              <a:buNone/>
            </a:pPr>
            <a:r>
              <a:rPr lang="en-US" sz="2400" dirty="0"/>
              <a:t>	3</a:t>
            </a:r>
          </a:p>
          <a:p>
            <a:pPr marL="0" indent="0">
              <a:buNone/>
            </a:pPr>
            <a:r>
              <a:rPr lang="en-US" sz="2400" dirty="0"/>
              <a:t>&gt;&gt; r = size(A,1)</a:t>
            </a:r>
          </a:p>
          <a:p>
            <a:pPr marL="0" indent="0">
              <a:buNone/>
            </a:pPr>
            <a:r>
              <a:rPr lang="en-US" sz="2400" dirty="0"/>
              <a:t>r =</a:t>
            </a:r>
          </a:p>
          <a:p>
            <a:pPr marL="0" indent="0">
              <a:buNone/>
            </a:pPr>
            <a:r>
              <a:rPr lang="en-US" sz="2400" dirty="0"/>
              <a:t>	2</a:t>
            </a:r>
          </a:p>
          <a:p>
            <a:pPr marL="0" indent="0">
              <a:buNone/>
            </a:pPr>
            <a:r>
              <a:rPr lang="en-US" sz="2400" dirty="0"/>
              <a:t>&gt;&gt; c = size(A,2)</a:t>
            </a:r>
          </a:p>
          <a:p>
            <a:pPr marL="0" indent="0">
              <a:buNone/>
            </a:pPr>
            <a:r>
              <a:rPr lang="en-US" sz="2400" dirty="0"/>
              <a:t>c =</a:t>
            </a:r>
          </a:p>
          <a:p>
            <a:pPr marL="0" indent="0">
              <a:buNone/>
            </a:pPr>
            <a:r>
              <a:rPr lang="en-US" sz="2400" dirty="0"/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40608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7105</TotalTime>
  <Words>1603</Words>
  <Application>Microsoft Office PowerPoint</Application>
  <PresentationFormat>On-screen Show (4:3)</PresentationFormat>
  <Paragraphs>349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Retrospect</vt:lpstr>
      <vt:lpstr>ME 203 Introduction to MATLAB  </vt:lpstr>
      <vt:lpstr>Review of Matrix Definitions</vt:lpstr>
      <vt:lpstr>Matrices</vt:lpstr>
      <vt:lpstr>Matrices in MATLAB</vt:lpstr>
      <vt:lpstr>Matrices in MATLAB</vt:lpstr>
      <vt:lpstr>Matrix Addressing</vt:lpstr>
      <vt:lpstr>Matrix size</vt:lpstr>
      <vt:lpstr>Matrix size</vt:lpstr>
      <vt:lpstr>Matrix size</vt:lpstr>
      <vt:lpstr>Transpose</vt:lpstr>
      <vt:lpstr>Tables</vt:lpstr>
      <vt:lpstr>Scalar-Array Mathematics</vt:lpstr>
      <vt:lpstr>Element-by-Element (Array-Array) Multiplication</vt:lpstr>
      <vt:lpstr>Matrix Multiplication</vt:lpstr>
      <vt:lpstr>Matrix Multiplication</vt:lpstr>
      <vt:lpstr>Matrix Multiplication</vt:lpstr>
      <vt:lpstr>Note:</vt:lpstr>
      <vt:lpstr>Matrix Multiplication</vt:lpstr>
      <vt:lpstr>Matrix Multiplication in MATLAB</vt:lpstr>
      <vt:lpstr>Special Matrices</vt:lpstr>
      <vt:lpstr>Special Matrices</vt:lpstr>
      <vt:lpstr>Special Matrices</vt:lpstr>
      <vt:lpstr>Special Matrices</vt:lpstr>
      <vt:lpstr>Determinant of a Square Matrix</vt:lpstr>
      <vt:lpstr>Inverse of a Square Matrix</vt:lpstr>
      <vt:lpstr>Matrix methods for linear equations</vt:lpstr>
      <vt:lpstr>Matrix methods for linear equations</vt:lpstr>
      <vt:lpstr>Matrix methods for 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Ashish Kumar Kasar</cp:lastModifiedBy>
  <cp:revision>465</cp:revision>
  <cp:lastPrinted>2014-09-29T21:03:43Z</cp:lastPrinted>
  <dcterms:created xsi:type="dcterms:W3CDTF">2008-10-15T17:48:58Z</dcterms:created>
  <dcterms:modified xsi:type="dcterms:W3CDTF">2020-10-05T00:35:10Z</dcterms:modified>
</cp:coreProperties>
</file>