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4" r:id="rId3"/>
    <p:sldId id="285" r:id="rId4"/>
    <p:sldId id="290" r:id="rId5"/>
    <p:sldId id="309" r:id="rId6"/>
    <p:sldId id="300" r:id="rId7"/>
    <p:sldId id="301" r:id="rId8"/>
    <p:sldId id="305" r:id="rId9"/>
    <p:sldId id="286" r:id="rId10"/>
    <p:sldId id="287" r:id="rId11"/>
    <p:sldId id="288" r:id="rId12"/>
    <p:sldId id="289" r:id="rId13"/>
    <p:sldId id="298" r:id="rId14"/>
    <p:sldId id="304" r:id="rId15"/>
    <p:sldId id="292" r:id="rId16"/>
    <p:sldId id="310" r:id="rId17"/>
    <p:sldId id="293" r:id="rId18"/>
    <p:sldId id="294" r:id="rId19"/>
    <p:sldId id="295" r:id="rId20"/>
    <p:sldId id="296" r:id="rId21"/>
    <p:sldId id="297" r:id="rId22"/>
    <p:sldId id="306" r:id="rId23"/>
    <p:sldId id="307" r:id="rId24"/>
    <p:sldId id="308" r:id="rId25"/>
    <p:sldId id="303" r:id="rId2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elina M Padilla" initials="AM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F"/>
    <a:srgbClr val="66FF33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584" y="109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nmarie\Dropbox\241\0-CS%20241_F13\Lab%20assignments%20and%20solutions\Lab%20HW%2012\Lab%2012%20solu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000" dirty="0"/>
              <a:t>f(x)=-x^3+20*x-5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5899278215223127E-2"/>
          <c:y val="4.260652258893171E-2"/>
          <c:w val="0.89564238845144362"/>
          <c:h val="0.82973390294298321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Sheet1!$A$7:$A$26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</c:numCache>
            </c:numRef>
          </c:xVal>
          <c:yVal>
            <c:numRef>
              <c:f>Sheet1!$B$7:$B$26</c:f>
              <c:numCache>
                <c:formatCode>General</c:formatCode>
                <c:ptCount val="20"/>
                <c:pt idx="0">
                  <c:v>14</c:v>
                </c:pt>
                <c:pt idx="1">
                  <c:v>27</c:v>
                </c:pt>
                <c:pt idx="2">
                  <c:v>28</c:v>
                </c:pt>
                <c:pt idx="3">
                  <c:v>11</c:v>
                </c:pt>
                <c:pt idx="4">
                  <c:v>-30</c:v>
                </c:pt>
                <c:pt idx="5">
                  <c:v>-101</c:v>
                </c:pt>
                <c:pt idx="6">
                  <c:v>-208</c:v>
                </c:pt>
                <c:pt idx="7">
                  <c:v>-357</c:v>
                </c:pt>
                <c:pt idx="8">
                  <c:v>-554</c:v>
                </c:pt>
                <c:pt idx="9">
                  <c:v>-805</c:v>
                </c:pt>
                <c:pt idx="10">
                  <c:v>-1116</c:v>
                </c:pt>
                <c:pt idx="11">
                  <c:v>-1493</c:v>
                </c:pt>
                <c:pt idx="12">
                  <c:v>-1942</c:v>
                </c:pt>
                <c:pt idx="13">
                  <c:v>-2469</c:v>
                </c:pt>
                <c:pt idx="14">
                  <c:v>-3080</c:v>
                </c:pt>
                <c:pt idx="15">
                  <c:v>-3781</c:v>
                </c:pt>
                <c:pt idx="16">
                  <c:v>-4578</c:v>
                </c:pt>
                <c:pt idx="17">
                  <c:v>-5477</c:v>
                </c:pt>
                <c:pt idx="18">
                  <c:v>-6484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B02-42A3-81AB-5C3F6AE61B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923664"/>
        <c:axId val="194924224"/>
      </c:scatterChart>
      <c:valAx>
        <c:axId val="194923664"/>
        <c:scaling>
          <c:orientation val="minMax"/>
          <c:max val="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924224"/>
        <c:crosses val="autoZero"/>
        <c:crossBetween val="midCat"/>
      </c:valAx>
      <c:valAx>
        <c:axId val="194924224"/>
        <c:scaling>
          <c:orientation val="minMax"/>
          <c:max val="100"/>
          <c:min val="-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923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405B2D-1131-5040-834D-C7F52737DD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90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74A4681-3F9C-AD4B-B24F-8DB91EBF87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33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34C1FA5-FEB7-E841-91BB-F70A9144ECD1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270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C34B35-948A-1744-B01B-9E83E8FF00FA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19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C34B35-948A-1744-B01B-9E83E8FF00FA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353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C34B35-948A-1744-B01B-9E83E8FF00FA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229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C34B35-948A-1744-B01B-9E83E8FF00FA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700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0.72, 3.71, -4.43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4A4681-3F9C-AD4B-B24F-8DB91EBF87D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40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4A4681-3F9C-AD4B-B24F-8DB91EBF87D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68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C34B35-948A-1744-B01B-9E83E8FF00FA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01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C34B35-948A-1744-B01B-9E83E8FF00FA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288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C34B35-948A-1744-B01B-9E83E8FF00FA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288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C34B35-948A-1744-B01B-9E83E8FF00FA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80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C34B35-948A-1744-B01B-9E83E8FF00FA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0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C34B35-948A-1744-B01B-9E83E8FF00FA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2,4</a:t>
            </a:r>
          </a:p>
        </p:txBody>
      </p:sp>
    </p:spTree>
    <p:extLst>
      <p:ext uri="{BB962C8B-B14F-4D97-AF65-F5344CB8AC3E}">
        <p14:creationId xmlns:p14="http://schemas.microsoft.com/office/powerpoint/2010/main" val="2052566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C34B35-948A-1744-B01B-9E83E8FF00FA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4,-3,1</a:t>
            </a:r>
          </a:p>
        </p:txBody>
      </p:sp>
    </p:spTree>
    <p:extLst>
      <p:ext uri="{BB962C8B-B14F-4D97-AF65-F5344CB8AC3E}">
        <p14:creationId xmlns:p14="http://schemas.microsoft.com/office/powerpoint/2010/main" val="1717858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C34B35-948A-1744-B01B-9E83E8FF00FA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612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C34B35-948A-1744-B01B-9E83E8FF00FA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223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6F65-C9AF-1E4C-8578-5AD55A284B7C}" type="datetime1">
              <a:rPr lang="en-US" smtClean="0"/>
              <a:pPr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78D8-AB61-C84D-9068-6B0E9E0B1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3818-A38B-634C-B0E3-39A077BAA59F}" type="datetime1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2DB1-134D-9C40-A192-DD0DC40D7F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66C3-AF2E-854E-A8F7-F7A9489AE38B}" type="datetime1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E1A5-CFC1-FB40-8562-445C8188EE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FC7E-1D6F-CE46-AA7F-DC50303276CF}" type="datetime1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CD95-18F4-D64D-82B5-654450FC7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8C41-B7D6-1044-BAF0-BD4345FDAE52}" type="datetime1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8639-F0E3-264F-B814-7260EC424D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EED8-E4F0-E540-83F1-E03152CFEA4C}" type="datetime1">
              <a:rPr lang="en-US" smtClean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4D19-80E5-E146-A2B5-E92D3A20A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C93E-6CC9-AD42-B7A6-7807FF77A4D2}" type="datetime1">
              <a:rPr lang="en-US" smtClean="0"/>
              <a:pPr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6C4F-A619-1F40-BAC2-6374B4713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63F6-27E9-5F40-AD3C-2472FBACE792}" type="datetime1">
              <a:rPr lang="en-US" smtClean="0"/>
              <a:pPr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9F-7EBF-4D40-8966-FE1379EA54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CB9B-B1FC-5845-B5F6-EF2C4C20F04F}" type="datetime1">
              <a:rPr lang="en-US" smtClean="0"/>
              <a:pPr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5441-1AD5-A24C-B1A5-566C71350E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E429-6B5D-AF44-95FD-3018B622142F}" type="datetime1">
              <a:rPr lang="en-US" smtClean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AE44-7F91-8B45-935F-70D9EC65C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524D-AFA4-C741-9516-1D0CADCFAB57}" type="datetime1">
              <a:rPr lang="en-US" smtClean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3A56-CB7B-F04A-8D23-EF595045D3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5982B92-AD5F-5247-A714-619B167B9B3D}" type="datetime1">
              <a:rPr lang="en-US" smtClean="0"/>
              <a:pPr/>
              <a:t>8/30/2020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B999DFC-4582-5F44-81F4-3F036034534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7" descr="COEN_ENGR100A_banner.jp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0" y="762000"/>
            <a:ext cx="6858000" cy="4191000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Times New Roman" charset="0"/>
                <a:cs typeface="Arial" charset="0"/>
              </a:rPr>
              <a:t>ME 203</a:t>
            </a:r>
            <a:br>
              <a:rPr lang="en-US" sz="3200" dirty="0">
                <a:solidFill>
                  <a:srgbClr val="C00000"/>
                </a:solidFill>
                <a:latin typeface="Times New Roman" charset="0"/>
                <a:cs typeface="Arial" charset="0"/>
              </a:rPr>
            </a:br>
            <a:r>
              <a:rPr lang="en-US" sz="3200" dirty="0">
                <a:solidFill>
                  <a:srgbClr val="C00000"/>
                </a:solidFill>
                <a:latin typeface="Times New Roman" charset="0"/>
                <a:cs typeface="Arial" charset="0"/>
              </a:rPr>
              <a:t>Introduction to MS Excel </a:t>
            </a:r>
            <a:br>
              <a:rPr lang="en-US" sz="3200" dirty="0">
                <a:solidFill>
                  <a:srgbClr val="C00000"/>
                </a:solidFill>
                <a:latin typeface="Times New Roman" charset="0"/>
                <a:cs typeface="Arial" charset="0"/>
              </a:rPr>
            </a:br>
            <a:r>
              <a:rPr lang="en-US" sz="3200" dirty="0">
                <a:solidFill>
                  <a:srgbClr val="C00000"/>
                </a:solidFill>
                <a:latin typeface="Times New Roman" charset="0"/>
                <a:cs typeface="Arial" charset="0"/>
              </a:rPr>
              <a:t>Lecture 3</a:t>
            </a:r>
            <a:br>
              <a:rPr lang="en-US" sz="3200" dirty="0">
                <a:solidFill>
                  <a:srgbClr val="C00000"/>
                </a:solidFill>
                <a:latin typeface="Times New Roman" charset="0"/>
                <a:cs typeface="Arial" charset="0"/>
              </a:rPr>
            </a:br>
            <a:endParaRPr lang="en-US" sz="3200" dirty="0">
              <a:solidFill>
                <a:srgbClr val="C00000"/>
              </a:solidFill>
              <a:latin typeface="Times New Roman" charset="0"/>
              <a:cs typeface="Arial" charset="0"/>
            </a:endParaRPr>
          </a:p>
        </p:txBody>
      </p:sp>
      <p:pic>
        <p:nvPicPr>
          <p:cNvPr id="4" name="Picture 2" descr="Image result for ms excel">
            <a:extLst>
              <a:ext uri="{FF2B5EF4-FFF2-40B4-BE49-F238E27FC236}">
                <a16:creationId xmlns:a16="http://schemas.microsoft.com/office/drawing/2014/main" id="{892E8C65-9A96-4DF9-B90F-2FFF3B758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419600"/>
            <a:ext cx="4023360" cy="197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94" y="2514600"/>
            <a:ext cx="7720489" cy="327660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30250" y="457200"/>
            <a:ext cx="7772400" cy="11430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Times New Roman" charset="0"/>
                <a:cs typeface="Arial" charset="0"/>
              </a:rPr>
              <a:t>Goal Seek Example 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391400" y="2145067"/>
            <a:ext cx="0" cy="571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51755" y="1498736"/>
            <a:ext cx="3147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Annual interest rate is given</a:t>
            </a:r>
          </a:p>
          <a:p>
            <a:r>
              <a:rPr lang="en-US" sz="1800" b="1" dirty="0"/>
              <a:t>Monthly rate = annual rate/12</a:t>
            </a:r>
          </a:p>
        </p:txBody>
      </p:sp>
    </p:spTree>
    <p:extLst>
      <p:ext uri="{BB962C8B-B14F-4D97-AF65-F5344CB8AC3E}">
        <p14:creationId xmlns:p14="http://schemas.microsoft.com/office/powerpoint/2010/main" val="3931144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581400" y="2505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71600"/>
            <a:ext cx="8077200" cy="373380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en-US" sz="2400" dirty="0">
              <a:latin typeface="Times New Roman" charset="0"/>
              <a:cs typeface="Arial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en-US" i="1" dirty="0">
              <a:latin typeface="Times New Roman" charset="0"/>
              <a:cs typeface="Arial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</a:pPr>
            <a:endParaRPr lang="en-US" sz="2400" dirty="0">
              <a:latin typeface="Times New Roman" charset="0"/>
              <a:cs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2900" y="685800"/>
            <a:ext cx="8458200" cy="3124196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2400" i="1" dirty="0">
                <a:latin typeface="Times New Roman" charset="0"/>
                <a:cs typeface="Arial" charset="0"/>
              </a:rPr>
              <a:t>What if the payment is too high and you can only afford $3000/month</a:t>
            </a:r>
          </a:p>
          <a:p>
            <a:pPr fontAlgn="auto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2400" i="1" dirty="0">
                <a:latin typeface="Times New Roman" charset="0"/>
                <a:cs typeface="Arial" charset="0"/>
              </a:rPr>
              <a:t>Use Goal Seek to find out how many payments you would need to make in order to bring down your monthly cost to $3000</a:t>
            </a:r>
            <a:endParaRPr lang="en-US" i="1" dirty="0">
              <a:latin typeface="Times New Roman" charset="0"/>
              <a:cs typeface="Arial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</a:pPr>
            <a:endParaRPr lang="en-US" sz="2400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23021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86916" y="304800"/>
            <a:ext cx="3680284" cy="571500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2000" i="1" dirty="0">
                <a:latin typeface="Times New Roman" charset="0"/>
                <a:cs typeface="Arial" charset="0"/>
              </a:rPr>
              <a:t>Navigate to Data&gt;What-If Analysis&gt;Goal Seek</a:t>
            </a:r>
          </a:p>
          <a:p>
            <a:pPr fontAlgn="auto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2000" i="1" dirty="0">
                <a:latin typeface="Times New Roman" charset="0"/>
                <a:cs typeface="Arial" charset="0"/>
              </a:rPr>
              <a:t>Set cell=cell you want to change (</a:t>
            </a:r>
            <a:r>
              <a:rPr lang="en-US" sz="2000" i="1" dirty="0">
                <a:solidFill>
                  <a:srgbClr val="FF0000"/>
                </a:solidFill>
                <a:latin typeface="Times New Roman" charset="0"/>
                <a:cs typeface="Arial" charset="0"/>
              </a:rPr>
              <a:t>Payment for this example</a:t>
            </a:r>
            <a:r>
              <a:rPr lang="en-US" sz="2000" i="1" dirty="0">
                <a:latin typeface="Times New Roman" charset="0"/>
                <a:cs typeface="Arial" charset="0"/>
              </a:rPr>
              <a:t>)</a:t>
            </a:r>
          </a:p>
          <a:p>
            <a:pPr fontAlgn="auto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2000" i="1" dirty="0">
                <a:latin typeface="Times New Roman" charset="0"/>
                <a:cs typeface="Arial" charset="0"/>
              </a:rPr>
              <a:t>To value=enter what you want your set cell to be </a:t>
            </a:r>
          </a:p>
          <a:p>
            <a:pPr marL="0" indent="0" fontAlgn="auto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 i="1" dirty="0">
                <a:latin typeface="Times New Roman" charset="0"/>
                <a:cs typeface="Arial" charset="0"/>
              </a:rPr>
              <a:t>    (</a:t>
            </a:r>
            <a:r>
              <a:rPr lang="en-US" sz="2000" b="1" i="1" dirty="0">
                <a:solidFill>
                  <a:srgbClr val="FF0000"/>
                </a:solidFill>
                <a:latin typeface="Times New Roman" charset="0"/>
                <a:cs typeface="Arial" charset="0"/>
              </a:rPr>
              <a:t>-</a:t>
            </a:r>
            <a:r>
              <a:rPr lang="en-US" sz="2000" i="1" dirty="0">
                <a:solidFill>
                  <a:srgbClr val="FF0000"/>
                </a:solidFill>
                <a:latin typeface="Times New Roman" charset="0"/>
                <a:cs typeface="Arial" charset="0"/>
              </a:rPr>
              <a:t>$3000)   *Notice the negative value!!!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2000" i="1" dirty="0">
                <a:latin typeface="Times New Roman" charset="0"/>
                <a:cs typeface="Arial" charset="0"/>
              </a:rPr>
              <a:t>By changing cell=cell that is adjustable </a:t>
            </a:r>
            <a:r>
              <a:rPr lang="en-US" sz="2000" i="1" dirty="0">
                <a:solidFill>
                  <a:srgbClr val="FF0000"/>
                </a:solidFill>
                <a:latin typeface="Times New Roman" charset="0"/>
                <a:cs typeface="Arial" charset="0"/>
              </a:rPr>
              <a:t>(# of Payment</a:t>
            </a:r>
            <a:r>
              <a:rPr lang="en-US" sz="2000" i="1" dirty="0">
                <a:latin typeface="Times New Roman" charset="0"/>
                <a:cs typeface="Arial" charset="0"/>
              </a:rPr>
              <a:t>)</a:t>
            </a:r>
            <a:endParaRPr lang="en-US" sz="2000" dirty="0">
              <a:latin typeface="Times New Roman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838200"/>
            <a:ext cx="4089362" cy="3616112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24400" y="4987712"/>
            <a:ext cx="3860762" cy="1413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82880" tIns="91440">
            <a:normAutofit fontScale="85000" lnSpcReduction="1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fontAlgn="auto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 charset="0"/>
                <a:cs typeface="Arial" charset="0"/>
              </a:rPr>
              <a:t>Note</a:t>
            </a:r>
            <a:r>
              <a:rPr lang="en-US" sz="2000" dirty="0">
                <a:latin typeface="Times New Roman" charset="0"/>
                <a:cs typeface="Arial" charset="0"/>
              </a:rPr>
              <a:t>: The “By changing cell” should contain a constant numerical value. It </a:t>
            </a:r>
            <a:r>
              <a:rPr lang="en-US" sz="2000" b="1" dirty="0">
                <a:latin typeface="Times New Roman" charset="0"/>
                <a:cs typeface="Arial" charset="0"/>
              </a:rPr>
              <a:t>cannot</a:t>
            </a:r>
            <a:r>
              <a:rPr lang="en-US" sz="2000" dirty="0">
                <a:latin typeface="Times New Roman" charset="0"/>
                <a:cs typeface="Arial" charset="0"/>
              </a:rPr>
              <a:t> be a cell reference or a formula.</a:t>
            </a:r>
          </a:p>
        </p:txBody>
      </p:sp>
    </p:spTree>
    <p:extLst>
      <p:ext uri="{BB962C8B-B14F-4D97-AF65-F5344CB8AC3E}">
        <p14:creationId xmlns:p14="http://schemas.microsoft.com/office/powerpoint/2010/main" val="3079203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057400"/>
            <a:ext cx="4380537" cy="3803789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30250" y="457200"/>
            <a:ext cx="7772400" cy="11430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Times New Roman" charset="0"/>
                <a:cs typeface="Arial" charset="0"/>
              </a:rPr>
              <a:t>Goal Seek Example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1293166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Result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50014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0250" y="457200"/>
            <a:ext cx="7772400" cy="1143000"/>
          </a:xfrm>
        </p:spPr>
        <p:txBody>
          <a:bodyPr anchor="t"/>
          <a:lstStyle/>
          <a:p>
            <a:pPr eaLnBrk="1" hangingPunct="1"/>
            <a:r>
              <a:rPr lang="en-US" sz="3600" dirty="0">
                <a:latin typeface="Times New Roman" charset="0"/>
                <a:cs typeface="Arial" charset="0"/>
              </a:rPr>
              <a:t>Goal Seek Example 3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581400" y="2505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457200" y="1371600"/>
                <a:ext cx="8077200" cy="5105400"/>
              </a:xfrm>
              <a:prstGeom prst="rect">
                <a:avLst/>
              </a:prstGeom>
            </p:spPr>
            <p:txBody>
              <a:bodyPr vert="horz" lIns="182880" tIns="91440">
                <a:normAutofit/>
              </a:bodyPr>
              <a:lstStyle>
                <a:lvl1pPr marL="265176" indent="-265176" algn="l" rtl="0" eaLnBrk="1" latinLnBrk="0" hangingPunct="1"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548640" indent="-201168" algn="l" rtl="0" eaLnBrk="1" latinLnBrk="0" hangingPunct="1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/>
                  <a:buChar char="◦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86384" indent="-182880" algn="l" rtl="0" eaLnBrk="1" latinLnBrk="0" hangingPunct="1">
                  <a:spcBef>
                    <a:spcPts val="250"/>
                  </a:spcBef>
                  <a:buClr>
                    <a:schemeClr val="accent2">
                      <a:tint val="85000"/>
                      <a:satMod val="285000"/>
                    </a:schemeClr>
                  </a:buClr>
                  <a:buSzPct val="100000"/>
                  <a:buFont typeface="Wingdings 2"/>
                  <a:buChar char=""/>
                  <a:defRPr kumimoji="0"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4128" indent="-182880" algn="l" rtl="0" eaLnBrk="1" latinLnBrk="0" hangingPunct="1">
                  <a:spcBef>
                    <a:spcPts val="230"/>
                  </a:spcBef>
                  <a:buClr>
                    <a:schemeClr val="accent2">
                      <a:tint val="85000"/>
                      <a:satMod val="285000"/>
                    </a:schemeClr>
                  </a:buClr>
                  <a:buSzPct val="112000"/>
                  <a:buFont typeface="Verdana"/>
                  <a:buChar char="◦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rtl="0" eaLnBrk="1" latinLnBrk="0" hangingPunct="1">
                  <a:spcBef>
                    <a:spcPts val="250"/>
                  </a:spcBef>
                  <a:buClr>
                    <a:schemeClr val="accent3">
                      <a:tint val="85000"/>
                      <a:satMod val="275000"/>
                    </a:schemeClr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90472" indent="-182880" algn="l" rtl="0" eaLnBrk="1" latinLnBrk="0" hangingPunct="1">
                  <a:spcBef>
                    <a:spcPts val="250"/>
                  </a:spcBef>
                  <a:buClr>
                    <a:schemeClr val="accent3">
                      <a:tint val="85000"/>
                      <a:satMod val="275000"/>
                    </a:schemeClr>
                  </a:buClr>
                  <a:buSzPct val="100000"/>
                  <a:buFont typeface="Verdana"/>
                  <a:buChar char="◦"/>
                  <a:defRPr kumimoji="0" sz="17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00784" indent="-182880" algn="l" rtl="0" eaLnBrk="1" latinLnBrk="0" hangingPunct="1">
                  <a:spcBef>
                    <a:spcPts val="255"/>
                  </a:spcBef>
                  <a:buClr>
                    <a:schemeClr val="accent3">
                      <a:tint val="85000"/>
                      <a:satMod val="275000"/>
                    </a:schemeClr>
                  </a:buClr>
                  <a:buSzPct val="100000"/>
                  <a:buFont typeface="Wingdings 2"/>
                  <a:buChar char="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spcBef>
                    <a:spcPts val="257"/>
                  </a:spcBef>
                  <a:buClr>
                    <a:schemeClr val="accent3">
                      <a:tint val="85000"/>
                      <a:satMod val="275000"/>
                    </a:schemeClr>
                  </a:buClr>
                  <a:buSzPct val="100000"/>
                  <a:buFont typeface="Verdana"/>
                  <a:buChar char="◦"/>
                  <a:defRPr kumimoji="0" sz="15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182880" algn="l" rtl="0" eaLnBrk="1" latinLnBrk="0" hangingPunct="1">
                  <a:spcBef>
                    <a:spcPts val="255"/>
                  </a:spcBef>
                  <a:buClr>
                    <a:schemeClr val="accent3">
                      <a:tint val="85000"/>
                      <a:satMod val="275000"/>
                    </a:schemeClr>
                  </a:buClr>
                  <a:buSzPct val="100000"/>
                  <a:buFont typeface="Wingdings 2"/>
                  <a:buChar char="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fontAlgn="auto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2000" dirty="0">
                    <a:latin typeface="Times New Roman" charset="0"/>
                    <a:cs typeface="Arial" charset="0"/>
                  </a:rPr>
                  <a:t>Find x which satisfies the equation: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charset="0"/>
                      </a:rPr>
                      <m:t>𝑥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charset="0"/>
                          </a:rPr>
                          <m:t>cos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𝑥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cs typeface="Arial" charset="0"/>
                      </a:rPr>
                      <m:t>=1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fontAlgn="auto">
                  <a:lnSpc>
                    <a:spcPct val="150000"/>
                  </a:lnSpc>
                  <a:spcAft>
                    <a:spcPts val="0"/>
                  </a:spcAft>
                  <a:buNone/>
                </a:pPr>
                <a:endParaRPr lang="en-US" sz="2000" dirty="0">
                  <a:latin typeface="Times New Roman" charset="0"/>
                  <a:cs typeface="Arial" charset="0"/>
                </a:endParaRPr>
              </a:p>
              <a:p>
                <a:pPr marL="0" indent="0" fontAlgn="auto">
                  <a:lnSpc>
                    <a:spcPct val="150000"/>
                  </a:lnSpc>
                  <a:spcAft>
                    <a:spcPts val="0"/>
                  </a:spcAft>
                  <a:buNone/>
                </a:pPr>
                <a:endParaRPr lang="en-US" sz="2000" dirty="0">
                  <a:latin typeface="Times New Roman" charset="0"/>
                  <a:cs typeface="Arial" charset="0"/>
                </a:endParaRPr>
              </a:p>
              <a:p>
                <a:pPr fontAlgn="auto">
                  <a:lnSpc>
                    <a:spcPct val="150000"/>
                  </a:lnSpc>
                  <a:spcAft>
                    <a:spcPts val="0"/>
                  </a:spcAft>
                </a:pPr>
                <a:endParaRPr lang="en-US" sz="2000" dirty="0">
                  <a:latin typeface="Times New Roman" charset="0"/>
                  <a:cs typeface="Arial" charset="0"/>
                </a:endParaRPr>
              </a:p>
              <a:p>
                <a:pPr fontAlgn="auto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2000" dirty="0">
                    <a:latin typeface="Times New Roman" charset="0"/>
                    <a:cs typeface="Arial" charset="0"/>
                  </a:rPr>
                  <a:t>Use an initial estimate, say </a:t>
                </a:r>
                <a:r>
                  <a:rPr lang="en-US" sz="2000" i="1" dirty="0">
                    <a:latin typeface="Times New Roman" charset="0"/>
                    <a:cs typeface="Arial" charset="0"/>
                  </a:rPr>
                  <a:t>x</a:t>
                </a:r>
                <a:r>
                  <a:rPr lang="en-US" sz="2000" dirty="0">
                    <a:latin typeface="Times New Roman" charset="0"/>
                    <a:cs typeface="Arial" charset="0"/>
                  </a:rPr>
                  <a:t>=1.5. Corresponding  </a:t>
                </a:r>
                <a:r>
                  <a:rPr lang="en-US" sz="2000" i="1" dirty="0">
                    <a:latin typeface="Times New Roman" charset="0"/>
                    <a:cs typeface="Arial" charset="0"/>
                  </a:rPr>
                  <a:t>x*cos(x)</a:t>
                </a:r>
                <a:r>
                  <a:rPr lang="en-US" sz="2000" dirty="0">
                    <a:latin typeface="Times New Roman" charset="0"/>
                    <a:cs typeface="Arial" charset="0"/>
                  </a:rPr>
                  <a:t>=0.106106</a:t>
                </a:r>
              </a:p>
              <a:p>
                <a:pPr fontAlgn="auto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2000" dirty="0">
                    <a:latin typeface="Times New Roman" charset="0"/>
                    <a:cs typeface="Arial" charset="0"/>
                  </a:rPr>
                  <a:t>We want to find </a:t>
                </a:r>
                <a:r>
                  <a:rPr lang="en-US" sz="2000" i="1" dirty="0">
                    <a:latin typeface="Times New Roman" charset="0"/>
                    <a:cs typeface="Arial" charset="0"/>
                  </a:rPr>
                  <a:t>x</a:t>
                </a:r>
                <a:r>
                  <a:rPr lang="en-US" sz="2000" dirty="0">
                    <a:latin typeface="Times New Roman" charset="0"/>
                    <a:cs typeface="Arial" charset="0"/>
                  </a:rPr>
                  <a:t> when </a:t>
                </a:r>
                <a:r>
                  <a:rPr lang="en-US" sz="2000" i="1" dirty="0">
                    <a:latin typeface="Times New Roman" charset="0"/>
                    <a:cs typeface="Arial" charset="0"/>
                  </a:rPr>
                  <a:t>x*cos(x)</a:t>
                </a:r>
                <a:r>
                  <a:rPr lang="en-US" sz="2000" dirty="0">
                    <a:latin typeface="Times New Roman" charset="0"/>
                    <a:cs typeface="Arial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71600"/>
                <a:ext cx="8077200" cy="5105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37853"/>
          <a:stretch/>
        </p:blipFill>
        <p:spPr>
          <a:xfrm>
            <a:off x="2743200" y="1937382"/>
            <a:ext cx="3276600" cy="1537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623" y="4391968"/>
            <a:ext cx="4555629" cy="19355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200" y="5405077"/>
            <a:ext cx="2543175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5715000" y="499890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339133093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0250" y="457200"/>
            <a:ext cx="7772400" cy="1143000"/>
          </a:xfrm>
        </p:spPr>
        <p:txBody>
          <a:bodyPr anchor="t"/>
          <a:lstStyle/>
          <a:p>
            <a:pPr eaLnBrk="1" hangingPunct="1"/>
            <a:r>
              <a:rPr lang="en-US" sz="3600" dirty="0">
                <a:latin typeface="Times New Roman" charset="0"/>
                <a:cs typeface="Arial" charset="0"/>
              </a:rPr>
              <a:t>Solver Options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581400" y="2505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71600"/>
            <a:ext cx="8077200" cy="373380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i="1" dirty="0">
                <a:latin typeface="Times New Roman" charset="0"/>
                <a:cs typeface="Arial" charset="0"/>
              </a:rPr>
              <a:t>Powerful iteration tool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i="1" dirty="0">
                <a:latin typeface="Times New Roman" charset="0"/>
                <a:cs typeface="Arial" charset="0"/>
              </a:rPr>
              <a:t>Works like Goal Seek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i="1" dirty="0">
                <a:latin typeface="Times New Roman" charset="0"/>
                <a:cs typeface="Arial" charset="0"/>
              </a:rPr>
              <a:t>Activate the Solver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en-US" i="1" dirty="0">
                <a:latin typeface="Times New Roman" charset="0"/>
                <a:cs typeface="Arial" charset="0"/>
              </a:rPr>
              <a:t>Excel&gt;File&gt;Options&gt;Add-Ins</a:t>
            </a:r>
          </a:p>
          <a:p>
            <a:pPr marL="347472" lvl="1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en-US" i="1" dirty="0">
              <a:latin typeface="Times New Roman" charset="0"/>
              <a:cs typeface="Arial" charset="0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endParaRPr lang="en-US" i="1" dirty="0">
              <a:latin typeface="Times New Roman" charset="0"/>
              <a:cs typeface="Arial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</a:pPr>
            <a:endParaRPr lang="en-US" sz="2400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15636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0250" y="457199"/>
            <a:ext cx="7772400" cy="4648199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dirty="0">
                <a:latin typeface="Times New Roman" charset="0"/>
                <a:cs typeface="Arial" charset="0"/>
              </a:rPr>
              <a:t>Enable Solver </a:t>
            </a:r>
            <a:br>
              <a:rPr lang="en-US" dirty="0">
                <a:latin typeface="Times New Roman" charset="0"/>
                <a:cs typeface="Arial" charset="0"/>
              </a:rPr>
            </a:br>
            <a:r>
              <a:rPr lang="en-US" sz="2400" dirty="0">
                <a:solidFill>
                  <a:srgbClr val="00B050"/>
                </a:solidFill>
                <a:latin typeface="Times New Roman" charset="0"/>
                <a:cs typeface="Arial" charset="0"/>
              </a:rPr>
              <a:t>File&gt;option&gt;add-ins&gt;Excel Add-ins&gt;Solver Add-in&gt;ok</a:t>
            </a:r>
            <a:endParaRPr lang="en-US" sz="3600" dirty="0">
              <a:solidFill>
                <a:srgbClr val="00B05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581400" y="2505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1212BC-2B17-4F4A-9E4D-000E64ECA869}"/>
              </a:ext>
            </a:extLst>
          </p:cNvPr>
          <p:cNvGrpSpPr/>
          <p:nvPr/>
        </p:nvGrpSpPr>
        <p:grpSpPr>
          <a:xfrm>
            <a:off x="914400" y="1524003"/>
            <a:ext cx="7239000" cy="4952997"/>
            <a:chOff x="533400" y="152400"/>
            <a:chExt cx="8001000" cy="65246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764B1B1-805B-4580-B7A7-8E95743AC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152400"/>
              <a:ext cx="8001000" cy="6524625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AC1508-CF6D-4D5F-A750-8152E2E11582}"/>
                </a:ext>
              </a:extLst>
            </p:cNvPr>
            <p:cNvSpPr/>
            <p:nvPr/>
          </p:nvSpPr>
          <p:spPr>
            <a:xfrm>
              <a:off x="2209800" y="5562600"/>
              <a:ext cx="3124200" cy="8382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3841FF-E8F7-4B81-BCD8-B56439EB6FFE}"/>
              </a:ext>
            </a:extLst>
          </p:cNvPr>
          <p:cNvGrpSpPr/>
          <p:nvPr/>
        </p:nvGrpSpPr>
        <p:grpSpPr>
          <a:xfrm>
            <a:off x="5272087" y="1782914"/>
            <a:ext cx="2867025" cy="3848100"/>
            <a:chOff x="4800600" y="1042988"/>
            <a:chExt cx="2867025" cy="38481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C4C414F-65F9-4DCA-835F-623CC7049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0600" y="1042988"/>
              <a:ext cx="2867025" cy="3848100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E5BFFD3-90D9-452E-A292-499A5C76DA85}"/>
                </a:ext>
              </a:extLst>
            </p:cNvPr>
            <p:cNvSpPr/>
            <p:nvPr/>
          </p:nvSpPr>
          <p:spPr>
            <a:xfrm>
              <a:off x="6629400" y="1288256"/>
              <a:ext cx="1038225" cy="8382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602045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0250" y="457200"/>
            <a:ext cx="7772400" cy="1143000"/>
          </a:xfrm>
        </p:spPr>
        <p:txBody>
          <a:bodyPr anchor="t"/>
          <a:lstStyle/>
          <a:p>
            <a:pPr eaLnBrk="1" hangingPunct="1"/>
            <a:r>
              <a:rPr lang="en-US" sz="3600" dirty="0">
                <a:latin typeface="Times New Roman" charset="0"/>
                <a:cs typeface="Arial" charset="0"/>
              </a:rPr>
              <a:t>Solver Example 1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581400" y="2505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457200" y="1371600"/>
                <a:ext cx="8077200" cy="3733800"/>
              </a:xfrm>
              <a:prstGeom prst="rect">
                <a:avLst/>
              </a:prstGeom>
            </p:spPr>
            <p:txBody>
              <a:bodyPr vert="horz" lIns="182880" tIns="91440">
                <a:normAutofit/>
              </a:bodyPr>
              <a:lstStyle>
                <a:lvl1pPr marL="265176" indent="-265176" algn="l" rtl="0" eaLnBrk="1" latinLnBrk="0" hangingPunct="1"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548640" indent="-201168" algn="l" rtl="0" eaLnBrk="1" latinLnBrk="0" hangingPunct="1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/>
                  <a:buChar char="◦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86384" indent="-182880" algn="l" rtl="0" eaLnBrk="1" latinLnBrk="0" hangingPunct="1">
                  <a:spcBef>
                    <a:spcPts val="250"/>
                  </a:spcBef>
                  <a:buClr>
                    <a:schemeClr val="accent2">
                      <a:tint val="85000"/>
                      <a:satMod val="285000"/>
                    </a:schemeClr>
                  </a:buClr>
                  <a:buSzPct val="100000"/>
                  <a:buFont typeface="Wingdings 2"/>
                  <a:buChar char=""/>
                  <a:defRPr kumimoji="0"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4128" indent="-182880" algn="l" rtl="0" eaLnBrk="1" latinLnBrk="0" hangingPunct="1">
                  <a:spcBef>
                    <a:spcPts val="230"/>
                  </a:spcBef>
                  <a:buClr>
                    <a:schemeClr val="accent2">
                      <a:tint val="85000"/>
                      <a:satMod val="285000"/>
                    </a:schemeClr>
                  </a:buClr>
                  <a:buSzPct val="112000"/>
                  <a:buFont typeface="Verdana"/>
                  <a:buChar char="◦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rtl="0" eaLnBrk="1" latinLnBrk="0" hangingPunct="1">
                  <a:spcBef>
                    <a:spcPts val="250"/>
                  </a:spcBef>
                  <a:buClr>
                    <a:schemeClr val="accent3">
                      <a:tint val="85000"/>
                      <a:satMod val="275000"/>
                    </a:schemeClr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90472" indent="-182880" algn="l" rtl="0" eaLnBrk="1" latinLnBrk="0" hangingPunct="1">
                  <a:spcBef>
                    <a:spcPts val="250"/>
                  </a:spcBef>
                  <a:buClr>
                    <a:schemeClr val="accent3">
                      <a:tint val="85000"/>
                      <a:satMod val="275000"/>
                    </a:schemeClr>
                  </a:buClr>
                  <a:buSzPct val="100000"/>
                  <a:buFont typeface="Verdana"/>
                  <a:buChar char="◦"/>
                  <a:defRPr kumimoji="0" sz="17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00784" indent="-182880" algn="l" rtl="0" eaLnBrk="1" latinLnBrk="0" hangingPunct="1">
                  <a:spcBef>
                    <a:spcPts val="255"/>
                  </a:spcBef>
                  <a:buClr>
                    <a:schemeClr val="accent3">
                      <a:tint val="85000"/>
                      <a:satMod val="275000"/>
                    </a:schemeClr>
                  </a:buClr>
                  <a:buSzPct val="100000"/>
                  <a:buFont typeface="Wingdings 2"/>
                  <a:buChar char="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spcBef>
                    <a:spcPts val="257"/>
                  </a:spcBef>
                  <a:buClr>
                    <a:schemeClr val="accent3">
                      <a:tint val="85000"/>
                      <a:satMod val="275000"/>
                    </a:schemeClr>
                  </a:buClr>
                  <a:buSzPct val="100000"/>
                  <a:buFont typeface="Verdana"/>
                  <a:buChar char="◦"/>
                  <a:defRPr kumimoji="0" sz="15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182880" algn="l" rtl="0" eaLnBrk="1" latinLnBrk="0" hangingPunct="1">
                  <a:spcBef>
                    <a:spcPts val="255"/>
                  </a:spcBef>
                  <a:buClr>
                    <a:schemeClr val="accent3">
                      <a:tint val="85000"/>
                      <a:satMod val="275000"/>
                    </a:schemeClr>
                  </a:buClr>
                  <a:buSzPct val="100000"/>
                  <a:buFont typeface="Wingdings 2"/>
                  <a:buChar char="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fontAlgn="auto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2400" dirty="0">
                    <a:latin typeface="Times New Roman" charset="0"/>
                    <a:cs typeface="Arial" charset="0"/>
                  </a:rPr>
                  <a:t>Find the roots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−17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+12=0</m:t>
                    </m:r>
                  </m:oMath>
                </a14:m>
                <a:endParaRPr lang="en-US" sz="2400" b="0" dirty="0">
                  <a:latin typeface="Times New Roman" charset="0"/>
                  <a:cs typeface="Arial" charset="0"/>
                </a:endParaRPr>
              </a:p>
              <a:p>
                <a:pPr fontAlgn="auto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2400" dirty="0">
                    <a:latin typeface="Times New Roman" charset="0"/>
                    <a:cs typeface="Arial" charset="0"/>
                  </a:rPr>
                  <a:t>Need to guess a value and enter the equation</a:t>
                </a:r>
              </a:p>
              <a:p>
                <a:pPr lvl="1" fontAlgn="auto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2000" dirty="0">
                    <a:latin typeface="Times New Roman" charset="0"/>
                    <a:cs typeface="Arial" charset="0"/>
                  </a:rPr>
                  <a:t>Enter guess value 0.8 </a:t>
                </a:r>
              </a:p>
              <a:p>
                <a:pPr lvl="1" fontAlgn="auto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2000" dirty="0">
                    <a:latin typeface="Times New Roman" charset="0"/>
                    <a:cs typeface="Arial" charset="0"/>
                  </a:rPr>
                  <a:t>Enter the equation </a:t>
                </a:r>
              </a:p>
              <a:p>
                <a:pPr lvl="1" fontAlgn="auto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2000" dirty="0">
                    <a:latin typeface="Times New Roman" charset="0"/>
                    <a:cs typeface="Arial" charset="0"/>
                  </a:rPr>
                  <a:t>Click Data&gt;Solver</a:t>
                </a: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71600"/>
                <a:ext cx="8077200" cy="37338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/>
          <a:srcRect t="20759" r="86167" b="66146"/>
          <a:stretch/>
        </p:blipFill>
        <p:spPr>
          <a:xfrm>
            <a:off x="5867400" y="2528371"/>
            <a:ext cx="2857500" cy="1524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/>
          <a:srcRect l="20220" r="9455" b="80952"/>
          <a:stretch/>
        </p:blipFill>
        <p:spPr>
          <a:xfrm>
            <a:off x="639939" y="4465832"/>
            <a:ext cx="7989711" cy="12192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066800" y="4468654"/>
            <a:ext cx="762000" cy="584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842250" y="4713853"/>
            <a:ext cx="762000" cy="584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29115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609600"/>
            <a:ext cx="5462014" cy="5629275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6184" y="1343024"/>
            <a:ext cx="3445216" cy="3733800"/>
          </a:xfrm>
          <a:prstGeom prst="rect">
            <a:avLst/>
          </a:prstGeom>
        </p:spPr>
        <p:txBody>
          <a:bodyPr vert="horz" lIns="182880" tIns="91440">
            <a:normAutofit fontScale="85000" lnSpcReduction="1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imes New Roman" charset="0"/>
                <a:cs typeface="Arial" charset="0"/>
              </a:rPr>
              <a:t>Set Objective </a:t>
            </a:r>
            <a:r>
              <a:rPr lang="en-US" sz="2400" dirty="0">
                <a:latin typeface="Times New Roman" charset="0"/>
                <a:cs typeface="Arial" charset="0"/>
              </a:rPr>
              <a:t>= cell containing the equation you want to solve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latin typeface="Times New Roman" charset="0"/>
                <a:cs typeface="Arial" charset="0"/>
              </a:rPr>
              <a:t>Click 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  <a:cs typeface="Arial" charset="0"/>
              </a:rPr>
              <a:t>Value of</a:t>
            </a:r>
            <a:r>
              <a:rPr lang="en-US" sz="2400" dirty="0">
                <a:latin typeface="Times New Roman" charset="0"/>
                <a:cs typeface="Arial" charset="0"/>
              </a:rPr>
              <a:t> and set to 0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latin typeface="Times New Roman" charset="0"/>
                <a:cs typeface="Arial" charset="0"/>
              </a:rPr>
              <a:t>Set 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  <a:cs typeface="Arial" charset="0"/>
              </a:rPr>
              <a:t>By Changing Variable Cells </a:t>
            </a:r>
            <a:r>
              <a:rPr lang="en-US" sz="2400" dirty="0">
                <a:latin typeface="Times New Roman" charset="0"/>
                <a:cs typeface="Arial" charset="0"/>
              </a:rPr>
              <a:t>to the cell where you put the guess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latin typeface="Times New Roman" charset="0"/>
                <a:cs typeface="Arial" charset="0"/>
              </a:rPr>
              <a:t>Click 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  <a:cs typeface="Arial" charset="0"/>
              </a:rPr>
              <a:t>Solve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en-US" sz="2000" dirty="0">
              <a:latin typeface="Times New Roman" charset="0"/>
              <a:cs typeface="Arial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4800" y="304800"/>
            <a:ext cx="7772400" cy="11430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Times New Roman" charset="0"/>
                <a:cs typeface="Arial" charset="0"/>
              </a:rPr>
              <a:t>Solver Example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2400" y="762000"/>
            <a:ext cx="12954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Equation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715000" y="1219200"/>
            <a:ext cx="33528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81900" y="1752600"/>
            <a:ext cx="9525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Guess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229100" y="2057401"/>
            <a:ext cx="33528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29100" y="1452265"/>
            <a:ext cx="2400300" cy="376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29100" y="2819401"/>
            <a:ext cx="2476500" cy="8382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extra constraints here</a:t>
            </a:r>
          </a:p>
        </p:txBody>
      </p:sp>
    </p:spTree>
    <p:extLst>
      <p:ext uri="{BB962C8B-B14F-4D97-AF65-F5344CB8AC3E}">
        <p14:creationId xmlns:p14="http://schemas.microsoft.com/office/powerpoint/2010/main" val="1477060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/>
          <a:srcRect t="21577" r="86558" b="66519"/>
          <a:stretch/>
        </p:blipFill>
        <p:spPr>
          <a:xfrm>
            <a:off x="4038600" y="4724400"/>
            <a:ext cx="3429000" cy="17109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8600" y="1066800"/>
            <a:ext cx="4514850" cy="3457575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6184" y="1343024"/>
            <a:ext cx="3796606" cy="373380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latin typeface="Times New Roman" charset="0"/>
                <a:cs typeface="Arial" charset="0"/>
              </a:rPr>
              <a:t>Solver will find a solution (hopefully). Click 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  <a:cs typeface="Arial" charset="0"/>
              </a:rPr>
              <a:t>OK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latin typeface="Times New Roman" charset="0"/>
                <a:cs typeface="Arial" charset="0"/>
              </a:rPr>
              <a:t>Check your results</a:t>
            </a: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en-US" sz="2000" dirty="0">
              <a:latin typeface="Times New Roman" charset="0"/>
              <a:cs typeface="Arial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77897" y="304800"/>
            <a:ext cx="7772400" cy="11430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Times New Roman" charset="0"/>
                <a:cs typeface="Arial" charset="0"/>
              </a:rPr>
              <a:t>Solver Example 1</a:t>
            </a:r>
          </a:p>
        </p:txBody>
      </p:sp>
    </p:spTree>
    <p:extLst>
      <p:ext uri="{BB962C8B-B14F-4D97-AF65-F5344CB8AC3E}">
        <p14:creationId xmlns:p14="http://schemas.microsoft.com/office/powerpoint/2010/main" val="334075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0250" y="457200"/>
            <a:ext cx="7772400" cy="1143000"/>
          </a:xfrm>
        </p:spPr>
        <p:txBody>
          <a:bodyPr anchor="t"/>
          <a:lstStyle/>
          <a:p>
            <a:pPr eaLnBrk="1" hangingPunct="1"/>
            <a:r>
              <a:rPr lang="en-US" sz="3600" dirty="0">
                <a:latin typeface="Times New Roman" charset="0"/>
                <a:cs typeface="Arial" charset="0"/>
              </a:rPr>
              <a:t>Solvers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581400" y="2505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371600"/>
            <a:ext cx="8458200" cy="373380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3200" dirty="0">
                <a:latin typeface="Times New Roman" charset="0"/>
                <a:cs typeface="Arial" charset="0"/>
              </a:rPr>
              <a:t>EXCEL has the capability to solve implicit problems 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3200" dirty="0">
                <a:latin typeface="Times New Roman" charset="0"/>
                <a:cs typeface="Arial" charset="0"/>
              </a:rPr>
              <a:t>The two solvers are Goal Seek and Solver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en-US" sz="3200" i="1" dirty="0">
              <a:latin typeface="Times New Roman" charset="0"/>
              <a:cs typeface="Arial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en-US" sz="3600" i="1" dirty="0">
              <a:latin typeface="Times New Roman" charset="0"/>
              <a:cs typeface="Arial" charset="0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endParaRPr lang="en-US" sz="3200" i="1" dirty="0">
              <a:latin typeface="Times New Roman" charset="0"/>
              <a:cs typeface="Arial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</a:pPr>
            <a:endParaRPr lang="en-US" sz="3200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167169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77897" y="304800"/>
            <a:ext cx="7772400" cy="11430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Times New Roman" charset="0"/>
                <a:cs typeface="Arial" charset="0"/>
              </a:rPr>
              <a:t>Solver Example 2: Find the Maximum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57200" y="1371600"/>
                <a:ext cx="8077200" cy="3733800"/>
              </a:xfrm>
              <a:prstGeom prst="rect">
                <a:avLst/>
              </a:prstGeom>
            </p:spPr>
            <p:txBody>
              <a:bodyPr vert="horz" lIns="182880" tIns="91440">
                <a:normAutofit/>
              </a:bodyPr>
              <a:lstStyle>
                <a:lvl1pPr marL="265176" indent="-265176" algn="l" rtl="0" eaLnBrk="1" latinLnBrk="0" hangingPunct="1"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548640" indent="-201168" algn="l" rtl="0" eaLnBrk="1" latinLnBrk="0" hangingPunct="1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/>
                  <a:buChar char="◦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86384" indent="-182880" algn="l" rtl="0" eaLnBrk="1" latinLnBrk="0" hangingPunct="1">
                  <a:spcBef>
                    <a:spcPts val="250"/>
                  </a:spcBef>
                  <a:buClr>
                    <a:schemeClr val="accent2">
                      <a:tint val="85000"/>
                      <a:satMod val="285000"/>
                    </a:schemeClr>
                  </a:buClr>
                  <a:buSzPct val="100000"/>
                  <a:buFont typeface="Wingdings 2"/>
                  <a:buChar char=""/>
                  <a:defRPr kumimoji="0"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4128" indent="-182880" algn="l" rtl="0" eaLnBrk="1" latinLnBrk="0" hangingPunct="1">
                  <a:spcBef>
                    <a:spcPts val="230"/>
                  </a:spcBef>
                  <a:buClr>
                    <a:schemeClr val="accent2">
                      <a:tint val="85000"/>
                      <a:satMod val="285000"/>
                    </a:schemeClr>
                  </a:buClr>
                  <a:buSzPct val="112000"/>
                  <a:buFont typeface="Verdana"/>
                  <a:buChar char="◦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rtl="0" eaLnBrk="1" latinLnBrk="0" hangingPunct="1">
                  <a:spcBef>
                    <a:spcPts val="250"/>
                  </a:spcBef>
                  <a:buClr>
                    <a:schemeClr val="accent3">
                      <a:tint val="85000"/>
                      <a:satMod val="275000"/>
                    </a:schemeClr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90472" indent="-182880" algn="l" rtl="0" eaLnBrk="1" latinLnBrk="0" hangingPunct="1">
                  <a:spcBef>
                    <a:spcPts val="250"/>
                  </a:spcBef>
                  <a:buClr>
                    <a:schemeClr val="accent3">
                      <a:tint val="85000"/>
                      <a:satMod val="275000"/>
                    </a:schemeClr>
                  </a:buClr>
                  <a:buSzPct val="100000"/>
                  <a:buFont typeface="Verdana"/>
                  <a:buChar char="◦"/>
                  <a:defRPr kumimoji="0" sz="17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00784" indent="-182880" algn="l" rtl="0" eaLnBrk="1" latinLnBrk="0" hangingPunct="1">
                  <a:spcBef>
                    <a:spcPts val="255"/>
                  </a:spcBef>
                  <a:buClr>
                    <a:schemeClr val="accent3">
                      <a:tint val="85000"/>
                      <a:satMod val="275000"/>
                    </a:schemeClr>
                  </a:buClr>
                  <a:buSzPct val="100000"/>
                  <a:buFont typeface="Wingdings 2"/>
                  <a:buChar char="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spcBef>
                    <a:spcPts val="257"/>
                  </a:spcBef>
                  <a:buClr>
                    <a:schemeClr val="accent3">
                      <a:tint val="85000"/>
                      <a:satMod val="275000"/>
                    </a:schemeClr>
                  </a:buClr>
                  <a:buSzPct val="100000"/>
                  <a:buFont typeface="Verdana"/>
                  <a:buChar char="◦"/>
                  <a:defRPr kumimoji="0" sz="15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182880" algn="l" rtl="0" eaLnBrk="1" latinLnBrk="0" hangingPunct="1">
                  <a:spcBef>
                    <a:spcPts val="255"/>
                  </a:spcBef>
                  <a:buClr>
                    <a:schemeClr val="accent3">
                      <a:tint val="85000"/>
                      <a:satMod val="275000"/>
                    </a:schemeClr>
                  </a:buClr>
                  <a:buSzPct val="100000"/>
                  <a:buFont typeface="Wingdings 2"/>
                  <a:buChar char="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fontAlgn="auto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2400" dirty="0">
                    <a:latin typeface="Times New Roman" charset="0"/>
                    <a:cs typeface="Arial" charset="0"/>
                  </a:rPr>
                  <a:t>Find the maximum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+20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−5=0</m:t>
                    </m:r>
                  </m:oMath>
                </a14:m>
                <a:endParaRPr lang="en-US" sz="2400" b="0" dirty="0">
                  <a:latin typeface="Times New Roman" charset="0"/>
                  <a:cs typeface="Arial" charset="0"/>
                </a:endParaRPr>
              </a:p>
              <a:p>
                <a:pPr fontAlgn="auto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2400" dirty="0">
                    <a:latin typeface="Times New Roman" charset="0"/>
                    <a:cs typeface="Arial" charset="0"/>
                  </a:rPr>
                  <a:t>Need to guess a value and enter the equation</a:t>
                </a:r>
              </a:p>
            </p:txBody>
          </p:sp>
        </mc:Choice>
        <mc:Fallback xmlns=""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71600"/>
                <a:ext cx="8077200" cy="37338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808032"/>
              </p:ext>
            </p:extLst>
          </p:nvPr>
        </p:nvGraphicFramePr>
        <p:xfrm>
          <a:off x="6477000" y="1981200"/>
          <a:ext cx="1676400" cy="13430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15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x</a:t>
                      </a:r>
                      <a:endParaRPr lang="en-US" sz="32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f(x)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14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0271411"/>
              </p:ext>
            </p:extLst>
          </p:nvPr>
        </p:nvGraphicFramePr>
        <p:xfrm>
          <a:off x="457200" y="3124200"/>
          <a:ext cx="6096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65330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609600"/>
            <a:ext cx="5562600" cy="5629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34200" y="990600"/>
            <a:ext cx="1905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Equation, f(x)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429000" y="1219200"/>
            <a:ext cx="33528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48300" y="1828801"/>
            <a:ext cx="12573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Guess, x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943100" y="2057401"/>
            <a:ext cx="33528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43100" y="1452265"/>
            <a:ext cx="2400300" cy="376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43100" y="2819401"/>
            <a:ext cx="2476500" cy="8382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extra constraints here</a:t>
            </a:r>
          </a:p>
        </p:txBody>
      </p:sp>
    </p:spTree>
    <p:extLst>
      <p:ext uri="{BB962C8B-B14F-4D97-AF65-F5344CB8AC3E}">
        <p14:creationId xmlns:p14="http://schemas.microsoft.com/office/powerpoint/2010/main" val="4252032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77897" y="304800"/>
            <a:ext cx="7772400" cy="11430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Times New Roman" charset="0"/>
                <a:cs typeface="Arial" charset="0"/>
              </a:rPr>
              <a:t>Solver 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57200" y="1371600"/>
                <a:ext cx="8077200" cy="3733800"/>
              </a:xfrm>
              <a:prstGeom prst="rect">
                <a:avLst/>
              </a:prstGeom>
            </p:spPr>
            <p:txBody>
              <a:bodyPr vert="horz" lIns="182880" tIns="91440">
                <a:normAutofit/>
              </a:bodyPr>
              <a:lstStyle>
                <a:lvl1pPr marL="265176" indent="-265176" algn="l" rtl="0" eaLnBrk="1" latinLnBrk="0" hangingPunct="1"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548640" indent="-201168" algn="l" rtl="0" eaLnBrk="1" latinLnBrk="0" hangingPunct="1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/>
                  <a:buChar char="◦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86384" indent="-182880" algn="l" rtl="0" eaLnBrk="1" latinLnBrk="0" hangingPunct="1">
                  <a:spcBef>
                    <a:spcPts val="250"/>
                  </a:spcBef>
                  <a:buClr>
                    <a:schemeClr val="accent2">
                      <a:tint val="85000"/>
                      <a:satMod val="285000"/>
                    </a:schemeClr>
                  </a:buClr>
                  <a:buSzPct val="100000"/>
                  <a:buFont typeface="Wingdings 2"/>
                  <a:buChar char=""/>
                  <a:defRPr kumimoji="0"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4128" indent="-182880" algn="l" rtl="0" eaLnBrk="1" latinLnBrk="0" hangingPunct="1">
                  <a:spcBef>
                    <a:spcPts val="230"/>
                  </a:spcBef>
                  <a:buClr>
                    <a:schemeClr val="accent2">
                      <a:tint val="85000"/>
                      <a:satMod val="285000"/>
                    </a:schemeClr>
                  </a:buClr>
                  <a:buSzPct val="112000"/>
                  <a:buFont typeface="Verdana"/>
                  <a:buChar char="◦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rtl="0" eaLnBrk="1" latinLnBrk="0" hangingPunct="1">
                  <a:spcBef>
                    <a:spcPts val="250"/>
                  </a:spcBef>
                  <a:buClr>
                    <a:schemeClr val="accent3">
                      <a:tint val="85000"/>
                      <a:satMod val="275000"/>
                    </a:schemeClr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90472" indent="-182880" algn="l" rtl="0" eaLnBrk="1" latinLnBrk="0" hangingPunct="1">
                  <a:spcBef>
                    <a:spcPts val="250"/>
                  </a:spcBef>
                  <a:buClr>
                    <a:schemeClr val="accent3">
                      <a:tint val="85000"/>
                      <a:satMod val="275000"/>
                    </a:schemeClr>
                  </a:buClr>
                  <a:buSzPct val="100000"/>
                  <a:buFont typeface="Verdana"/>
                  <a:buChar char="◦"/>
                  <a:defRPr kumimoji="0" sz="17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00784" indent="-182880" algn="l" rtl="0" eaLnBrk="1" latinLnBrk="0" hangingPunct="1">
                  <a:spcBef>
                    <a:spcPts val="255"/>
                  </a:spcBef>
                  <a:buClr>
                    <a:schemeClr val="accent3">
                      <a:tint val="85000"/>
                      <a:satMod val="275000"/>
                    </a:schemeClr>
                  </a:buClr>
                  <a:buSzPct val="100000"/>
                  <a:buFont typeface="Wingdings 2"/>
                  <a:buChar char="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spcBef>
                    <a:spcPts val="257"/>
                  </a:spcBef>
                  <a:buClr>
                    <a:schemeClr val="accent3">
                      <a:tint val="85000"/>
                      <a:satMod val="275000"/>
                    </a:schemeClr>
                  </a:buClr>
                  <a:buSzPct val="100000"/>
                  <a:buFont typeface="Verdana"/>
                  <a:buChar char="◦"/>
                  <a:defRPr kumimoji="0" sz="15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182880" algn="l" rtl="0" eaLnBrk="1" latinLnBrk="0" hangingPunct="1">
                  <a:spcBef>
                    <a:spcPts val="255"/>
                  </a:spcBef>
                  <a:buClr>
                    <a:schemeClr val="accent3">
                      <a:tint val="85000"/>
                      <a:satMod val="275000"/>
                    </a:schemeClr>
                  </a:buClr>
                  <a:buSzPct val="100000"/>
                  <a:buFont typeface="Wingdings 2"/>
                  <a:buChar char="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fontAlgn="auto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2400" dirty="0">
                    <a:latin typeface="Times New Roman" charset="0"/>
                    <a:cs typeface="Arial" charset="0"/>
                  </a:rPr>
                  <a:t>Design a cylindrical </a:t>
                </a:r>
                <a:r>
                  <a:rPr lang="en-US" sz="2400" dirty="0" err="1">
                    <a:latin typeface="Times New Roman" charset="0"/>
                    <a:cs typeface="Arial" charset="0"/>
                  </a:rPr>
                  <a:t>dewar</a:t>
                </a:r>
                <a:r>
                  <a:rPr lang="en-US" sz="2400" dirty="0">
                    <a:latin typeface="Times New Roman" charset="0"/>
                    <a:cs typeface="Arial" charset="0"/>
                  </a:rPr>
                  <a:t> that can hold one liter of liquid nitrogen with a minimum heat loss. </a:t>
                </a:r>
                <a:r>
                  <a:rPr lang="en-US" sz="2400" b="0" dirty="0">
                    <a:latin typeface="Times New Roman" charset="0"/>
                    <a:cs typeface="Arial" charset="0"/>
                  </a:rPr>
                  <a:t>(Hint: Minimize surface area to reduce heat loss)</a:t>
                </a:r>
              </a:p>
              <a:p>
                <a:pPr fontAlgn="auto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2400" dirty="0">
                    <a:latin typeface="Times New Roman" charset="0"/>
                    <a:cs typeface="Arial" charset="0"/>
                  </a:rPr>
                  <a:t>Radius – r	 height – h	</a:t>
                </a:r>
                <a:endParaRPr lang="en-US" sz="2400" b="0" dirty="0">
                  <a:latin typeface="Times New Roman" charset="0"/>
                  <a:cs typeface="Arial" charset="0"/>
                </a:endParaRPr>
              </a:p>
              <a:p>
                <a:pPr fontAlgn="auto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2400" dirty="0">
                    <a:latin typeface="Times New Roman" charset="0"/>
                    <a:cs typeface="Arial" charset="0"/>
                  </a:rPr>
                  <a:t>Total surface area of a cylinder,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A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𝜋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𝜋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𝑟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+2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𝑟h</m:t>
                    </m:r>
                  </m:oMath>
                </a14:m>
                <a:endParaRPr lang="en-US" sz="2400" b="0" dirty="0">
                  <a:latin typeface="Times New Roman" charset="0"/>
                  <a:cs typeface="Arial" charset="0"/>
                </a:endParaRPr>
              </a:p>
              <a:p>
                <a:pPr fontAlgn="auto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2400" dirty="0">
                    <a:latin typeface="Times New Roman" charset="0"/>
                    <a:cs typeface="Arial" charset="0"/>
                  </a:rPr>
                  <a:t>Volume of cylinder,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𝜋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h</m:t>
                    </m:r>
                  </m:oMath>
                </a14:m>
                <a:r>
                  <a:rPr lang="en-US" sz="2400" b="0" dirty="0">
                    <a:latin typeface="Times New Roman" charset="0"/>
                    <a:cs typeface="Arial" charset="0"/>
                  </a:rPr>
                  <a:t> = 1 liter = 0.001 m</a:t>
                </a:r>
                <a:r>
                  <a:rPr lang="en-US" sz="2400" b="0" baseline="30000" dirty="0">
                    <a:latin typeface="Times New Roman" charset="0"/>
                    <a:cs typeface="Arial" charset="0"/>
                  </a:rPr>
                  <a:t>3</a:t>
                </a:r>
              </a:p>
            </p:txBody>
          </p:sp>
        </mc:Choice>
        <mc:Fallback xmlns=""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71600"/>
                <a:ext cx="8077200" cy="37338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063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77897" y="304800"/>
            <a:ext cx="7772400" cy="11430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Times New Roman" charset="0"/>
                <a:cs typeface="Arial" charset="0"/>
              </a:rPr>
              <a:t>Solver Example 3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828800"/>
            <a:ext cx="8077200" cy="373380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en-US" sz="2400" b="0" dirty="0">
              <a:latin typeface="Times New Roman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76680" y="3219035"/>
            <a:ext cx="2820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=2*PI()*B3^2+2*PI()*B3*B2</a:t>
            </a:r>
          </a:p>
        </p:txBody>
      </p:sp>
      <p:sp>
        <p:nvSpPr>
          <p:cNvPr id="9" name="Rectangle 8"/>
          <p:cNvSpPr/>
          <p:nvPr/>
        </p:nvSpPr>
        <p:spPr>
          <a:xfrm>
            <a:off x="4821441" y="4346645"/>
            <a:ext cx="1564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=PI()*B3^2*B2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55" y="2211120"/>
            <a:ext cx="3496828" cy="213167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1"/>
          </p:cNvCxnSpPr>
          <p:nvPr/>
        </p:nvCxnSpPr>
        <p:spPr>
          <a:xfrm flipH="1">
            <a:off x="3267276" y="3403701"/>
            <a:ext cx="1909404" cy="4011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218043" y="4329965"/>
            <a:ext cx="1603398" cy="1974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437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77897" y="304800"/>
            <a:ext cx="7772400" cy="11430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Times New Roman" charset="0"/>
                <a:cs typeface="Arial" charset="0"/>
              </a:rPr>
              <a:t>Solver Example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16" y="1143000"/>
            <a:ext cx="6865961" cy="46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53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1143000"/>
          </a:xfrm>
        </p:spPr>
        <p:txBody>
          <a:bodyPr anchor="t"/>
          <a:lstStyle/>
          <a:p>
            <a:pPr fontAlgn="auto">
              <a:spcAft>
                <a:spcPts val="0"/>
              </a:spcAft>
            </a:pPr>
            <a:r>
              <a:rPr lang="en-US" dirty="0">
                <a:latin typeface="Times New Roman" charset="0"/>
                <a:cs typeface="Arial" charset="0"/>
              </a:rPr>
              <a:t>Solver Example 3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581400" y="2505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371600"/>
            <a:ext cx="8458200" cy="373380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en-US" sz="3200" i="1" dirty="0">
              <a:latin typeface="Times New Roman" charset="0"/>
              <a:cs typeface="Arial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en-US" sz="3600" i="1" dirty="0">
              <a:latin typeface="Times New Roman" charset="0"/>
              <a:cs typeface="Arial" charset="0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endParaRPr lang="en-US" sz="3200" i="1" dirty="0">
              <a:latin typeface="Times New Roman" charset="0"/>
              <a:cs typeface="Arial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</a:pPr>
            <a:endParaRPr lang="en-US" sz="3200" dirty="0">
              <a:latin typeface="Times New Roman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700" y="2505075"/>
            <a:ext cx="2952750" cy="19903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0" y="182180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586278757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0250" y="457200"/>
            <a:ext cx="7772400" cy="1143000"/>
          </a:xfrm>
        </p:spPr>
        <p:txBody>
          <a:bodyPr anchor="t"/>
          <a:lstStyle/>
          <a:p>
            <a:pPr eaLnBrk="1" hangingPunct="1"/>
            <a:r>
              <a:rPr lang="en-US" sz="3600" dirty="0">
                <a:latin typeface="Times New Roman" charset="0"/>
                <a:cs typeface="Arial" charset="0"/>
              </a:rPr>
              <a:t>Goal Seek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581400" y="2505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371600"/>
            <a:ext cx="8458200" cy="3733800"/>
          </a:xfrm>
          <a:prstGeom prst="rect">
            <a:avLst/>
          </a:prstGeom>
        </p:spPr>
        <p:txBody>
          <a:bodyPr vert="horz" lIns="182880" tIns="91440">
            <a:normAutofit fontScale="92500" lnSpcReduction="1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latin typeface="Times New Roman" charset="0"/>
                <a:cs typeface="Arial" charset="0"/>
              </a:rPr>
              <a:t>Allows you to solve problems backward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en-US" sz="2300" i="1" dirty="0">
                <a:latin typeface="Times New Roman" charset="0"/>
                <a:cs typeface="Arial" charset="0"/>
              </a:rPr>
              <a:t>Find the result you want by adjusting the input value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i="1" dirty="0">
                <a:latin typeface="Times New Roman" charset="0"/>
                <a:cs typeface="Arial" charset="0"/>
              </a:rPr>
              <a:t>Example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en-US" sz="2300" i="1" dirty="0">
                <a:latin typeface="Times New Roman" charset="0"/>
                <a:cs typeface="Arial" charset="0"/>
              </a:rPr>
              <a:t>You know the flow velocity in a pipe cannot exceed 3 m/s; what pipe diameter will keep the flow at this velocity?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2700" i="1" dirty="0">
                <a:latin typeface="Times New Roman" charset="0"/>
                <a:cs typeface="Arial" charset="0"/>
              </a:rPr>
              <a:t>Need the final solution, a guess value, and a formula to compute the result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en-US" sz="2700" i="1" dirty="0">
              <a:latin typeface="Times New Roman" charset="0"/>
              <a:cs typeface="Arial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en-US" i="1" dirty="0">
              <a:latin typeface="Times New Roman" charset="0"/>
              <a:cs typeface="Arial" charset="0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endParaRPr lang="en-US" i="1" dirty="0">
              <a:latin typeface="Times New Roman" charset="0"/>
              <a:cs typeface="Arial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</a:pPr>
            <a:endParaRPr lang="en-US" sz="2400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7181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0250" y="457200"/>
            <a:ext cx="7772400" cy="1143000"/>
          </a:xfrm>
        </p:spPr>
        <p:txBody>
          <a:bodyPr anchor="t"/>
          <a:lstStyle/>
          <a:p>
            <a:pPr fontAlgn="auto">
              <a:spcAft>
                <a:spcPts val="0"/>
              </a:spcAft>
            </a:pPr>
            <a:r>
              <a:rPr lang="en-US" dirty="0">
                <a:latin typeface="Times New Roman" charset="0"/>
                <a:cs typeface="Arial" charset="0"/>
              </a:rPr>
              <a:t>Goal Seek Example 1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581400" y="2505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961" y="1143000"/>
            <a:ext cx="8077200" cy="5181600"/>
          </a:xfrm>
          <a:prstGeom prst="rect">
            <a:avLst/>
          </a:prstGeom>
        </p:spPr>
        <p:txBody>
          <a:bodyPr vert="horz" lIns="182880" tIns="91440"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000" b="1" dirty="0">
                <a:latin typeface="Times New Roman" charset="0"/>
                <a:cs typeface="Arial" charset="0"/>
              </a:rPr>
              <a:t>To find the roots of a function:</a:t>
            </a:r>
          </a:p>
          <a:p>
            <a:pPr marL="514350" indent="-514350" fontAlgn="auto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charset="0"/>
                <a:cs typeface="Arial" charset="0"/>
              </a:rPr>
              <a:t>Assign a cell for the independent variable </a:t>
            </a:r>
            <a:r>
              <a:rPr lang="en-US" sz="2000" i="1" dirty="0">
                <a:latin typeface="Times New Roman" charset="0"/>
                <a:cs typeface="Arial" charset="0"/>
              </a:rPr>
              <a:t>x</a:t>
            </a:r>
          </a:p>
          <a:p>
            <a:pPr marL="514350" indent="-514350" fontAlgn="auto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charset="0"/>
                <a:cs typeface="Arial" charset="0"/>
              </a:rPr>
              <a:t>Write formula for </a:t>
            </a:r>
            <a:r>
              <a:rPr lang="en-US" sz="2000" i="1" dirty="0">
                <a:latin typeface="Times New Roman" charset="0"/>
                <a:cs typeface="Arial" charset="0"/>
              </a:rPr>
              <a:t>f(x)</a:t>
            </a:r>
            <a:r>
              <a:rPr lang="en-US" sz="2000" dirty="0">
                <a:latin typeface="Times New Roman" charset="0"/>
                <a:cs typeface="Arial" charset="0"/>
              </a:rPr>
              <a:t> in another cell</a:t>
            </a:r>
          </a:p>
          <a:p>
            <a:pPr marL="514350" indent="-514350" fontAlgn="auto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charset="0"/>
                <a:cs typeface="Arial" charset="0"/>
              </a:rPr>
              <a:t>Put an initial estimate of the root in the cell from step 1</a:t>
            </a:r>
          </a:p>
          <a:p>
            <a:pPr marL="514350" indent="-514350" fontAlgn="auto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charset="0"/>
                <a:cs typeface="Arial" charset="0"/>
              </a:rPr>
              <a:t>Select Goal Seek function </a:t>
            </a:r>
          </a:p>
          <a:p>
            <a:pPr marL="626364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charset="0"/>
                <a:cs typeface="Arial" charset="0"/>
              </a:rPr>
              <a:t>Set cell – cell containing the function</a:t>
            </a:r>
          </a:p>
          <a:p>
            <a:pPr marL="626364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charset="0"/>
                <a:cs typeface="Arial" charset="0"/>
              </a:rPr>
              <a:t>To value – 0 (because at the root </a:t>
            </a:r>
            <a:r>
              <a:rPr lang="en-US" sz="2000" i="1" dirty="0">
                <a:latin typeface="Times New Roman" charset="0"/>
                <a:cs typeface="Arial" charset="0"/>
              </a:rPr>
              <a:t>x</a:t>
            </a:r>
            <a:r>
              <a:rPr lang="en-US" sz="2000" dirty="0">
                <a:latin typeface="Times New Roman" charset="0"/>
                <a:cs typeface="Arial" charset="0"/>
              </a:rPr>
              <a:t>, </a:t>
            </a:r>
            <a:r>
              <a:rPr lang="en-US" sz="2000" i="1" dirty="0">
                <a:latin typeface="Times New Roman" charset="0"/>
                <a:cs typeface="Arial" charset="0"/>
              </a:rPr>
              <a:t>f(x)</a:t>
            </a:r>
            <a:r>
              <a:rPr lang="en-US" sz="2000" dirty="0">
                <a:latin typeface="Times New Roman" charset="0"/>
                <a:cs typeface="Arial" charset="0"/>
              </a:rPr>
              <a:t>=0)</a:t>
            </a:r>
          </a:p>
          <a:p>
            <a:pPr marL="626364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charset="0"/>
                <a:cs typeface="Arial" charset="0"/>
              </a:rPr>
              <a:t>By changing cell – cell containing the independent variable </a:t>
            </a:r>
            <a:r>
              <a:rPr lang="en-US" sz="2000" i="1" dirty="0">
                <a:latin typeface="Times New Roman" charset="0"/>
                <a:cs typeface="Arial" charset="0"/>
              </a:rPr>
              <a:t>x</a:t>
            </a: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</a:pPr>
            <a:endParaRPr lang="en-US" sz="2000" b="1" dirty="0">
              <a:latin typeface="Times New Roman" charset="0"/>
              <a:cs typeface="Arial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2000" b="1" dirty="0">
                <a:latin typeface="Times New Roman" charset="0"/>
                <a:cs typeface="Arial" charset="0"/>
              </a:rPr>
              <a:t>Note: Whether or not goal seek converges to the root depends on your initial estimate</a:t>
            </a:r>
          </a:p>
        </p:txBody>
      </p:sp>
    </p:spTree>
    <p:extLst>
      <p:ext uri="{BB962C8B-B14F-4D97-AF65-F5344CB8AC3E}">
        <p14:creationId xmlns:p14="http://schemas.microsoft.com/office/powerpoint/2010/main" val="3405759444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0250" y="457200"/>
            <a:ext cx="7772400" cy="1143000"/>
          </a:xfrm>
        </p:spPr>
        <p:txBody>
          <a:bodyPr anchor="t"/>
          <a:lstStyle/>
          <a:p>
            <a:pPr fontAlgn="auto">
              <a:spcAft>
                <a:spcPts val="0"/>
              </a:spcAft>
            </a:pPr>
            <a:r>
              <a:rPr lang="en-US" dirty="0">
                <a:latin typeface="Times New Roman" charset="0"/>
                <a:cs typeface="Arial" charset="0"/>
              </a:rPr>
              <a:t>Goal Seek Example 1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581400" y="2505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1A92B1-6E0E-4DA0-89DF-5CF8BA5659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561" b="73704"/>
          <a:stretch/>
        </p:blipFill>
        <p:spPr>
          <a:xfrm>
            <a:off x="509436" y="1447800"/>
            <a:ext cx="812512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43143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0250" y="457200"/>
            <a:ext cx="7772400" cy="1143000"/>
          </a:xfrm>
        </p:spPr>
        <p:txBody>
          <a:bodyPr anchor="t"/>
          <a:lstStyle/>
          <a:p>
            <a:pPr eaLnBrk="1" hangingPunct="1"/>
            <a:r>
              <a:rPr lang="en-US" sz="3600" dirty="0">
                <a:latin typeface="Times New Roman" charset="0"/>
                <a:cs typeface="Arial" charset="0"/>
              </a:rPr>
              <a:t>Goal Seek Example 1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581400" y="2505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457200" y="1371600"/>
                <a:ext cx="8077200" cy="5105400"/>
              </a:xfrm>
              <a:prstGeom prst="rect">
                <a:avLst/>
              </a:prstGeom>
            </p:spPr>
            <p:txBody>
              <a:bodyPr vert="horz" lIns="182880" tIns="91440">
                <a:normAutofit/>
              </a:bodyPr>
              <a:lstStyle>
                <a:lvl1pPr marL="265176" indent="-265176" algn="l" rtl="0" eaLnBrk="1" latinLnBrk="0" hangingPunct="1"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548640" indent="-201168" algn="l" rtl="0" eaLnBrk="1" latinLnBrk="0" hangingPunct="1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/>
                  <a:buChar char="◦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86384" indent="-182880" algn="l" rtl="0" eaLnBrk="1" latinLnBrk="0" hangingPunct="1">
                  <a:spcBef>
                    <a:spcPts val="250"/>
                  </a:spcBef>
                  <a:buClr>
                    <a:schemeClr val="accent2">
                      <a:tint val="85000"/>
                      <a:satMod val="285000"/>
                    </a:schemeClr>
                  </a:buClr>
                  <a:buSzPct val="100000"/>
                  <a:buFont typeface="Wingdings 2"/>
                  <a:buChar char=""/>
                  <a:defRPr kumimoji="0"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4128" indent="-182880" algn="l" rtl="0" eaLnBrk="1" latinLnBrk="0" hangingPunct="1">
                  <a:spcBef>
                    <a:spcPts val="230"/>
                  </a:spcBef>
                  <a:buClr>
                    <a:schemeClr val="accent2">
                      <a:tint val="85000"/>
                      <a:satMod val="285000"/>
                    </a:schemeClr>
                  </a:buClr>
                  <a:buSzPct val="112000"/>
                  <a:buFont typeface="Verdana"/>
                  <a:buChar char="◦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rtl="0" eaLnBrk="1" latinLnBrk="0" hangingPunct="1">
                  <a:spcBef>
                    <a:spcPts val="250"/>
                  </a:spcBef>
                  <a:buClr>
                    <a:schemeClr val="accent3">
                      <a:tint val="85000"/>
                      <a:satMod val="275000"/>
                    </a:schemeClr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90472" indent="-182880" algn="l" rtl="0" eaLnBrk="1" latinLnBrk="0" hangingPunct="1">
                  <a:spcBef>
                    <a:spcPts val="250"/>
                  </a:spcBef>
                  <a:buClr>
                    <a:schemeClr val="accent3">
                      <a:tint val="85000"/>
                      <a:satMod val="275000"/>
                    </a:schemeClr>
                  </a:buClr>
                  <a:buSzPct val="100000"/>
                  <a:buFont typeface="Verdana"/>
                  <a:buChar char="◦"/>
                  <a:defRPr kumimoji="0" sz="17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00784" indent="-182880" algn="l" rtl="0" eaLnBrk="1" latinLnBrk="0" hangingPunct="1">
                  <a:spcBef>
                    <a:spcPts val="255"/>
                  </a:spcBef>
                  <a:buClr>
                    <a:schemeClr val="accent3">
                      <a:tint val="85000"/>
                      <a:satMod val="275000"/>
                    </a:schemeClr>
                  </a:buClr>
                  <a:buSzPct val="100000"/>
                  <a:buFont typeface="Wingdings 2"/>
                  <a:buChar char="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spcBef>
                    <a:spcPts val="257"/>
                  </a:spcBef>
                  <a:buClr>
                    <a:schemeClr val="accent3">
                      <a:tint val="85000"/>
                      <a:satMod val="275000"/>
                    </a:schemeClr>
                  </a:buClr>
                  <a:buSzPct val="100000"/>
                  <a:buFont typeface="Verdana"/>
                  <a:buChar char="◦"/>
                  <a:defRPr kumimoji="0" sz="15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182880" algn="l" rtl="0" eaLnBrk="1" latinLnBrk="0" hangingPunct="1">
                  <a:spcBef>
                    <a:spcPts val="255"/>
                  </a:spcBef>
                  <a:buClr>
                    <a:schemeClr val="accent3">
                      <a:tint val="85000"/>
                      <a:satMod val="275000"/>
                    </a:schemeClr>
                  </a:buClr>
                  <a:buSzPct val="100000"/>
                  <a:buFont typeface="Wingdings 2"/>
                  <a:buChar char="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fontAlgn="auto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roots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Arial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Arial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Arial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Arial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charset="0"/>
                          </a:rPr>
                          <m:t>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Arial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Arial" charset="0"/>
                      </a:rPr>
                      <m:t>−22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charset="0"/>
                      </a:rPr>
                      <m:t>+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</a:p>
              <a:p>
                <a:pPr marL="0" indent="0" fontAlgn="auto">
                  <a:lnSpc>
                    <a:spcPct val="150000"/>
                  </a:lnSpc>
                  <a:spcAft>
                    <a:spcPts val="0"/>
                  </a:spcAft>
                  <a:buNone/>
                </a:pPr>
                <a:endParaRPr lang="en-US" sz="2000" dirty="0">
                  <a:latin typeface="Times New Roman" charset="0"/>
                  <a:cs typeface="Arial" charset="0"/>
                </a:endParaRPr>
              </a:p>
              <a:p>
                <a:pPr marL="0" indent="0" fontAlgn="auto">
                  <a:lnSpc>
                    <a:spcPct val="150000"/>
                  </a:lnSpc>
                  <a:spcAft>
                    <a:spcPts val="0"/>
                  </a:spcAft>
                  <a:buNone/>
                </a:pPr>
                <a:endParaRPr lang="en-US" sz="2000" dirty="0">
                  <a:latin typeface="Times New Roman" charset="0"/>
                  <a:cs typeface="Arial" charset="0"/>
                </a:endParaRPr>
              </a:p>
              <a:p>
                <a:pPr fontAlgn="auto">
                  <a:lnSpc>
                    <a:spcPct val="150000"/>
                  </a:lnSpc>
                  <a:spcAft>
                    <a:spcPts val="0"/>
                  </a:spcAft>
                </a:pPr>
                <a:endParaRPr lang="en-US" sz="2000" dirty="0">
                  <a:latin typeface="Times New Roman" charset="0"/>
                  <a:cs typeface="Arial" charset="0"/>
                </a:endParaRPr>
              </a:p>
              <a:p>
                <a:pPr fontAlgn="auto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2000" dirty="0">
                    <a:latin typeface="Times New Roman" charset="0"/>
                    <a:cs typeface="Arial" charset="0"/>
                  </a:rPr>
                  <a:t>Use an initial estimate, say </a:t>
                </a:r>
                <a:r>
                  <a:rPr lang="en-US" sz="2000" i="1" dirty="0">
                    <a:latin typeface="Times New Roman" charset="0"/>
                    <a:cs typeface="Arial" charset="0"/>
                  </a:rPr>
                  <a:t>x</a:t>
                </a:r>
                <a:r>
                  <a:rPr lang="en-US" sz="2000" dirty="0">
                    <a:latin typeface="Times New Roman" charset="0"/>
                    <a:cs typeface="Arial" charset="0"/>
                  </a:rPr>
                  <a:t>=2. Corresponding  </a:t>
                </a:r>
                <a:r>
                  <a:rPr lang="en-US" sz="2000" i="1" dirty="0">
                    <a:latin typeface="Times New Roman" charset="0"/>
                    <a:cs typeface="Arial" charset="0"/>
                  </a:rPr>
                  <a:t>f(x)</a:t>
                </a:r>
                <a:r>
                  <a:rPr lang="en-US" sz="2000" dirty="0">
                    <a:latin typeface="Times New Roman" charset="0"/>
                    <a:cs typeface="Arial" charset="0"/>
                  </a:rPr>
                  <a:t>=-20</a:t>
                </a:r>
              </a:p>
              <a:p>
                <a:pPr fontAlgn="auto">
                  <a:lnSpc>
                    <a:spcPct val="150000"/>
                  </a:lnSpc>
                  <a:spcAft>
                    <a:spcPts val="0"/>
                  </a:spcAft>
                </a:pPr>
                <a:endParaRPr lang="en-US" sz="2000" dirty="0">
                  <a:latin typeface="Times New Roman" charset="0"/>
                  <a:cs typeface="Arial" charset="0"/>
                </a:endParaRPr>
              </a:p>
              <a:p>
                <a:pPr fontAlgn="auto">
                  <a:lnSpc>
                    <a:spcPct val="150000"/>
                  </a:lnSpc>
                  <a:spcAft>
                    <a:spcPts val="0"/>
                  </a:spcAft>
                </a:pPr>
                <a:endParaRPr lang="en-US" sz="2000" dirty="0">
                  <a:latin typeface="Times New Roman" charset="0"/>
                  <a:cs typeface="Arial" charset="0"/>
                </a:endParaRPr>
              </a:p>
              <a:p>
                <a:pPr fontAlgn="auto">
                  <a:lnSpc>
                    <a:spcPct val="150000"/>
                  </a:lnSpc>
                  <a:spcAft>
                    <a:spcPts val="0"/>
                  </a:spcAft>
                </a:pPr>
                <a:endParaRPr lang="en-US" sz="2000" dirty="0">
                  <a:latin typeface="Times New Roman" charset="0"/>
                  <a:cs typeface="Arial" charset="0"/>
                </a:endParaRPr>
              </a:p>
              <a:p>
                <a:pPr fontAlgn="auto">
                  <a:lnSpc>
                    <a:spcPct val="150000"/>
                  </a:lnSpc>
                  <a:spcAft>
                    <a:spcPts val="0"/>
                  </a:spcAft>
                </a:pPr>
                <a:endParaRPr lang="en-US" sz="2000" dirty="0">
                  <a:latin typeface="Times New Roman" charset="0"/>
                  <a:cs typeface="Arial" charset="0"/>
                </a:endParaRPr>
              </a:p>
              <a:p>
                <a:pPr fontAlgn="auto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2000" dirty="0">
                    <a:latin typeface="Times New Roman" charset="0"/>
                    <a:cs typeface="Arial" charset="0"/>
                  </a:rPr>
                  <a:t>Want to find </a:t>
                </a:r>
                <a:r>
                  <a:rPr lang="en-US" sz="2000" i="1" dirty="0">
                    <a:latin typeface="Times New Roman" charset="0"/>
                    <a:cs typeface="Arial" charset="0"/>
                  </a:rPr>
                  <a:t>x</a:t>
                </a:r>
                <a:r>
                  <a:rPr lang="en-US" sz="2000" dirty="0">
                    <a:latin typeface="Times New Roman" charset="0"/>
                    <a:cs typeface="Arial" charset="0"/>
                  </a:rPr>
                  <a:t> when </a:t>
                </a:r>
                <a:r>
                  <a:rPr lang="en-US" sz="2000" i="1" dirty="0">
                    <a:latin typeface="Times New Roman" charset="0"/>
                    <a:cs typeface="Arial" charset="0"/>
                  </a:rPr>
                  <a:t>f(x)</a:t>
                </a:r>
                <a:r>
                  <a:rPr lang="en-US" sz="2000" dirty="0">
                    <a:latin typeface="Times New Roman" charset="0"/>
                    <a:cs typeface="Arial" charset="0"/>
                  </a:rPr>
                  <a:t>=0</a:t>
                </a: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71600"/>
                <a:ext cx="8077200" cy="5105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269259" y="2341408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Step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9200" y="3127824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19200" y="452267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Step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C0ED5F-A1A8-43E7-9D8F-D2FA6C6F8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250" y="1927971"/>
            <a:ext cx="4557713" cy="1627094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092472" y="2629255"/>
            <a:ext cx="1488928" cy="4128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2063683" y="3369879"/>
            <a:ext cx="1441517" cy="152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75D9F1D-0E0A-4EAF-B6CB-1540FCDF4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9035" y="3953743"/>
            <a:ext cx="4400365" cy="1644581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2092472" y="4732094"/>
            <a:ext cx="1441517" cy="5893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646536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0250" y="457200"/>
            <a:ext cx="7772400" cy="1143000"/>
          </a:xfrm>
        </p:spPr>
        <p:txBody>
          <a:bodyPr anchor="t"/>
          <a:lstStyle/>
          <a:p>
            <a:pPr eaLnBrk="1" hangingPunct="1"/>
            <a:r>
              <a:rPr lang="en-US" sz="3600" dirty="0">
                <a:latin typeface="Times New Roman" charset="0"/>
                <a:cs typeface="Arial" charset="0"/>
              </a:rPr>
              <a:t>Goal Seek Example 1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581400" y="2505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71600"/>
            <a:ext cx="8077200" cy="472440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en-US" sz="2000" dirty="0">
              <a:latin typeface="Times New Roman" charset="0"/>
              <a:cs typeface="Arial" charset="0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en-US" sz="2000" dirty="0">
              <a:latin typeface="Times New Roman" charset="0"/>
              <a:cs typeface="Arial" charset="0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en-US" sz="2000" dirty="0">
              <a:latin typeface="Times New Roman" charset="0"/>
              <a:cs typeface="Arial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en-US" sz="2000" dirty="0">
              <a:latin typeface="Times New Roman" charset="0"/>
              <a:cs typeface="Arial" charset="0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en-US" sz="2000" dirty="0">
              <a:latin typeface="Times New Roman" charset="0"/>
              <a:cs typeface="Arial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en-US" sz="2000" dirty="0">
              <a:latin typeface="Times New Roman" charset="0"/>
              <a:cs typeface="Arial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</a:pPr>
            <a:endParaRPr lang="en-US" sz="1800" dirty="0">
              <a:latin typeface="Times New Roman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2462" y="14478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 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2462" y="40386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Result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383A6F-5042-43C8-A566-6002BF04B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188803"/>
            <a:ext cx="3802900" cy="23184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885E62-EC10-443A-A66F-1AD6A70DE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901032"/>
            <a:ext cx="3802900" cy="237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59285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86916" y="1524000"/>
            <a:ext cx="7871284" cy="4495800"/>
          </a:xfrm>
          <a:prstGeom prst="rect">
            <a:avLst/>
          </a:prstGeom>
        </p:spPr>
        <p:txBody>
          <a:bodyPr vert="horz" lIns="182880" tIns="91440"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fontAlgn="auto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200" b="1" dirty="0">
                <a:latin typeface="Times New Roman" charset="0"/>
                <a:cs typeface="Arial" charset="0"/>
              </a:rPr>
              <a:t>Note</a:t>
            </a:r>
            <a:endParaRPr lang="en-US" sz="2200" dirty="0">
              <a:latin typeface="Times New Roman" charset="0"/>
              <a:cs typeface="Arial" charset="0"/>
            </a:endParaRPr>
          </a:p>
          <a:p>
            <a:pPr fontAlgn="auto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2200" dirty="0">
                <a:latin typeface="Times New Roman" charset="0"/>
                <a:cs typeface="Arial" charset="0"/>
              </a:rPr>
              <a:t>The “By changing cell” should contain a constant numerical value. It </a:t>
            </a:r>
            <a:r>
              <a:rPr lang="en-US" sz="2200" b="1" dirty="0">
                <a:latin typeface="Times New Roman" charset="0"/>
                <a:cs typeface="Arial" charset="0"/>
              </a:rPr>
              <a:t>cannot</a:t>
            </a:r>
            <a:r>
              <a:rPr lang="en-US" sz="2200" dirty="0">
                <a:latin typeface="Times New Roman" charset="0"/>
                <a:cs typeface="Arial" charset="0"/>
              </a:rPr>
              <a:t> be a cell reference or a formula</a:t>
            </a:r>
          </a:p>
          <a:p>
            <a:pPr fontAlgn="auto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2200" dirty="0">
                <a:latin typeface="Times New Roman" charset="0"/>
                <a:cs typeface="Arial" charset="0"/>
              </a:rPr>
              <a:t>Goal seek does not retain values from last operation. When you re-run goal seek, you have to fill in all the fields</a:t>
            </a:r>
          </a:p>
          <a:p>
            <a:pPr fontAlgn="auto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2200" dirty="0">
                <a:latin typeface="Times New Roman" charset="0"/>
                <a:cs typeface="Arial" charset="0"/>
              </a:rPr>
              <a:t>Output of goal seek is a number in a cell. It is not automatically updated if any parameter involved in the calculation changes. In that case you have to re-run goal seek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30250" y="457200"/>
            <a:ext cx="7772400" cy="11430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US">
                <a:latin typeface="Times New Roman" charset="0"/>
                <a:cs typeface="Arial" charset="0"/>
              </a:rPr>
              <a:t>Goal Seek</a:t>
            </a:r>
            <a:endParaRPr lang="en-US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013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0250" y="457200"/>
            <a:ext cx="7772400" cy="1143000"/>
          </a:xfrm>
        </p:spPr>
        <p:txBody>
          <a:bodyPr anchor="t"/>
          <a:lstStyle/>
          <a:p>
            <a:pPr eaLnBrk="1" hangingPunct="1"/>
            <a:r>
              <a:rPr lang="en-US" sz="3600" dirty="0">
                <a:latin typeface="Times New Roman" charset="0"/>
                <a:cs typeface="Arial" charset="0"/>
              </a:rPr>
              <a:t>Goal Seek Example 2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581400" y="2505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71600"/>
            <a:ext cx="8077200" cy="373380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en-US" sz="2400" dirty="0">
              <a:latin typeface="Times New Roman" charset="0"/>
              <a:cs typeface="Arial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en-US" i="1" dirty="0">
              <a:latin typeface="Times New Roman" charset="0"/>
              <a:cs typeface="Arial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</a:pPr>
            <a:endParaRPr lang="en-US" sz="2400" dirty="0">
              <a:latin typeface="Times New Roman" charset="0"/>
              <a:cs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143000"/>
            <a:ext cx="8458200" cy="5410200"/>
          </a:xfrm>
          <a:prstGeom prst="rect">
            <a:avLst/>
          </a:prstGeom>
        </p:spPr>
        <p:txBody>
          <a:bodyPr vert="horz" lIns="182880" tIns="91440">
            <a:normAutofit fontScale="92500" lnSpcReduction="1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2400" i="1" dirty="0">
                <a:latin typeface="Times New Roman" charset="0"/>
                <a:cs typeface="Arial" charset="0"/>
              </a:rPr>
              <a:t>Your buying a vacation house that costs $225,000. The bank secured a loan at 6% annual interest and gave you a payment in order to pay off the loan in 60 months.</a:t>
            </a:r>
          </a:p>
          <a:p>
            <a:pPr fontAlgn="auto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2400" i="1" dirty="0">
                <a:latin typeface="Times New Roman" charset="0"/>
                <a:cs typeface="Arial" charset="0"/>
              </a:rPr>
              <a:t>If you want to calculate your monthly payments…</a:t>
            </a:r>
          </a:p>
          <a:p>
            <a:pPr fontAlgn="auto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2400" i="1" dirty="0">
                <a:latin typeface="Times New Roman" charset="0"/>
                <a:cs typeface="Arial" charset="0"/>
              </a:rPr>
              <a:t>Set up an excel sheet that lists the interest rate (6%), number of payments (60), principle ($225,000), and payment</a:t>
            </a:r>
          </a:p>
          <a:p>
            <a:pPr fontAlgn="auto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2400" i="1" dirty="0">
                <a:latin typeface="Times New Roman" charset="0"/>
                <a:cs typeface="Arial" charset="0"/>
              </a:rPr>
              <a:t>Use the payment function built in to excel to calculate your monthly payment </a:t>
            </a:r>
          </a:p>
          <a:p>
            <a:pPr lvl="1" fontAlgn="auto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Calculates the payment for a loan based on constant payments and a constant interest</a:t>
            </a:r>
            <a:r>
              <a:rPr lang="en-US" sz="2100" dirty="0"/>
              <a:t> </a:t>
            </a:r>
          </a:p>
          <a:p>
            <a:pPr lvl="1" fontAlgn="auto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2100" i="1" dirty="0">
                <a:latin typeface="Times New Roman" charset="0"/>
                <a:cs typeface="Arial" charset="0"/>
              </a:rPr>
              <a:t>=</a:t>
            </a:r>
            <a:r>
              <a:rPr lang="en-US" sz="2100" i="1" dirty="0" err="1">
                <a:latin typeface="Times New Roman" charset="0"/>
                <a:cs typeface="Arial" charset="0"/>
              </a:rPr>
              <a:t>pmt</a:t>
            </a:r>
            <a:r>
              <a:rPr lang="en-US" sz="2100" i="1" dirty="0">
                <a:latin typeface="Times New Roman" charset="0"/>
                <a:cs typeface="Arial" charset="0"/>
              </a:rPr>
              <a:t>(</a:t>
            </a:r>
            <a:r>
              <a:rPr lang="en-US" sz="2100" b="1" i="1" dirty="0" err="1">
                <a:latin typeface="Times New Roman" charset="0"/>
                <a:cs typeface="Arial" charset="0"/>
              </a:rPr>
              <a:t>interestrate</a:t>
            </a:r>
            <a:r>
              <a:rPr lang="en-US" sz="2100" b="1" i="1" dirty="0">
                <a:latin typeface="Times New Roman" charset="0"/>
                <a:cs typeface="Arial" charset="0"/>
              </a:rPr>
              <a:t>/12</a:t>
            </a:r>
            <a:r>
              <a:rPr lang="en-US" sz="2100" i="1" dirty="0">
                <a:latin typeface="Times New Roman" charset="0"/>
                <a:cs typeface="Arial" charset="0"/>
              </a:rPr>
              <a:t>, number of payments, principle)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en-US" i="1" dirty="0">
              <a:latin typeface="Times New Roman" charset="0"/>
              <a:cs typeface="Arial" charset="0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endParaRPr lang="en-US" i="1" dirty="0">
              <a:latin typeface="Times New Roman" charset="0"/>
              <a:cs typeface="Arial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</a:pPr>
            <a:endParaRPr lang="en-US" sz="2400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845314"/>
      </p:ext>
    </p:extLst>
  </p:cSld>
  <p:clrMapOvr>
    <a:masterClrMapping/>
  </p:clrMapOvr>
  <p:transition advClick="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4411</TotalTime>
  <Words>945</Words>
  <Application>Microsoft Office PowerPoint</Application>
  <PresentationFormat>On-screen Show (4:3)</PresentationFormat>
  <Paragraphs>151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Cambria Math</vt:lpstr>
      <vt:lpstr>Times New Roman</vt:lpstr>
      <vt:lpstr>Verdana</vt:lpstr>
      <vt:lpstr>Wingdings</vt:lpstr>
      <vt:lpstr>Wingdings 2</vt:lpstr>
      <vt:lpstr>Aspect</vt:lpstr>
      <vt:lpstr>ME 203 Introduction to MS Excel  Lecture 3 </vt:lpstr>
      <vt:lpstr>Solvers</vt:lpstr>
      <vt:lpstr>Goal Seek</vt:lpstr>
      <vt:lpstr>Goal Seek Example 1</vt:lpstr>
      <vt:lpstr>Goal Seek Example 1</vt:lpstr>
      <vt:lpstr>Goal Seek Example 1</vt:lpstr>
      <vt:lpstr>Goal Seek Example 1</vt:lpstr>
      <vt:lpstr>PowerPoint Presentation</vt:lpstr>
      <vt:lpstr>Goal Seek Example 2</vt:lpstr>
      <vt:lpstr>PowerPoint Presentation</vt:lpstr>
      <vt:lpstr>PowerPoint Presentation</vt:lpstr>
      <vt:lpstr>PowerPoint Presentation</vt:lpstr>
      <vt:lpstr>PowerPoint Presentation</vt:lpstr>
      <vt:lpstr>Goal Seek Example 3</vt:lpstr>
      <vt:lpstr>Solver Options</vt:lpstr>
      <vt:lpstr>Enable Solver  File&gt;option&gt;add-ins&gt;Excel Add-ins&gt;Solver Add-in&gt;ok</vt:lpstr>
      <vt:lpstr>Solver Example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Solver Example 3</vt:lpstr>
    </vt:vector>
  </TitlesOfParts>
  <Company>Sherif's Laptop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MS Excel</dc:title>
  <dc:creator>Sherif Elfass</dc:creator>
  <cp:lastModifiedBy>Ashish Kumar Kasar</cp:lastModifiedBy>
  <cp:revision>199</cp:revision>
  <dcterms:created xsi:type="dcterms:W3CDTF">2010-08-24T23:30:44Z</dcterms:created>
  <dcterms:modified xsi:type="dcterms:W3CDTF">2020-08-31T05:25:04Z</dcterms:modified>
</cp:coreProperties>
</file>