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Tahoma"/>
      <p:regular r:id="rId44"/>
      <p:bold r:id="rId45"/>
    </p:embeddedFont>
    <p:embeddedFont>
      <p:font typeface="Book Antiqu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ge0Dm6XaF9Ge45o7kolz7AblzA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D8C0BC-8B30-4176-941D-001049BDF10E}">
  <a:tblStyle styleId="{94D8C0BC-8B30-4176-941D-001049BDF1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Tahoma-regular.fntdata"/><Relationship Id="rId43" Type="http://schemas.openxmlformats.org/officeDocument/2006/relationships/slide" Target="slides/slide37.xml"/><Relationship Id="rId46" Type="http://schemas.openxmlformats.org/officeDocument/2006/relationships/font" Target="fonts/BookAntiqua-regular.fntdata"/><Relationship Id="rId45"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the difference between a script file and function file? Scripts run on their own. Functions take an input from the user each time it runs making it more powerful. Functions provide output for other scripts to use.</a:t>
            </a:r>
            <a:endParaRPr/>
          </a:p>
        </p:txBody>
      </p:sp>
      <p:sp>
        <p:nvSpPr>
          <p:cNvPr id="186" name="Google Shape;18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the difference between a script file and function file? Scripts run on their own. Functions take an input from the user each time it runs making it more powerful. Functions provide output for other scripts to use.</a:t>
            </a:r>
            <a:endParaRPr/>
          </a:p>
        </p:txBody>
      </p:sp>
      <p:sp>
        <p:nvSpPr>
          <p:cNvPr id="193" name="Google Shape;19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Creating a new program. Click new script</a:t>
            </a:r>
            <a:endParaRPr/>
          </a:p>
        </p:txBody>
      </p:sp>
      <p:sp>
        <p:nvSpPr>
          <p:cNvPr id="200" name="Google Shape;20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f47926296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f47926296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gef47926296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f47926296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f47926296_3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gef47926296_3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4" name="Google Shape;35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8" name="Google Shape;38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f47926296_3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f47926296_3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gef47926296_3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f4792629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f47926296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ef47926296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2" name="Shape 22"/>
        <p:cNvGrpSpPr/>
        <p:nvPr/>
      </p:nvGrpSpPr>
      <p:grpSpPr>
        <a:xfrm>
          <a:off x="0" y="0"/>
          <a:ext cx="0" cy="0"/>
          <a:chOff x="0" y="0"/>
          <a:chExt cx="0" cy="0"/>
        </a:xfrm>
      </p:grpSpPr>
      <p:sp>
        <p:nvSpPr>
          <p:cNvPr id="23" name="Google Shape;23;p3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4"/>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4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5"/>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45"/>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4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3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6"/>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6"/>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3" name="Google Shape;33;p3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3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3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3" name="Shape 43"/>
        <p:cNvGrpSpPr/>
        <p:nvPr/>
      </p:nvGrpSpPr>
      <p:grpSpPr>
        <a:xfrm>
          <a:off x="0" y="0"/>
          <a:ext cx="0" cy="0"/>
          <a:chOff x="0" y="0"/>
          <a:chExt cx="0" cy="0"/>
        </a:xfrm>
      </p:grpSpPr>
      <p:sp>
        <p:nvSpPr>
          <p:cNvPr id="44" name="Google Shape;44;p3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8"/>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8" name="Google Shape;48;p3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cxnSp>
        <p:nvCxnSpPr>
          <p:cNvPr id="51" name="Google Shape;51;p38"/>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3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9"/>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9"/>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3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4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0"/>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2" name="Google Shape;62;p40"/>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40"/>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4" name="Google Shape;64;p40"/>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4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4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42"/>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2"/>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2"/>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2"/>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42"/>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9" name="Google Shape;79;p42"/>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2"/>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050">
                <a:solidFill>
                  <a:schemeClr val="dk2"/>
                </a:solidFill>
                <a:latin typeface="Tahoma"/>
                <a:ea typeface="Tahoma"/>
                <a:cs typeface="Tahoma"/>
                <a:sym typeface="Tahoma"/>
              </a:defRPr>
            </a:lvl1pPr>
            <a:lvl2pPr indent="0" lvl="1" marL="0" algn="r">
              <a:spcBef>
                <a:spcPts val="0"/>
              </a:spcBef>
              <a:spcAft>
                <a:spcPts val="0"/>
              </a:spcAft>
              <a:buNone/>
              <a:defRPr sz="1050">
                <a:solidFill>
                  <a:schemeClr val="dk2"/>
                </a:solidFill>
                <a:latin typeface="Tahoma"/>
                <a:ea typeface="Tahoma"/>
                <a:cs typeface="Tahoma"/>
                <a:sym typeface="Tahoma"/>
              </a:defRPr>
            </a:lvl2pPr>
            <a:lvl3pPr indent="0" lvl="2" marL="0" algn="r">
              <a:spcBef>
                <a:spcPts val="0"/>
              </a:spcBef>
              <a:spcAft>
                <a:spcPts val="0"/>
              </a:spcAft>
              <a:buNone/>
              <a:defRPr sz="1050">
                <a:solidFill>
                  <a:schemeClr val="dk2"/>
                </a:solidFill>
                <a:latin typeface="Tahoma"/>
                <a:ea typeface="Tahoma"/>
                <a:cs typeface="Tahoma"/>
                <a:sym typeface="Tahoma"/>
              </a:defRPr>
            </a:lvl3pPr>
            <a:lvl4pPr indent="0" lvl="3" marL="0" algn="r">
              <a:spcBef>
                <a:spcPts val="0"/>
              </a:spcBef>
              <a:spcAft>
                <a:spcPts val="0"/>
              </a:spcAft>
              <a:buNone/>
              <a:defRPr sz="1050">
                <a:solidFill>
                  <a:schemeClr val="dk2"/>
                </a:solidFill>
                <a:latin typeface="Tahoma"/>
                <a:ea typeface="Tahoma"/>
                <a:cs typeface="Tahoma"/>
                <a:sym typeface="Tahoma"/>
              </a:defRPr>
            </a:lvl4pPr>
            <a:lvl5pPr indent="0" lvl="4" marL="0" algn="r">
              <a:spcBef>
                <a:spcPts val="0"/>
              </a:spcBef>
              <a:spcAft>
                <a:spcPts val="0"/>
              </a:spcAft>
              <a:buNone/>
              <a:defRPr sz="1050">
                <a:solidFill>
                  <a:schemeClr val="dk2"/>
                </a:solidFill>
                <a:latin typeface="Tahoma"/>
                <a:ea typeface="Tahoma"/>
                <a:cs typeface="Tahoma"/>
                <a:sym typeface="Tahoma"/>
              </a:defRPr>
            </a:lvl5pPr>
            <a:lvl6pPr indent="0" lvl="5" marL="0" algn="r">
              <a:spcBef>
                <a:spcPts val="0"/>
              </a:spcBef>
              <a:spcAft>
                <a:spcPts val="0"/>
              </a:spcAft>
              <a:buNone/>
              <a:defRPr sz="1050">
                <a:solidFill>
                  <a:schemeClr val="dk2"/>
                </a:solidFill>
                <a:latin typeface="Tahoma"/>
                <a:ea typeface="Tahoma"/>
                <a:cs typeface="Tahoma"/>
                <a:sym typeface="Tahoma"/>
              </a:defRPr>
            </a:lvl6pPr>
            <a:lvl7pPr indent="0" lvl="6" marL="0" algn="r">
              <a:spcBef>
                <a:spcPts val="0"/>
              </a:spcBef>
              <a:spcAft>
                <a:spcPts val="0"/>
              </a:spcAft>
              <a:buNone/>
              <a:defRPr sz="1050">
                <a:solidFill>
                  <a:schemeClr val="dk2"/>
                </a:solidFill>
                <a:latin typeface="Tahoma"/>
                <a:ea typeface="Tahoma"/>
                <a:cs typeface="Tahoma"/>
                <a:sym typeface="Tahoma"/>
              </a:defRPr>
            </a:lvl7pPr>
            <a:lvl8pPr indent="0" lvl="7" marL="0" algn="r">
              <a:spcBef>
                <a:spcPts val="0"/>
              </a:spcBef>
              <a:spcAft>
                <a:spcPts val="0"/>
              </a:spcAft>
              <a:buNone/>
              <a:defRPr sz="1050">
                <a:solidFill>
                  <a:schemeClr val="dk2"/>
                </a:solidFill>
                <a:latin typeface="Tahoma"/>
                <a:ea typeface="Tahoma"/>
                <a:cs typeface="Tahoma"/>
                <a:sym typeface="Tahoma"/>
              </a:defRPr>
            </a:lvl8pPr>
            <a:lvl9pPr indent="0" lvl="8" marL="0" algn="r">
              <a:spcBef>
                <a:spcPts val="0"/>
              </a:spcBef>
              <a:spcAft>
                <a:spcPts val="0"/>
              </a:spcAft>
              <a:buNone/>
              <a:defRPr sz="1050">
                <a:solidFill>
                  <a:schemeClr val="dk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43"/>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3"/>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3"/>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6" name="Google Shape;86;p43"/>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87" name="Google Shape;87;p43"/>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4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4"/>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 name="Google Shape;15;p3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6" name="Google Shape;16;p3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FFFFFF"/>
                </a:solidFill>
                <a:latin typeface="Tahoma"/>
                <a:ea typeface="Tahoma"/>
                <a:cs typeface="Tahoma"/>
                <a:sym typeface="Tahoma"/>
              </a:defRPr>
            </a:lvl1pPr>
            <a:lvl2pPr indent="0" lvl="1" marL="0" marR="0" rtl="0" algn="r">
              <a:spcBef>
                <a:spcPts val="0"/>
              </a:spcBef>
              <a:spcAft>
                <a:spcPts val="0"/>
              </a:spcAft>
              <a:buNone/>
              <a:defRPr b="0" i="0" sz="1050" u="none" cap="none" strike="noStrike">
                <a:solidFill>
                  <a:srgbClr val="FFFFFF"/>
                </a:solidFill>
                <a:latin typeface="Tahoma"/>
                <a:ea typeface="Tahoma"/>
                <a:cs typeface="Tahoma"/>
                <a:sym typeface="Tahoma"/>
              </a:defRPr>
            </a:lvl2pPr>
            <a:lvl3pPr indent="0" lvl="2" marL="0" marR="0" rtl="0" algn="r">
              <a:spcBef>
                <a:spcPts val="0"/>
              </a:spcBef>
              <a:spcAft>
                <a:spcPts val="0"/>
              </a:spcAft>
              <a:buNone/>
              <a:defRPr b="0" i="0" sz="1050" u="none" cap="none" strike="noStrike">
                <a:solidFill>
                  <a:srgbClr val="FFFFFF"/>
                </a:solidFill>
                <a:latin typeface="Tahoma"/>
                <a:ea typeface="Tahoma"/>
                <a:cs typeface="Tahoma"/>
                <a:sym typeface="Tahoma"/>
              </a:defRPr>
            </a:lvl3pPr>
            <a:lvl4pPr indent="0" lvl="3" marL="0" marR="0" rtl="0" algn="r">
              <a:spcBef>
                <a:spcPts val="0"/>
              </a:spcBef>
              <a:spcAft>
                <a:spcPts val="0"/>
              </a:spcAft>
              <a:buNone/>
              <a:defRPr b="0" i="0" sz="1050" u="none" cap="none" strike="noStrike">
                <a:solidFill>
                  <a:srgbClr val="FFFFFF"/>
                </a:solidFill>
                <a:latin typeface="Tahoma"/>
                <a:ea typeface="Tahoma"/>
                <a:cs typeface="Tahoma"/>
                <a:sym typeface="Tahoma"/>
              </a:defRPr>
            </a:lvl4pPr>
            <a:lvl5pPr indent="0" lvl="4" marL="0" marR="0" rtl="0" algn="r">
              <a:spcBef>
                <a:spcPts val="0"/>
              </a:spcBef>
              <a:spcAft>
                <a:spcPts val="0"/>
              </a:spcAft>
              <a:buNone/>
              <a:defRPr b="0" i="0" sz="1050" u="none" cap="none" strike="noStrike">
                <a:solidFill>
                  <a:srgbClr val="FFFFFF"/>
                </a:solidFill>
                <a:latin typeface="Tahoma"/>
                <a:ea typeface="Tahoma"/>
                <a:cs typeface="Tahoma"/>
                <a:sym typeface="Tahoma"/>
              </a:defRPr>
            </a:lvl5pPr>
            <a:lvl6pPr indent="0" lvl="5" marL="0" marR="0" rtl="0" algn="r">
              <a:spcBef>
                <a:spcPts val="0"/>
              </a:spcBef>
              <a:spcAft>
                <a:spcPts val="0"/>
              </a:spcAft>
              <a:buNone/>
              <a:defRPr b="0" i="0" sz="1050" u="none" cap="none" strike="noStrike">
                <a:solidFill>
                  <a:srgbClr val="FFFFFF"/>
                </a:solidFill>
                <a:latin typeface="Tahoma"/>
                <a:ea typeface="Tahoma"/>
                <a:cs typeface="Tahoma"/>
                <a:sym typeface="Tahoma"/>
              </a:defRPr>
            </a:lvl6pPr>
            <a:lvl7pPr indent="0" lvl="6" marL="0" marR="0" rtl="0" algn="r">
              <a:spcBef>
                <a:spcPts val="0"/>
              </a:spcBef>
              <a:spcAft>
                <a:spcPts val="0"/>
              </a:spcAft>
              <a:buNone/>
              <a:defRPr b="0" i="0" sz="1050" u="none" cap="none" strike="noStrike">
                <a:solidFill>
                  <a:srgbClr val="FFFFFF"/>
                </a:solidFill>
                <a:latin typeface="Tahoma"/>
                <a:ea typeface="Tahoma"/>
                <a:cs typeface="Tahoma"/>
                <a:sym typeface="Tahoma"/>
              </a:defRPr>
            </a:lvl7pPr>
            <a:lvl8pPr indent="0" lvl="7" marL="0" marR="0" rtl="0" algn="r">
              <a:spcBef>
                <a:spcPts val="0"/>
              </a:spcBef>
              <a:spcAft>
                <a:spcPts val="0"/>
              </a:spcAft>
              <a:buNone/>
              <a:defRPr b="0" i="0" sz="1050" u="none" cap="none" strike="noStrike">
                <a:solidFill>
                  <a:srgbClr val="FFFFFF"/>
                </a:solidFill>
                <a:latin typeface="Tahoma"/>
                <a:ea typeface="Tahoma"/>
                <a:cs typeface="Tahoma"/>
                <a:sym typeface="Tahoma"/>
              </a:defRPr>
            </a:lvl8pPr>
            <a:lvl9pPr indent="0" lvl="8" marL="0" marR="0" rtl="0" algn="r">
              <a:spcBef>
                <a:spcPts val="0"/>
              </a:spcBef>
              <a:spcAft>
                <a:spcPts val="0"/>
              </a:spcAft>
              <a:buNone/>
              <a:defRPr b="0" i="0" sz="105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4"/>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descr="New PowerPoint Design.jpg" id="18" name="Google Shape;18;p34"/>
          <p:cNvPicPr preferRelativeResize="0"/>
          <p:nvPr/>
        </p:nvPicPr>
        <p:blipFill rotWithShape="1">
          <a:blip r:embed="rId1">
            <a:alphaModFix/>
          </a:blip>
          <a:srcRect b="81944" l="0" r="0" t="0"/>
          <a:stretch/>
        </p:blipFill>
        <p:spPr>
          <a:xfrm>
            <a:off x="0" y="0"/>
            <a:ext cx="3810000" cy="515938"/>
          </a:xfrm>
          <a:prstGeom prst="rect">
            <a:avLst/>
          </a:prstGeom>
          <a:noFill/>
          <a:ln>
            <a:noFill/>
          </a:ln>
        </p:spPr>
      </p:pic>
      <p:pic>
        <p:nvPicPr>
          <p:cNvPr descr="New PowerPoint Design.jpg" id="19" name="Google Shape;19;p34"/>
          <p:cNvPicPr preferRelativeResize="0"/>
          <p:nvPr/>
        </p:nvPicPr>
        <p:blipFill rotWithShape="1">
          <a:blip r:embed="rId1">
            <a:alphaModFix/>
          </a:blip>
          <a:srcRect b="81944" l="42667" r="26407" t="0"/>
          <a:stretch/>
        </p:blipFill>
        <p:spPr>
          <a:xfrm>
            <a:off x="2743200" y="0"/>
            <a:ext cx="6400800" cy="515938"/>
          </a:xfrm>
          <a:prstGeom prst="rect">
            <a:avLst/>
          </a:prstGeom>
          <a:noFill/>
          <a:ln>
            <a:noFill/>
          </a:ln>
        </p:spPr>
      </p:pic>
      <p:sp>
        <p:nvSpPr>
          <p:cNvPr id="20" name="Google Shape;20;p34"/>
          <p:cNvSpPr txBox="1"/>
          <p:nvPr/>
        </p:nvSpPr>
        <p:spPr>
          <a:xfrm>
            <a:off x="6324600" y="95190"/>
            <a:ext cx="2590800"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000" u="none" cap="none" strike="noStrike">
                <a:solidFill>
                  <a:srgbClr val="152C60"/>
                </a:solidFill>
                <a:latin typeface="Book Antiqua"/>
                <a:ea typeface="Book Antiqua"/>
                <a:cs typeface="Book Antiqua"/>
                <a:sym typeface="Book Antiqua"/>
              </a:rPr>
              <a:t>ENGR100</a:t>
            </a:r>
            <a:endParaRPr/>
          </a:p>
        </p:txBody>
      </p:sp>
      <p:pic>
        <p:nvPicPr>
          <p:cNvPr descr="New PowerPoint Design.jpg" id="21" name="Google Shape;21;p34"/>
          <p:cNvPicPr preferRelativeResize="0"/>
          <p:nvPr/>
        </p:nvPicPr>
        <p:blipFill rotWithShape="1">
          <a:blip r:embed="rId1">
            <a:alphaModFix/>
          </a:blip>
          <a:srcRect b="81944" l="73592" r="3074" t="0"/>
          <a:stretch/>
        </p:blipFill>
        <p:spPr>
          <a:xfrm>
            <a:off x="1752600" y="0"/>
            <a:ext cx="889000" cy="5159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www.youtube.com/watch?v=zzDxesZw3y4" TargetMode="External"/><Relationship Id="rId4" Type="http://schemas.openxmlformats.org/officeDocument/2006/relationships/image" Target="../media/image4.jpg"/><Relationship Id="rId5" Type="http://schemas.openxmlformats.org/officeDocument/2006/relationships/hyperlink" Target="https://youtu.be/zzDxesZw3y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www.youtube.com/watch?v=sCP24d5F-_g" TargetMode="External"/><Relationship Id="rId4" Type="http://schemas.openxmlformats.org/officeDocument/2006/relationships/image" Target="../media/image5.jpg"/><Relationship Id="rId5" Type="http://schemas.openxmlformats.org/officeDocument/2006/relationships/hyperlink" Target="https://youtu.be/sCP24d5F-_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www.youtube.com/watch?v=3hb6Gu8RYQ4" TargetMode="External"/><Relationship Id="rId4" Type="http://schemas.openxmlformats.org/officeDocument/2006/relationships/image" Target="../media/image25.jpg"/><Relationship Id="rId5" Type="http://schemas.openxmlformats.org/officeDocument/2006/relationships/hyperlink" Target="https://youtu.be/3hb6Gu8RYQ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remote.unr.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oit.unr.edu/services-and-support/software-and-online-applications/software-list/matla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youtube.com/watch?v=bOwjPQMdxzA" TargetMode="External"/><Relationship Id="rId4" Type="http://schemas.openxmlformats.org/officeDocument/2006/relationships/image" Target="../media/image6.jpg"/><Relationship Id="rId5" Type="http://schemas.openxmlformats.org/officeDocument/2006/relationships/hyperlink" Target="https://youtu.be/bOwjPQMdxz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4294967295" type="ctrTitle"/>
          </p:nvPr>
        </p:nvSpPr>
        <p:spPr>
          <a:xfrm>
            <a:off x="0" y="1600200"/>
            <a:ext cx="7848600" cy="41910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b="0" i="0" lang="en-US" sz="3600" u="none" cap="none" strike="noStrike">
                <a:solidFill>
                  <a:srgbClr val="3F3F3F"/>
                </a:solidFill>
                <a:latin typeface="Calibri"/>
                <a:ea typeface="Calibri"/>
                <a:cs typeface="Calibri"/>
                <a:sym typeface="Calibri"/>
              </a:rPr>
              <a:t>ME 203</a:t>
            </a:r>
            <a:br>
              <a:rPr b="0" i="0" lang="en-US" sz="3600" u="none" cap="none" strike="noStrike">
                <a:solidFill>
                  <a:srgbClr val="3F3F3F"/>
                </a:solidFill>
                <a:latin typeface="Calibri"/>
                <a:ea typeface="Calibri"/>
                <a:cs typeface="Calibri"/>
                <a:sym typeface="Calibri"/>
              </a:rPr>
            </a:br>
            <a:r>
              <a:rPr b="0" i="0" lang="en-US" sz="3600" u="none" cap="none" strike="noStrike">
                <a:solidFill>
                  <a:srgbClr val="3F3F3F"/>
                </a:solidFill>
                <a:latin typeface="Calibri"/>
                <a:ea typeface="Calibri"/>
                <a:cs typeface="Calibri"/>
                <a:sym typeface="Calibri"/>
              </a:rPr>
              <a:t>Introduction to MATLAB</a:t>
            </a:r>
            <a:br>
              <a:rPr b="0" i="0" lang="en-US" sz="3600" u="none" cap="none" strike="noStrike">
                <a:solidFill>
                  <a:srgbClr val="3F3F3F"/>
                </a:solidFill>
                <a:latin typeface="Calibri"/>
                <a:ea typeface="Calibri"/>
                <a:cs typeface="Calibri"/>
                <a:sym typeface="Calibri"/>
              </a:rPr>
            </a:br>
            <a:br>
              <a:rPr b="0" i="0" lang="en-US" sz="3600" u="none" cap="none" strike="noStrike">
                <a:solidFill>
                  <a:srgbClr val="3F3F3F"/>
                </a:solidFill>
                <a:latin typeface="Calibri"/>
                <a:ea typeface="Calibri"/>
                <a:cs typeface="Calibri"/>
                <a:sym typeface="Calibri"/>
              </a:rPr>
            </a:br>
            <a:endParaRPr b="0" i="0" sz="3600" u="none" cap="none" strike="noStrike">
              <a:solidFill>
                <a:srgbClr val="3F3F3F"/>
              </a:solidFill>
              <a:latin typeface="Calibri"/>
              <a:ea typeface="Calibri"/>
              <a:cs typeface="Calibri"/>
              <a:sym typeface="Calibri"/>
            </a:endParaRPr>
          </a:p>
        </p:txBody>
      </p:sp>
      <p:sp>
        <p:nvSpPr>
          <p:cNvPr id="111" name="Google Shape;111;p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pic>
        <p:nvPicPr>
          <p:cNvPr id="112" name="Google Shape;112;p1"/>
          <p:cNvPicPr preferRelativeResize="0"/>
          <p:nvPr/>
        </p:nvPicPr>
        <p:blipFill rotWithShape="1">
          <a:blip r:embed="rId3">
            <a:alphaModFix/>
          </a:blip>
          <a:srcRect b="0" l="0" r="0" t="0"/>
          <a:stretch/>
        </p:blipFill>
        <p:spPr>
          <a:xfrm>
            <a:off x="5638800" y="3276600"/>
            <a:ext cx="2895600" cy="217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idx="4294967295" type="title"/>
          </p:nvPr>
        </p:nvSpPr>
        <p:spPr>
          <a:xfrm>
            <a:off x="318976" y="487363"/>
            <a:ext cx="7910623"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Matlab operations</a:t>
            </a:r>
            <a:endParaRPr/>
          </a:p>
        </p:txBody>
      </p:sp>
      <p:sp>
        <p:nvSpPr>
          <p:cNvPr id="189" name="Google Shape;189;p9"/>
          <p:cNvSpPr txBox="1"/>
          <p:nvPr>
            <p:ph idx="4294967295" type="body"/>
          </p:nvPr>
        </p:nvSpPr>
        <p:spPr>
          <a:xfrm>
            <a:off x="152400" y="1541720"/>
            <a:ext cx="8991600" cy="4901609"/>
          </a:xfrm>
          <a:prstGeom prst="rect">
            <a:avLst/>
          </a:prstGeom>
          <a:noFill/>
          <a:ln>
            <a:noFill/>
          </a:ln>
        </p:spPr>
        <p:txBody>
          <a:bodyPr anchorCtr="0" anchor="t" bIns="45700" lIns="0" spcFirstLastPara="1" rIns="0" wrap="square" tIns="45700">
            <a:normAutofit/>
          </a:bodyPr>
          <a:lstStyle/>
          <a:p>
            <a:pPr indent="-165100" lvl="0" marL="91440" rtl="0" algn="l">
              <a:lnSpc>
                <a:spcPct val="90000"/>
              </a:lnSpc>
              <a:spcBef>
                <a:spcPts val="0"/>
              </a:spcBef>
              <a:spcAft>
                <a:spcPts val="0"/>
              </a:spcAft>
              <a:buSzPts val="2600"/>
              <a:buChar char=" "/>
            </a:pPr>
            <a:r>
              <a:rPr lang="en-US" sz="2600"/>
              <a:t>You can perform operations in Matlab in 2 ways</a:t>
            </a:r>
            <a:endParaRPr/>
          </a:p>
          <a:p>
            <a:pPr indent="0" lvl="0" marL="91440" rtl="0" algn="l">
              <a:lnSpc>
                <a:spcPct val="90000"/>
              </a:lnSpc>
              <a:spcBef>
                <a:spcPts val="1400"/>
              </a:spcBef>
              <a:spcAft>
                <a:spcPts val="0"/>
              </a:spcAft>
              <a:buSzPts val="2600"/>
              <a:buNone/>
            </a:pPr>
            <a:r>
              <a:t/>
            </a:r>
            <a:endParaRPr sz="2600"/>
          </a:p>
          <a:p>
            <a:pPr indent="-182880" lvl="1" marL="384048" rtl="0" algn="l">
              <a:lnSpc>
                <a:spcPct val="90000"/>
              </a:lnSpc>
              <a:spcBef>
                <a:spcPts val="400"/>
              </a:spcBef>
              <a:spcAft>
                <a:spcPts val="0"/>
              </a:spcAft>
              <a:buSzPts val="2400"/>
              <a:buChar char="◦"/>
            </a:pPr>
            <a:r>
              <a:rPr lang="en-US" sz="2400">
                <a:solidFill>
                  <a:schemeClr val="dk1"/>
                </a:solidFill>
              </a:rPr>
              <a:t>Command Window-runs in an interactive mode (commands are entered directly)</a:t>
            </a:r>
            <a:endParaRPr/>
          </a:p>
          <a:p>
            <a:pPr indent="-30479" lvl="1" marL="384048" rtl="0" algn="l">
              <a:lnSpc>
                <a:spcPct val="90000"/>
              </a:lnSpc>
              <a:spcBef>
                <a:spcPts val="600"/>
              </a:spcBef>
              <a:spcAft>
                <a:spcPts val="0"/>
              </a:spcAft>
              <a:buSzPts val="2400"/>
              <a:buNone/>
            </a:pPr>
            <a:r>
              <a:t/>
            </a:r>
            <a:endParaRPr sz="2400">
              <a:solidFill>
                <a:schemeClr val="dk1"/>
              </a:solidFill>
            </a:endParaRPr>
          </a:p>
          <a:p>
            <a:pPr indent="-30479" lvl="1" marL="384048" rtl="0" algn="l">
              <a:lnSpc>
                <a:spcPct val="90000"/>
              </a:lnSpc>
              <a:spcBef>
                <a:spcPts val="600"/>
              </a:spcBef>
              <a:spcAft>
                <a:spcPts val="0"/>
              </a:spcAft>
              <a:buSzPts val="2400"/>
              <a:buNone/>
            </a:pPr>
            <a:r>
              <a:t/>
            </a:r>
            <a:endParaRPr sz="2400">
              <a:solidFill>
                <a:schemeClr val="dk1"/>
              </a:solidFill>
            </a:endParaRPr>
          </a:p>
          <a:p>
            <a:pPr indent="-182880" lvl="1" marL="384048" rtl="0" algn="l">
              <a:lnSpc>
                <a:spcPct val="90000"/>
              </a:lnSpc>
              <a:spcBef>
                <a:spcPts val="600"/>
              </a:spcBef>
              <a:spcAft>
                <a:spcPts val="0"/>
              </a:spcAft>
              <a:buSzPts val="2400"/>
              <a:buChar char="◦"/>
            </a:pPr>
            <a:r>
              <a:rPr lang="en-US" sz="2400">
                <a:solidFill>
                  <a:schemeClr val="dk1"/>
                </a:solidFill>
              </a:rPr>
              <a:t>Run a program stored in a </a:t>
            </a:r>
            <a:r>
              <a:rPr b="1" i="1" lang="en-US" sz="2400">
                <a:solidFill>
                  <a:schemeClr val="dk1"/>
                </a:solidFill>
              </a:rPr>
              <a:t>Script</a:t>
            </a:r>
            <a:r>
              <a:rPr lang="en-US" sz="2400">
                <a:solidFill>
                  <a:schemeClr val="dk1"/>
                </a:solidFill>
              </a:rPr>
              <a:t> file</a:t>
            </a:r>
            <a:endParaRPr/>
          </a:p>
          <a:p>
            <a:pPr indent="-30479" lvl="1" marL="384048" rtl="0" algn="l">
              <a:lnSpc>
                <a:spcPct val="90000"/>
              </a:lnSpc>
              <a:spcBef>
                <a:spcPts val="600"/>
              </a:spcBef>
              <a:spcAft>
                <a:spcPts val="0"/>
              </a:spcAft>
              <a:buSzPts val="2400"/>
              <a:buNone/>
            </a:pPr>
            <a:r>
              <a:t/>
            </a:r>
            <a:endParaRPr sz="2400"/>
          </a:p>
          <a:p>
            <a:pPr indent="-182880" lvl="1" marL="384048" rtl="0" algn="l">
              <a:lnSpc>
                <a:spcPct val="90000"/>
              </a:lnSpc>
              <a:spcBef>
                <a:spcPts val="600"/>
              </a:spcBef>
              <a:spcAft>
                <a:spcPts val="0"/>
              </a:spcAft>
              <a:buSzPts val="2400"/>
              <a:buChar char="◦"/>
            </a:pPr>
            <a:r>
              <a:rPr lang="en-US" sz="2400">
                <a:solidFill>
                  <a:srgbClr val="FF0000"/>
                </a:solidFill>
              </a:rPr>
              <a:t>ALWAYS</a:t>
            </a:r>
            <a:r>
              <a:rPr lang="en-US" sz="2400"/>
              <a:t> use Script files for </a:t>
            </a:r>
            <a:r>
              <a:rPr lang="en-US" sz="2400">
                <a:solidFill>
                  <a:srgbClr val="FF0000"/>
                </a:solidFill>
              </a:rPr>
              <a:t>ALL</a:t>
            </a:r>
            <a:r>
              <a:rPr lang="en-US" sz="2400"/>
              <a:t> assignments!</a:t>
            </a:r>
            <a:endParaRPr/>
          </a:p>
          <a:p>
            <a:pPr indent="0" lvl="0" marL="91440" rtl="0" algn="l">
              <a:lnSpc>
                <a:spcPct val="90000"/>
              </a:lnSpc>
              <a:spcBef>
                <a:spcPts val="1600"/>
              </a:spcBef>
              <a:spcAft>
                <a:spcPts val="0"/>
              </a:spcAft>
              <a:buSzPts val="2600"/>
              <a:buNone/>
            </a:pPr>
            <a:r>
              <a:t/>
            </a:r>
            <a:endParaRPr sz="2600"/>
          </a:p>
          <a:p>
            <a:pPr indent="-30479" lvl="1" marL="384048" rtl="0" algn="l">
              <a:lnSpc>
                <a:spcPct val="90000"/>
              </a:lnSpc>
              <a:spcBef>
                <a:spcPts val="400"/>
              </a:spcBef>
              <a:spcAft>
                <a:spcPts val="0"/>
              </a:spcAft>
              <a:buSzPts val="2400"/>
              <a:buNone/>
            </a:pPr>
            <a:r>
              <a:t/>
            </a:r>
            <a:endParaRPr sz="2400"/>
          </a:p>
          <a:p>
            <a:pPr indent="0" lvl="0" marL="0" rtl="0" algn="l">
              <a:lnSpc>
                <a:spcPct val="90000"/>
              </a:lnSpc>
              <a:spcBef>
                <a:spcPts val="16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Script File (M File)</a:t>
            </a:r>
            <a:endParaRPr/>
          </a:p>
        </p:txBody>
      </p:sp>
      <p:sp>
        <p:nvSpPr>
          <p:cNvPr id="196" name="Google Shape;196;p10"/>
          <p:cNvSpPr txBox="1"/>
          <p:nvPr>
            <p:ph idx="4294967295" type="body"/>
          </p:nvPr>
        </p:nvSpPr>
        <p:spPr>
          <a:xfrm>
            <a:off x="152400" y="1318436"/>
            <a:ext cx="8991600" cy="5124893"/>
          </a:xfrm>
          <a:prstGeom prst="rect">
            <a:avLst/>
          </a:prstGeom>
          <a:noFill/>
          <a:ln>
            <a:noFill/>
          </a:ln>
        </p:spPr>
        <p:txBody>
          <a:bodyPr anchorCtr="0" anchor="t" bIns="45700" lIns="0" spcFirstLastPara="1" rIns="0" wrap="square" tIns="45700">
            <a:normAutofit/>
          </a:bodyPr>
          <a:lstStyle/>
          <a:p>
            <a:pPr indent="-165100" lvl="0" marL="91440" rtl="0" algn="l">
              <a:lnSpc>
                <a:spcPct val="90000"/>
              </a:lnSpc>
              <a:spcBef>
                <a:spcPts val="0"/>
              </a:spcBef>
              <a:spcAft>
                <a:spcPts val="0"/>
              </a:spcAft>
              <a:buSzPts val="2600"/>
              <a:buChar char=" "/>
            </a:pPr>
            <a:r>
              <a:rPr lang="en-US" sz="2600"/>
              <a:t>Script files contain Matlab commands so running a script is equivalent to typing all the commands</a:t>
            </a:r>
            <a:endParaRPr/>
          </a:p>
          <a:p>
            <a:pPr indent="-182880" lvl="1" marL="384048" rtl="0" algn="l">
              <a:lnSpc>
                <a:spcPct val="90000"/>
              </a:lnSpc>
              <a:spcBef>
                <a:spcPts val="400"/>
              </a:spcBef>
              <a:spcAft>
                <a:spcPts val="0"/>
              </a:spcAft>
              <a:buSzPts val="2400"/>
              <a:buChar char="◦"/>
            </a:pPr>
            <a:r>
              <a:rPr lang="en-US" sz="2400"/>
              <a:t>Runs on its own!</a:t>
            </a:r>
            <a:endParaRPr/>
          </a:p>
          <a:p>
            <a:pPr indent="-182880" lvl="1" marL="384048" rtl="0" algn="l">
              <a:lnSpc>
                <a:spcPct val="90000"/>
              </a:lnSpc>
              <a:spcBef>
                <a:spcPts val="600"/>
              </a:spcBef>
              <a:spcAft>
                <a:spcPts val="0"/>
              </a:spcAft>
              <a:buSzPts val="2400"/>
              <a:buChar char="◦"/>
            </a:pPr>
            <a:r>
              <a:rPr lang="en-US" sz="2400"/>
              <a:t>Can be saved and reused</a:t>
            </a:r>
            <a:endParaRPr/>
          </a:p>
          <a:p>
            <a:pPr indent="-182880" lvl="1" marL="384048" rtl="0" algn="l">
              <a:lnSpc>
                <a:spcPct val="90000"/>
              </a:lnSpc>
              <a:spcBef>
                <a:spcPts val="600"/>
              </a:spcBef>
              <a:spcAft>
                <a:spcPts val="0"/>
              </a:spcAft>
              <a:buSzPts val="2400"/>
              <a:buChar char="◦"/>
            </a:pPr>
            <a:r>
              <a:rPr lang="en-US" sz="2400"/>
              <a:t>May include any valid Matlab commands or functions</a:t>
            </a:r>
            <a:endParaRPr/>
          </a:p>
          <a:p>
            <a:pPr indent="-182880" lvl="1" marL="384048" rtl="0" algn="l">
              <a:lnSpc>
                <a:spcPct val="90000"/>
              </a:lnSpc>
              <a:spcBef>
                <a:spcPts val="600"/>
              </a:spcBef>
              <a:spcAft>
                <a:spcPts val="0"/>
              </a:spcAft>
              <a:buSzPts val="2400"/>
              <a:buChar char="◦"/>
            </a:pPr>
            <a:r>
              <a:rPr lang="en-US" sz="2400"/>
              <a:t>Will save you from retyping common procedures</a:t>
            </a:r>
            <a:endParaRPr/>
          </a:p>
          <a:p>
            <a:pPr indent="0" lvl="1" marL="201168" rtl="0" algn="l">
              <a:lnSpc>
                <a:spcPct val="90000"/>
              </a:lnSpc>
              <a:spcBef>
                <a:spcPts val="600"/>
              </a:spcBef>
              <a:spcAft>
                <a:spcPts val="0"/>
              </a:spcAft>
              <a:buSzPts val="2400"/>
              <a:buNone/>
            </a:pPr>
            <a:r>
              <a:t/>
            </a:r>
            <a:endParaRPr sz="2400"/>
          </a:p>
          <a:p>
            <a:pPr indent="-165100" lvl="0" marL="91440" rtl="0" algn="l">
              <a:lnSpc>
                <a:spcPct val="90000"/>
              </a:lnSpc>
              <a:spcBef>
                <a:spcPts val="1600"/>
              </a:spcBef>
              <a:spcAft>
                <a:spcPts val="0"/>
              </a:spcAft>
              <a:buSzPts val="2600"/>
              <a:buChar char=" "/>
            </a:pPr>
            <a:r>
              <a:rPr lang="en-US" sz="2600"/>
              <a:t>Script files are also know as M files because they are saved as </a:t>
            </a:r>
            <a:endParaRPr/>
          </a:p>
          <a:p>
            <a:pPr indent="-165100" lvl="0" marL="91440" rtl="0" algn="l">
              <a:lnSpc>
                <a:spcPct val="90000"/>
              </a:lnSpc>
              <a:spcBef>
                <a:spcPts val="1400"/>
              </a:spcBef>
              <a:spcAft>
                <a:spcPts val="0"/>
              </a:spcAft>
              <a:buSzPts val="2600"/>
              <a:buChar char=" "/>
            </a:pPr>
            <a:r>
              <a:rPr lang="en-US" sz="2600"/>
              <a:t>Name.m</a:t>
            </a:r>
            <a:endParaRPr sz="2600"/>
          </a:p>
          <a:p>
            <a:pPr indent="-165100" lvl="0" marL="91440" rtl="0" algn="l">
              <a:lnSpc>
                <a:spcPct val="90000"/>
              </a:lnSpc>
              <a:spcBef>
                <a:spcPts val="1400"/>
              </a:spcBef>
              <a:spcAft>
                <a:spcPts val="0"/>
              </a:spcAft>
              <a:buSzPts val="2600"/>
              <a:buChar char=" "/>
            </a:pPr>
            <a:r>
              <a:rPr lang="en-US" sz="2600"/>
              <a:t>File names must follow the same rules as variable names</a:t>
            </a:r>
            <a:endParaRPr/>
          </a:p>
          <a:p>
            <a:pPr indent="0" lvl="0" marL="91440" rtl="0" algn="l">
              <a:lnSpc>
                <a:spcPct val="90000"/>
              </a:lnSpc>
              <a:spcBef>
                <a:spcPts val="1400"/>
              </a:spcBef>
              <a:spcAft>
                <a:spcPts val="0"/>
              </a:spcAft>
              <a:buSzPts val="2600"/>
              <a:buNone/>
            </a:pPr>
            <a:r>
              <a:t/>
            </a:r>
            <a:endParaRPr sz="2600"/>
          </a:p>
          <a:p>
            <a:pPr indent="-30479" lvl="1" marL="384048" rtl="0" algn="l">
              <a:lnSpc>
                <a:spcPct val="90000"/>
              </a:lnSpc>
              <a:spcBef>
                <a:spcPts val="400"/>
              </a:spcBef>
              <a:spcAft>
                <a:spcPts val="0"/>
              </a:spcAft>
              <a:buSzPts val="2400"/>
              <a:buNone/>
            </a:pPr>
            <a:r>
              <a:t/>
            </a:r>
            <a:endParaRPr sz="2400"/>
          </a:p>
          <a:p>
            <a:pPr indent="0" lvl="0" marL="0" rtl="0" algn="l">
              <a:lnSpc>
                <a:spcPct val="90000"/>
              </a:lnSpc>
              <a:spcBef>
                <a:spcPts val="16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nvSpPr>
        <p:spPr>
          <a:xfrm>
            <a:off x="0" y="152400"/>
            <a:ext cx="8229600" cy="655637"/>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85000"/>
              </a:lnSpc>
              <a:spcBef>
                <a:spcPts val="0"/>
              </a:spcBef>
              <a:spcAft>
                <a:spcPts val="0"/>
              </a:spcAft>
              <a:buClr>
                <a:srgbClr val="3F3F3F"/>
              </a:buClr>
              <a:buSzPct val="100000"/>
              <a:buFont typeface="Calibri"/>
              <a:buNone/>
            </a:pPr>
            <a:r>
              <a:rPr lang="en-US" sz="4300">
                <a:solidFill>
                  <a:srgbClr val="3F3F3F"/>
                </a:solidFill>
                <a:latin typeface="Calibri"/>
                <a:ea typeface="Calibri"/>
                <a:cs typeface="Calibri"/>
                <a:sym typeface="Calibri"/>
              </a:rPr>
              <a:t>Creating a Script File</a:t>
            </a:r>
            <a:endParaRPr/>
          </a:p>
        </p:txBody>
      </p:sp>
      <p:grpSp>
        <p:nvGrpSpPr>
          <p:cNvPr id="203" name="Google Shape;203;p11"/>
          <p:cNvGrpSpPr/>
          <p:nvPr/>
        </p:nvGrpSpPr>
        <p:grpSpPr>
          <a:xfrm>
            <a:off x="457200" y="838200"/>
            <a:ext cx="8086725" cy="5410199"/>
            <a:chOff x="605444" y="838200"/>
            <a:chExt cx="8086725" cy="5410199"/>
          </a:xfrm>
        </p:grpSpPr>
        <p:pic>
          <p:nvPicPr>
            <p:cNvPr id="204" name="Google Shape;204;p11"/>
            <p:cNvPicPr preferRelativeResize="0"/>
            <p:nvPr/>
          </p:nvPicPr>
          <p:blipFill rotWithShape="1">
            <a:blip r:embed="rId3">
              <a:alphaModFix/>
            </a:blip>
            <a:srcRect b="0" l="0" r="0" t="0"/>
            <a:stretch/>
          </p:blipFill>
          <p:spPr>
            <a:xfrm>
              <a:off x="605444" y="838200"/>
              <a:ext cx="8086725" cy="5153025"/>
            </a:xfrm>
            <a:prstGeom prst="rect">
              <a:avLst/>
            </a:prstGeom>
            <a:noFill/>
            <a:ln>
              <a:noFill/>
            </a:ln>
          </p:spPr>
        </p:pic>
        <p:sp>
          <p:nvSpPr>
            <p:cNvPr id="205" name="Google Shape;205;p11"/>
            <p:cNvSpPr/>
            <p:nvPr/>
          </p:nvSpPr>
          <p:spPr>
            <a:xfrm>
              <a:off x="605444" y="1295400"/>
              <a:ext cx="537556" cy="9906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pic>
          <p:nvPicPr>
            <p:cNvPr id="206" name="Google Shape;206;p11"/>
            <p:cNvPicPr preferRelativeResize="0"/>
            <p:nvPr/>
          </p:nvPicPr>
          <p:blipFill rotWithShape="1">
            <a:blip r:embed="rId4">
              <a:alphaModFix/>
            </a:blip>
            <a:srcRect b="31587" l="0" r="31159" t="1396"/>
            <a:stretch/>
          </p:blipFill>
          <p:spPr>
            <a:xfrm>
              <a:off x="1169324" y="2590800"/>
              <a:ext cx="7212676" cy="3657599"/>
            </a:xfrm>
            <a:prstGeom prst="rect">
              <a:avLst/>
            </a:prstGeom>
            <a:noFill/>
            <a:ln>
              <a:noFill/>
            </a:ln>
          </p:spPr>
        </p:pic>
        <p:sp>
          <p:nvSpPr>
            <p:cNvPr id="207" name="Google Shape;207;p11"/>
            <p:cNvSpPr txBox="1"/>
            <p:nvPr/>
          </p:nvSpPr>
          <p:spPr>
            <a:xfrm>
              <a:off x="2057400" y="4876800"/>
              <a:ext cx="35814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2. Type your program here!</a:t>
              </a:r>
              <a:endParaRPr/>
            </a:p>
          </p:txBody>
        </p:sp>
        <p:sp>
          <p:nvSpPr>
            <p:cNvPr id="208" name="Google Shape;208;p11"/>
            <p:cNvSpPr/>
            <p:nvPr/>
          </p:nvSpPr>
          <p:spPr>
            <a:xfrm>
              <a:off x="1905000" y="2919412"/>
              <a:ext cx="685800" cy="9906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09" name="Google Shape;209;p11"/>
            <p:cNvSpPr/>
            <p:nvPr/>
          </p:nvSpPr>
          <p:spPr>
            <a:xfrm rot="9230737">
              <a:off x="1230038" y="1124997"/>
              <a:ext cx="1196419" cy="423225"/>
            </a:xfrm>
            <a:prstGeom prst="rightArrow">
              <a:avLst>
                <a:gd fmla="val 50000" name="adj1"/>
                <a:gd fmla="val 50000" name="adj2"/>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10" name="Google Shape;210;p11"/>
            <p:cNvSpPr/>
            <p:nvPr/>
          </p:nvSpPr>
          <p:spPr>
            <a:xfrm rot="9230737">
              <a:off x="5604469" y="4396222"/>
              <a:ext cx="1196419" cy="423225"/>
            </a:xfrm>
            <a:prstGeom prst="rightArrow">
              <a:avLst>
                <a:gd fmla="val 50000" name="adj1"/>
                <a:gd fmla="val 50000" name="adj2"/>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11" name="Google Shape;211;p11"/>
            <p:cNvSpPr/>
            <p:nvPr/>
          </p:nvSpPr>
          <p:spPr>
            <a:xfrm rot="9230737">
              <a:off x="2618848" y="2672665"/>
              <a:ext cx="1196419" cy="423225"/>
            </a:xfrm>
            <a:prstGeom prst="rightArrow">
              <a:avLst>
                <a:gd fmla="val 50000" name="adj1"/>
                <a:gd fmla="val 50000" name="adj2"/>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12" name="Google Shape;212;p11"/>
            <p:cNvSpPr txBox="1"/>
            <p:nvPr/>
          </p:nvSpPr>
          <p:spPr>
            <a:xfrm>
              <a:off x="2538695" y="3254628"/>
              <a:ext cx="2486349"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3. Click here to save</a:t>
              </a:r>
              <a:endParaRPr/>
            </a:p>
          </p:txBody>
        </p:sp>
        <p:sp>
          <p:nvSpPr>
            <p:cNvPr id="213" name="Google Shape;213;p11"/>
            <p:cNvSpPr txBox="1"/>
            <p:nvPr/>
          </p:nvSpPr>
          <p:spPr>
            <a:xfrm>
              <a:off x="2200404" y="867052"/>
              <a:ext cx="3372038"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 Click here to create a script</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idx="4294967295" type="title"/>
          </p:nvPr>
        </p:nvSpPr>
        <p:spPr>
          <a:xfrm>
            <a:off x="0" y="228600"/>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Running a Script (Option 1)</a:t>
            </a:r>
            <a:endParaRPr/>
          </a:p>
        </p:txBody>
      </p:sp>
      <p:pic>
        <p:nvPicPr>
          <p:cNvPr id="220" name="Google Shape;220;p12"/>
          <p:cNvPicPr preferRelativeResize="0"/>
          <p:nvPr/>
        </p:nvPicPr>
        <p:blipFill rotWithShape="1">
          <a:blip r:embed="rId3">
            <a:alphaModFix/>
          </a:blip>
          <a:srcRect b="0" l="0" r="0" t="0"/>
          <a:stretch/>
        </p:blipFill>
        <p:spPr>
          <a:xfrm>
            <a:off x="257175" y="1004888"/>
            <a:ext cx="7715250" cy="5457825"/>
          </a:xfrm>
          <a:prstGeom prst="rect">
            <a:avLst/>
          </a:prstGeom>
          <a:noFill/>
          <a:ln>
            <a:noFill/>
          </a:ln>
        </p:spPr>
      </p:pic>
      <p:sp>
        <p:nvSpPr>
          <p:cNvPr id="221" name="Google Shape;221;p12"/>
          <p:cNvSpPr/>
          <p:nvPr/>
        </p:nvSpPr>
        <p:spPr>
          <a:xfrm>
            <a:off x="5334000" y="1485900"/>
            <a:ext cx="533400" cy="9525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22" name="Google Shape;222;p12"/>
          <p:cNvSpPr txBox="1"/>
          <p:nvPr/>
        </p:nvSpPr>
        <p:spPr>
          <a:xfrm>
            <a:off x="4552950" y="2596246"/>
            <a:ext cx="2095500" cy="64633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Click on Run in the Script Window</a:t>
            </a:r>
            <a:endParaRPr/>
          </a:p>
        </p:txBody>
      </p:sp>
      <p:pic>
        <p:nvPicPr>
          <p:cNvPr id="223" name="Google Shape;223;p12"/>
          <p:cNvPicPr preferRelativeResize="0"/>
          <p:nvPr/>
        </p:nvPicPr>
        <p:blipFill rotWithShape="1">
          <a:blip r:embed="rId4">
            <a:alphaModFix/>
          </a:blip>
          <a:srcRect b="26509" l="295" r="19612" t="0"/>
          <a:stretch/>
        </p:blipFill>
        <p:spPr>
          <a:xfrm>
            <a:off x="1295400" y="2596246"/>
            <a:ext cx="6334170" cy="37034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Running a Script (Option 2)</a:t>
            </a:r>
            <a:endParaRPr/>
          </a:p>
        </p:txBody>
      </p:sp>
      <p:grpSp>
        <p:nvGrpSpPr>
          <p:cNvPr id="230" name="Google Shape;230;p13"/>
          <p:cNvGrpSpPr/>
          <p:nvPr/>
        </p:nvGrpSpPr>
        <p:grpSpPr>
          <a:xfrm>
            <a:off x="304800" y="1143000"/>
            <a:ext cx="7086600" cy="4953000"/>
            <a:chOff x="304800" y="1143000"/>
            <a:chExt cx="7086600" cy="4953000"/>
          </a:xfrm>
        </p:grpSpPr>
        <p:pic>
          <p:nvPicPr>
            <p:cNvPr id="231" name="Google Shape;231;p13"/>
            <p:cNvPicPr preferRelativeResize="0"/>
            <p:nvPr/>
          </p:nvPicPr>
          <p:blipFill rotWithShape="1">
            <a:blip r:embed="rId3">
              <a:alphaModFix/>
            </a:blip>
            <a:srcRect b="19111" l="11250" r="69500" t="23112"/>
            <a:stretch/>
          </p:blipFill>
          <p:spPr>
            <a:xfrm>
              <a:off x="328863" y="1143000"/>
              <a:ext cx="5867400" cy="4953000"/>
            </a:xfrm>
            <a:prstGeom prst="rect">
              <a:avLst/>
            </a:prstGeom>
            <a:noFill/>
            <a:ln>
              <a:noFill/>
            </a:ln>
          </p:spPr>
        </p:pic>
        <p:grpSp>
          <p:nvGrpSpPr>
            <p:cNvPr id="232" name="Google Shape;232;p13"/>
            <p:cNvGrpSpPr/>
            <p:nvPr/>
          </p:nvGrpSpPr>
          <p:grpSpPr>
            <a:xfrm>
              <a:off x="304800" y="2819400"/>
              <a:ext cx="7086600" cy="990600"/>
              <a:chOff x="304800" y="2819400"/>
              <a:chExt cx="7086600" cy="990600"/>
            </a:xfrm>
          </p:grpSpPr>
          <p:sp>
            <p:nvSpPr>
              <p:cNvPr id="233" name="Google Shape;233;p13"/>
              <p:cNvSpPr/>
              <p:nvPr/>
            </p:nvSpPr>
            <p:spPr>
              <a:xfrm>
                <a:off x="304800" y="2819400"/>
                <a:ext cx="1828800" cy="4572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34" name="Google Shape;234;p13"/>
              <p:cNvSpPr/>
              <p:nvPr/>
            </p:nvSpPr>
            <p:spPr>
              <a:xfrm>
                <a:off x="1227221" y="3505200"/>
                <a:ext cx="1828800" cy="3048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35" name="Google Shape;235;p13"/>
              <p:cNvSpPr/>
              <p:nvPr/>
            </p:nvSpPr>
            <p:spPr>
              <a:xfrm>
                <a:off x="3262563" y="3493168"/>
                <a:ext cx="495300" cy="3048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36" name="Google Shape;236;p13"/>
              <p:cNvSpPr txBox="1"/>
              <p:nvPr/>
            </p:nvSpPr>
            <p:spPr>
              <a:xfrm>
                <a:off x="4114800" y="2870901"/>
                <a:ext cx="3276600" cy="64633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Right click on the file and select Run or press F9</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Running a Script (Option 3)</a:t>
            </a:r>
            <a:endParaRPr/>
          </a:p>
        </p:txBody>
      </p:sp>
      <p:grpSp>
        <p:nvGrpSpPr>
          <p:cNvPr id="243" name="Google Shape;243;p14"/>
          <p:cNvGrpSpPr/>
          <p:nvPr/>
        </p:nvGrpSpPr>
        <p:grpSpPr>
          <a:xfrm>
            <a:off x="142875" y="1171074"/>
            <a:ext cx="8094746" cy="5153025"/>
            <a:chOff x="142875" y="1171074"/>
            <a:chExt cx="8094746" cy="5153025"/>
          </a:xfrm>
        </p:grpSpPr>
        <p:pic>
          <p:nvPicPr>
            <p:cNvPr id="244" name="Google Shape;244;p14"/>
            <p:cNvPicPr preferRelativeResize="0"/>
            <p:nvPr/>
          </p:nvPicPr>
          <p:blipFill rotWithShape="1">
            <a:blip r:embed="rId3">
              <a:alphaModFix/>
            </a:blip>
            <a:srcRect b="0" l="0" r="0" t="0"/>
            <a:stretch/>
          </p:blipFill>
          <p:spPr>
            <a:xfrm>
              <a:off x="142875" y="1171074"/>
              <a:ext cx="8086725" cy="5153025"/>
            </a:xfrm>
            <a:prstGeom prst="rect">
              <a:avLst/>
            </a:prstGeom>
            <a:noFill/>
            <a:ln>
              <a:noFill/>
            </a:ln>
          </p:spPr>
        </p:pic>
        <p:grpSp>
          <p:nvGrpSpPr>
            <p:cNvPr id="245" name="Google Shape;245;p14"/>
            <p:cNvGrpSpPr/>
            <p:nvPr/>
          </p:nvGrpSpPr>
          <p:grpSpPr>
            <a:xfrm>
              <a:off x="2253916" y="2895600"/>
              <a:ext cx="5983705" cy="1988691"/>
              <a:chOff x="2253916" y="2895600"/>
              <a:chExt cx="5983705" cy="1988691"/>
            </a:xfrm>
          </p:grpSpPr>
          <p:sp>
            <p:nvSpPr>
              <p:cNvPr id="246" name="Google Shape;246;p14"/>
              <p:cNvSpPr txBox="1"/>
              <p:nvPr/>
            </p:nvSpPr>
            <p:spPr>
              <a:xfrm>
                <a:off x="4961021" y="3129965"/>
                <a:ext cx="3276600" cy="1754326"/>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Type the Script name into the Command Window</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*Useful when your script is a function and you need to provide inputs</a:t>
                </a:r>
                <a:endParaRPr/>
              </a:p>
            </p:txBody>
          </p:sp>
          <p:sp>
            <p:nvSpPr>
              <p:cNvPr id="247" name="Google Shape;247;p14"/>
              <p:cNvSpPr/>
              <p:nvPr/>
            </p:nvSpPr>
            <p:spPr>
              <a:xfrm>
                <a:off x="2253916" y="2895600"/>
                <a:ext cx="1828800" cy="4572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nvSpPr>
        <p:spPr>
          <a:xfrm>
            <a:off x="446566" y="1477926"/>
            <a:ext cx="7859233" cy="4986669"/>
          </a:xfrm>
          <a:prstGeom prst="rect">
            <a:avLst/>
          </a:prstGeom>
          <a:noFill/>
          <a:ln>
            <a:noFill/>
          </a:ln>
        </p:spPr>
        <p:txBody>
          <a:bodyPr anchorCtr="0" anchor="t" bIns="45700" lIns="0" spcFirstLastPara="1" rIns="0" wrap="square" tIns="45700">
            <a:normAutofit/>
          </a:bodyPr>
          <a:lstStyle/>
          <a:p>
            <a:pPr indent="-152400" lvl="0" marL="91440" marR="0" rtl="0" algn="l">
              <a:lnSpc>
                <a:spcPct val="90000"/>
              </a:lnSpc>
              <a:spcBef>
                <a:spcPts val="0"/>
              </a:spcBef>
              <a:spcAft>
                <a:spcPts val="0"/>
              </a:spcAft>
              <a:buClr>
                <a:schemeClr val="accent1"/>
              </a:buClr>
              <a:buSzPts val="2400"/>
              <a:buFont typeface="Calibri"/>
              <a:buChar char=" "/>
            </a:pPr>
            <a:r>
              <a:rPr lang="en-US" sz="2400">
                <a:solidFill>
                  <a:srgbClr val="3F3F3F"/>
                </a:solidFill>
                <a:latin typeface="Calibri"/>
                <a:ea typeface="Calibri"/>
                <a:cs typeface="Calibri"/>
                <a:sym typeface="Calibri"/>
              </a:rPr>
              <a:t>Rules for variable names :</a:t>
            </a:r>
            <a:endParaRPr/>
          </a:p>
          <a:p>
            <a:pPr indent="0" lvl="0" marL="91440" marR="0" rtl="0" algn="l">
              <a:lnSpc>
                <a:spcPct val="90000"/>
              </a:lnSpc>
              <a:spcBef>
                <a:spcPts val="140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Must start with a letter</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May consist only of the letters a-z, digits 0-9, and the underscore character (_)</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May be as long as you would like, but Matlab only recognizes the first 31 characters</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Is case sensitive: items, Items, itEms, and ITEMS are all different variable names.</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A variable cannot be used in a statement until it is defined</a:t>
            </a:r>
            <a:endParaRPr/>
          </a:p>
          <a:p>
            <a:pPr indent="0" lvl="0" marL="91440" marR="0" rtl="0" algn="l">
              <a:lnSpc>
                <a:spcPct val="90000"/>
              </a:lnSpc>
              <a:spcBef>
                <a:spcPts val="140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a:p>
            <a:pPr indent="0" lvl="0" marL="91440" marR="0" rtl="0" algn="l">
              <a:lnSpc>
                <a:spcPct val="90000"/>
              </a:lnSpc>
              <a:spcBef>
                <a:spcPts val="140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p:txBody>
      </p:sp>
      <p:sp>
        <p:nvSpPr>
          <p:cNvPr id="254" name="Google Shape;254;p15"/>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3F3F3F"/>
              </a:buClr>
              <a:buSzPct val="100000"/>
              <a:buFont typeface="Calibri"/>
              <a:buNone/>
            </a:pPr>
            <a:r>
              <a:rPr b="1" lang="en-US" sz="4800">
                <a:solidFill>
                  <a:srgbClr val="3F3F3F"/>
                </a:solidFill>
                <a:latin typeface="Calibri"/>
                <a:ea typeface="Calibri"/>
                <a:cs typeface="Calibri"/>
                <a:sym typeface="Calibri"/>
              </a:rPr>
              <a:t>Variables and Assignment Statements</a:t>
            </a:r>
            <a:endParaRPr sz="4800">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how to use the main function of a MATLAB script" id="260" name="Google Shape;260;gef47926296_3_1" title="General MATLAB script use (Lec_5)">
            <a:hlinkClick r:id="rId3"/>
          </p:cNvPr>
          <p:cNvPicPr preferRelativeResize="0"/>
          <p:nvPr/>
        </p:nvPicPr>
        <p:blipFill>
          <a:blip r:embed="rId4">
            <a:alphaModFix/>
          </a:blip>
          <a:stretch>
            <a:fillRect/>
          </a:stretch>
        </p:blipFill>
        <p:spPr>
          <a:xfrm>
            <a:off x="457200" y="152400"/>
            <a:ext cx="8262475" cy="6196850"/>
          </a:xfrm>
          <a:prstGeom prst="rect">
            <a:avLst/>
          </a:prstGeom>
          <a:noFill/>
          <a:ln>
            <a:noFill/>
          </a:ln>
        </p:spPr>
      </p:pic>
      <p:sp>
        <p:nvSpPr>
          <p:cNvPr id="261" name="Google Shape;261;gef47926296_3_1"/>
          <p:cNvSpPr txBox="1"/>
          <p:nvPr/>
        </p:nvSpPr>
        <p:spPr>
          <a:xfrm>
            <a:off x="2882175" y="6349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https://youtu.be/zzDxesZw3y4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Getting Help</a:t>
            </a:r>
            <a:endParaRPr/>
          </a:p>
        </p:txBody>
      </p:sp>
      <p:sp>
        <p:nvSpPr>
          <p:cNvPr id="267" name="Google Shape;267;p16"/>
          <p:cNvSpPr txBox="1"/>
          <p:nvPr>
            <p:ph idx="4294967295" type="body"/>
          </p:nvPr>
        </p:nvSpPr>
        <p:spPr>
          <a:xfrm>
            <a:off x="838200" y="1447800"/>
            <a:ext cx="8305800" cy="4876800"/>
          </a:xfrm>
          <a:prstGeom prst="rect">
            <a:avLst/>
          </a:prstGeom>
          <a:noFill/>
          <a:ln>
            <a:noFill/>
          </a:ln>
        </p:spPr>
        <p:txBody>
          <a:bodyPr anchorCtr="0" anchor="t" bIns="45700" lIns="0" spcFirstLastPara="1" rIns="0" wrap="square" tIns="45700">
            <a:normAutofit fontScale="92500"/>
          </a:bodyPr>
          <a:lstStyle/>
          <a:p>
            <a:pPr indent="-164465" lvl="0" marL="91440" rtl="0" algn="l">
              <a:lnSpc>
                <a:spcPct val="90000"/>
              </a:lnSpc>
              <a:spcBef>
                <a:spcPts val="0"/>
              </a:spcBef>
              <a:spcAft>
                <a:spcPts val="0"/>
              </a:spcAft>
              <a:buSzPct val="100000"/>
              <a:buChar char=" "/>
            </a:pPr>
            <a:r>
              <a:rPr i="1" lang="en-US" sz="2800"/>
              <a:t>• </a:t>
            </a:r>
            <a:r>
              <a:rPr lang="en-US" sz="2800"/>
              <a:t>help – On-line help, display text at command line</a:t>
            </a:r>
            <a:endParaRPr/>
          </a:p>
          <a:p>
            <a:pPr indent="-182880" lvl="1" marL="384048" rtl="0" algn="l">
              <a:lnSpc>
                <a:spcPct val="90000"/>
              </a:lnSpc>
              <a:spcBef>
                <a:spcPts val="400"/>
              </a:spcBef>
              <a:spcAft>
                <a:spcPts val="0"/>
              </a:spcAft>
              <a:buSzPct val="100000"/>
              <a:buChar char="◦"/>
            </a:pPr>
            <a:r>
              <a:rPr lang="en-US" sz="2600"/>
              <a:t>help, by itself, lists all help topics</a:t>
            </a:r>
            <a:endParaRPr/>
          </a:p>
          <a:p>
            <a:pPr indent="-182880" lvl="1" marL="384048" rtl="0" algn="l">
              <a:lnSpc>
                <a:spcPct val="90000"/>
              </a:lnSpc>
              <a:spcBef>
                <a:spcPts val="600"/>
              </a:spcBef>
              <a:spcAft>
                <a:spcPts val="0"/>
              </a:spcAft>
              <a:buSzPct val="100000"/>
              <a:buChar char="◦"/>
            </a:pPr>
            <a:r>
              <a:rPr lang="en-US" sz="2600"/>
              <a:t>help </a:t>
            </a:r>
            <a:r>
              <a:rPr i="1" lang="en-US" sz="2600"/>
              <a:t>topic </a:t>
            </a:r>
            <a:r>
              <a:rPr lang="en-US" sz="2600"/>
              <a:t>provides help for the specified topic</a:t>
            </a:r>
            <a:endParaRPr/>
          </a:p>
          <a:p>
            <a:pPr indent="-182880" lvl="1" marL="384048" rtl="0" algn="l">
              <a:lnSpc>
                <a:spcPct val="90000"/>
              </a:lnSpc>
              <a:spcBef>
                <a:spcPts val="600"/>
              </a:spcBef>
              <a:spcAft>
                <a:spcPts val="0"/>
              </a:spcAft>
              <a:buSzPct val="100000"/>
              <a:buChar char="◦"/>
            </a:pPr>
            <a:r>
              <a:rPr lang="en-US" sz="2600"/>
              <a:t>help </a:t>
            </a:r>
            <a:r>
              <a:rPr i="1" lang="en-US" sz="2600"/>
              <a:t>command </a:t>
            </a:r>
            <a:r>
              <a:rPr lang="en-US" sz="2600"/>
              <a:t>provides help for the specified command</a:t>
            </a:r>
            <a:endParaRPr/>
          </a:p>
          <a:p>
            <a:pPr indent="-182880" lvl="1" marL="384048" rtl="0" algn="l">
              <a:lnSpc>
                <a:spcPct val="90000"/>
              </a:lnSpc>
              <a:spcBef>
                <a:spcPts val="600"/>
              </a:spcBef>
              <a:spcAft>
                <a:spcPts val="0"/>
              </a:spcAft>
              <a:buSzPct val="100000"/>
              <a:buChar char="◦"/>
            </a:pPr>
            <a:r>
              <a:rPr lang="en-US" sz="2600"/>
              <a:t>help help provides information on use of the help command</a:t>
            </a:r>
            <a:endParaRPr/>
          </a:p>
          <a:p>
            <a:pPr indent="-164465" lvl="0" marL="91440" rtl="0" algn="l">
              <a:lnSpc>
                <a:spcPct val="90000"/>
              </a:lnSpc>
              <a:spcBef>
                <a:spcPts val="1600"/>
              </a:spcBef>
              <a:spcAft>
                <a:spcPts val="0"/>
              </a:spcAft>
              <a:buSzPct val="100000"/>
              <a:buChar char=" "/>
            </a:pPr>
            <a:r>
              <a:rPr i="1" lang="en-US" sz="2800"/>
              <a:t>• </a:t>
            </a:r>
            <a:r>
              <a:rPr lang="en-US" sz="2800"/>
              <a:t>helpwin – On-line help, separate window for navigation.</a:t>
            </a:r>
            <a:endParaRPr/>
          </a:p>
          <a:p>
            <a:pPr indent="-164465" lvl="0" marL="91440" rtl="0" algn="l">
              <a:lnSpc>
                <a:spcPct val="90000"/>
              </a:lnSpc>
              <a:spcBef>
                <a:spcPts val="1400"/>
              </a:spcBef>
              <a:spcAft>
                <a:spcPts val="0"/>
              </a:spcAft>
              <a:buSzPct val="100000"/>
              <a:buChar char=" "/>
            </a:pPr>
            <a:r>
              <a:rPr i="1" lang="en-US" sz="2800"/>
              <a:t>• </a:t>
            </a:r>
            <a:r>
              <a:rPr lang="en-US" sz="2800"/>
              <a:t>DOC – Comprehensive hypertext documentation and troubleshooting</a:t>
            </a:r>
            <a:endParaRPr/>
          </a:p>
          <a:p>
            <a:pPr indent="-164465" lvl="0" marL="91440" rtl="0" algn="l">
              <a:lnSpc>
                <a:spcPct val="90000"/>
              </a:lnSpc>
              <a:spcBef>
                <a:spcPts val="1400"/>
              </a:spcBef>
              <a:spcAft>
                <a:spcPts val="0"/>
              </a:spcAft>
              <a:buSzPct val="100000"/>
              <a:buChar char=" "/>
            </a:pPr>
            <a:r>
              <a:rPr i="1" lang="en-US" sz="2800"/>
              <a:t>• </a:t>
            </a:r>
            <a:r>
              <a:rPr lang="en-US" sz="2800"/>
              <a:t>demo – Run demonstrations</a:t>
            </a:r>
            <a:endParaRPr/>
          </a:p>
          <a:p>
            <a:pPr indent="-164465" lvl="0" marL="91440" rtl="0" algn="l">
              <a:lnSpc>
                <a:spcPct val="90000"/>
              </a:lnSpc>
              <a:spcBef>
                <a:spcPts val="1400"/>
              </a:spcBef>
              <a:spcAft>
                <a:spcPts val="0"/>
              </a:spcAft>
              <a:buSzPct val="100000"/>
              <a:buChar char=" "/>
            </a:pPr>
            <a:r>
              <a:rPr i="1" lang="en-US" sz="2800"/>
              <a:t>• </a:t>
            </a:r>
            <a:r>
              <a:rPr lang="en-US" sz="2800"/>
              <a:t>lookfor – search for functions on the basis of a keyword </a:t>
            </a:r>
            <a:endParaRPr/>
          </a:p>
          <a:p>
            <a:pPr indent="0" lvl="0" marL="91440" rtl="0" algn="l">
              <a:lnSpc>
                <a:spcPct val="90000"/>
              </a:lnSpc>
              <a:spcBef>
                <a:spcPts val="1400"/>
              </a:spcBef>
              <a:spcAft>
                <a:spcPts val="0"/>
              </a:spcAft>
              <a:buSzPct val="100000"/>
              <a:buNone/>
            </a:pPr>
            <a:r>
              <a:t/>
            </a: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how to use the help function to determin what sin function (sin() or sind()) to use" id="273" name="Google Shape;273;gef47926296_3_6" title="Using the help function (lec_5)">
            <a:hlinkClick r:id="rId3"/>
          </p:cNvPr>
          <p:cNvPicPr preferRelativeResize="0"/>
          <p:nvPr/>
        </p:nvPicPr>
        <p:blipFill>
          <a:blip r:embed="rId4">
            <a:alphaModFix/>
          </a:blip>
          <a:stretch>
            <a:fillRect/>
          </a:stretch>
        </p:blipFill>
        <p:spPr>
          <a:xfrm>
            <a:off x="457200" y="152400"/>
            <a:ext cx="8249626" cy="6187225"/>
          </a:xfrm>
          <a:prstGeom prst="rect">
            <a:avLst/>
          </a:prstGeom>
          <a:noFill/>
          <a:ln>
            <a:noFill/>
          </a:ln>
        </p:spPr>
      </p:pic>
      <p:sp>
        <p:nvSpPr>
          <p:cNvPr id="274" name="Google Shape;274;gef47926296_3_6"/>
          <p:cNvSpPr txBox="1"/>
          <p:nvPr/>
        </p:nvSpPr>
        <p:spPr>
          <a:xfrm>
            <a:off x="3203825" y="6339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https://youtu.be/sCP24d5F-_g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MATLAB ???</a:t>
            </a:r>
            <a:endParaRPr/>
          </a:p>
        </p:txBody>
      </p:sp>
      <p:sp>
        <p:nvSpPr>
          <p:cNvPr id="119" name="Google Shape;119;p2"/>
          <p:cNvSpPr txBox="1"/>
          <p:nvPr>
            <p:ph idx="4294967295" type="body"/>
          </p:nvPr>
        </p:nvSpPr>
        <p:spPr>
          <a:xfrm>
            <a:off x="0" y="1219200"/>
            <a:ext cx="8229600" cy="4906963"/>
          </a:xfrm>
          <a:prstGeom prst="rect">
            <a:avLst/>
          </a:prstGeom>
          <a:noFill/>
          <a:ln>
            <a:noFill/>
          </a:ln>
        </p:spPr>
        <p:txBody>
          <a:bodyPr anchorCtr="0" anchor="t" bIns="45700" lIns="0" spcFirstLastPara="1" rIns="0" wrap="square" tIns="45700">
            <a:normAutofit/>
          </a:bodyPr>
          <a:lstStyle/>
          <a:p>
            <a:pPr indent="-190500" lvl="0" marL="91440" rtl="0" algn="l">
              <a:lnSpc>
                <a:spcPct val="90000"/>
              </a:lnSpc>
              <a:spcBef>
                <a:spcPts val="0"/>
              </a:spcBef>
              <a:spcAft>
                <a:spcPts val="0"/>
              </a:spcAft>
              <a:buSzPts val="3000"/>
              <a:buChar char=" "/>
            </a:pPr>
            <a:r>
              <a:rPr lang="en-US" sz="3000"/>
              <a:t>It is an acronym</a:t>
            </a:r>
            <a:endParaRPr/>
          </a:p>
          <a:p>
            <a:pPr indent="0" lvl="0" marL="91440" rtl="0" algn="l">
              <a:lnSpc>
                <a:spcPct val="90000"/>
              </a:lnSpc>
              <a:spcBef>
                <a:spcPts val="1400"/>
              </a:spcBef>
              <a:spcAft>
                <a:spcPts val="0"/>
              </a:spcAft>
              <a:buSzPts val="3000"/>
              <a:buNone/>
            </a:pPr>
            <a:r>
              <a:t/>
            </a:r>
            <a:endParaRPr sz="3000"/>
          </a:p>
          <a:p>
            <a:pPr indent="-91440" lvl="0" marL="91440" rtl="0" algn="l">
              <a:lnSpc>
                <a:spcPct val="90000"/>
              </a:lnSpc>
              <a:spcBef>
                <a:spcPts val="1400"/>
              </a:spcBef>
              <a:spcAft>
                <a:spcPts val="0"/>
              </a:spcAft>
              <a:buSzPts val="3000"/>
              <a:buFont typeface="Calibri"/>
              <a:buNone/>
            </a:pPr>
            <a:r>
              <a:t/>
            </a:r>
            <a:endParaRPr sz="3000"/>
          </a:p>
          <a:p>
            <a:pPr indent="-190500" lvl="0" marL="91440" rtl="0" algn="l">
              <a:lnSpc>
                <a:spcPct val="90000"/>
              </a:lnSpc>
              <a:spcBef>
                <a:spcPts val="1400"/>
              </a:spcBef>
              <a:spcAft>
                <a:spcPts val="0"/>
              </a:spcAft>
              <a:buSzPts val="3000"/>
              <a:buChar char=" "/>
            </a:pPr>
            <a:r>
              <a:rPr lang="en-US" sz="3000"/>
              <a:t>MATLAB = </a:t>
            </a:r>
            <a:r>
              <a:rPr lang="en-US" sz="3000">
                <a:solidFill>
                  <a:srgbClr val="FF0000"/>
                </a:solidFill>
              </a:rPr>
              <a:t>Mat</a:t>
            </a:r>
            <a:r>
              <a:rPr lang="en-US" sz="3000"/>
              <a:t>rix </a:t>
            </a:r>
            <a:r>
              <a:rPr lang="en-US" sz="3000">
                <a:solidFill>
                  <a:srgbClr val="FF0000"/>
                </a:solidFill>
              </a:rPr>
              <a:t>Lab</a:t>
            </a:r>
            <a:r>
              <a:rPr lang="en-US" sz="3000"/>
              <a:t>oratory</a:t>
            </a:r>
            <a:endParaRPr/>
          </a:p>
        </p:txBody>
      </p:sp>
      <p:sp>
        <p:nvSpPr>
          <p:cNvPr id="120" name="Google Shape;120;p2"/>
          <p:cNvSpPr txBox="1"/>
          <p:nvPr/>
        </p:nvSpPr>
        <p:spPr>
          <a:xfrm>
            <a:off x="2617148" y="4038600"/>
            <a:ext cx="6400800" cy="2209800"/>
          </a:xfrm>
          <a:prstGeom prst="rect">
            <a:avLst/>
          </a:prstGeom>
          <a:noFill/>
          <a:ln>
            <a:noFill/>
          </a:ln>
        </p:spPr>
        <p:txBody>
          <a:bodyPr anchorCtr="1" anchor="b" bIns="45700" lIns="91425" spcFirstLastPara="1" rIns="91425" wrap="square" tIns="45700">
            <a:normAutofit/>
          </a:bodyPr>
          <a:lstStyle/>
          <a:p>
            <a:pPr indent="0" lvl="0" marL="0" marR="0" rtl="0" algn="l">
              <a:lnSpc>
                <a:spcPct val="85000"/>
              </a:lnSpc>
              <a:spcBef>
                <a:spcPts val="0"/>
              </a:spcBef>
              <a:spcAft>
                <a:spcPts val="0"/>
              </a:spcAft>
              <a:buClr>
                <a:srgbClr val="CC6600"/>
              </a:buClr>
              <a:buSzPts val="3600"/>
              <a:buFont typeface="Calibri"/>
              <a:buNone/>
            </a:pPr>
            <a:r>
              <a:rPr b="1" i="0" lang="en-US" sz="3600" u="none" cap="none" strike="noStrike">
                <a:solidFill>
                  <a:srgbClr val="CC6600"/>
                </a:solidFill>
                <a:latin typeface="Calibri"/>
                <a:ea typeface="Calibri"/>
                <a:cs typeface="Calibri"/>
                <a:sym typeface="Calibri"/>
              </a:rPr>
              <a:t>MATLAB</a:t>
            </a:r>
            <a:br>
              <a:rPr b="1" i="0" lang="en-US" sz="3200" u="none" cap="none" strike="noStrike">
                <a:solidFill>
                  <a:srgbClr val="3F3F3F"/>
                </a:solidFill>
                <a:latin typeface="Calibri"/>
                <a:ea typeface="Calibri"/>
                <a:cs typeface="Calibri"/>
                <a:sym typeface="Calibri"/>
              </a:rPr>
            </a:br>
            <a:r>
              <a:rPr b="1" i="1" lang="en-US" sz="3200" u="none" cap="none" strike="noStrike">
                <a:solidFill>
                  <a:srgbClr val="3F3F3F"/>
                </a:solidFill>
                <a:latin typeface="Calibri"/>
                <a:ea typeface="Calibri"/>
                <a:cs typeface="Calibri"/>
                <a:sym typeface="Calibri"/>
              </a:rPr>
              <a:t>An Advanced Computation &amp; </a:t>
            </a:r>
            <a:br>
              <a:rPr b="1" i="1" lang="en-US" sz="3200" u="none" cap="none" strike="noStrike">
                <a:solidFill>
                  <a:srgbClr val="3F3F3F"/>
                </a:solidFill>
                <a:latin typeface="Calibri"/>
                <a:ea typeface="Calibri"/>
                <a:cs typeface="Calibri"/>
                <a:sym typeface="Calibri"/>
              </a:rPr>
            </a:br>
            <a:r>
              <a:rPr b="1" i="1" lang="en-US" sz="3200" u="none" cap="none" strike="noStrike">
                <a:solidFill>
                  <a:srgbClr val="3F3F3F"/>
                </a:solidFill>
                <a:latin typeface="Calibri"/>
                <a:ea typeface="Calibri"/>
                <a:cs typeface="Calibri"/>
                <a:sym typeface="Calibri"/>
              </a:rPr>
              <a:t>Programming Software</a:t>
            </a:r>
            <a:br>
              <a:rPr b="1" i="1" lang="en-US" sz="3200" u="none" cap="none" strike="noStrike">
                <a:solidFill>
                  <a:srgbClr val="3F3F3F"/>
                </a:solidFill>
                <a:latin typeface="Calibri"/>
                <a:ea typeface="Calibri"/>
                <a:cs typeface="Calibri"/>
                <a:sym typeface="Calibri"/>
              </a:rPr>
            </a:br>
            <a:r>
              <a:rPr b="1" i="1" lang="en-US" sz="3200" u="none" cap="none" strike="noStrike">
                <a:solidFill>
                  <a:srgbClr val="3F3F3F"/>
                </a:solidFill>
                <a:latin typeface="Calibri"/>
                <a:ea typeface="Calibri"/>
                <a:cs typeface="Calibri"/>
                <a:sym typeface="Calibri"/>
              </a:rPr>
              <a:t>for ENGINEERS</a:t>
            </a:r>
            <a:endParaRPr b="1" i="1" sz="3200" u="none" cap="none" strike="noStrike">
              <a:solidFill>
                <a:srgbClr val="3F3F3F"/>
              </a:solidFill>
              <a:latin typeface="Calibri"/>
              <a:ea typeface="Calibri"/>
              <a:cs typeface="Calibri"/>
              <a:sym typeface="Calibri"/>
            </a:endParaRPr>
          </a:p>
        </p:txBody>
      </p:sp>
      <p:pic>
        <p:nvPicPr>
          <p:cNvPr id="121" name="Google Shape;121;p2"/>
          <p:cNvPicPr preferRelativeResize="0"/>
          <p:nvPr/>
        </p:nvPicPr>
        <p:blipFill rotWithShape="1">
          <a:blip r:embed="rId3">
            <a:alphaModFix/>
          </a:blip>
          <a:srcRect b="0" l="0" r="0" t="0"/>
          <a:stretch/>
        </p:blipFill>
        <p:spPr>
          <a:xfrm>
            <a:off x="16823" y="4081463"/>
            <a:ext cx="2895600" cy="21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idx="4294967295" type="title"/>
          </p:nvPr>
        </p:nvSpPr>
        <p:spPr>
          <a:xfrm>
            <a:off x="0" y="116958"/>
            <a:ext cx="8229600" cy="13184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Interrupting and Terminating </a:t>
            </a:r>
            <a:r>
              <a:rPr lang="en-US"/>
              <a:t>Matlab</a:t>
            </a:r>
            <a:endParaRPr b="1"/>
          </a:p>
        </p:txBody>
      </p:sp>
      <p:sp>
        <p:nvSpPr>
          <p:cNvPr id="280" name="Google Shape;280;p17"/>
          <p:cNvSpPr txBox="1"/>
          <p:nvPr>
            <p:ph idx="4294967295" type="body"/>
          </p:nvPr>
        </p:nvSpPr>
        <p:spPr>
          <a:xfrm>
            <a:off x="838200" y="1701208"/>
            <a:ext cx="8305800" cy="4623391"/>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Arial"/>
              <a:buChar char="•"/>
            </a:pPr>
            <a:r>
              <a:rPr b="1" lang="en-US" sz="2800">
                <a:solidFill>
                  <a:srgbClr val="FF0000"/>
                </a:solidFill>
              </a:rPr>
              <a:t>Ctrl-C</a:t>
            </a:r>
            <a:r>
              <a:rPr lang="en-US" sz="2800"/>
              <a:t> (pressing the Ctrl and c keys simultaneously): Interrupts (aborts) processing, but does not terminate Matlab. You may want to interrupt Matlab if you mistakenly command it to display thousands of results and you wish to stop the time-consuming display.</a:t>
            </a:r>
            <a:endParaRPr/>
          </a:p>
          <a:p>
            <a:pPr indent="-177800" lvl="0" marL="91440" rtl="0" algn="l">
              <a:lnSpc>
                <a:spcPct val="90000"/>
              </a:lnSpc>
              <a:spcBef>
                <a:spcPts val="1400"/>
              </a:spcBef>
              <a:spcAft>
                <a:spcPts val="0"/>
              </a:spcAft>
              <a:buSzPts val="2800"/>
              <a:buFont typeface="Arial"/>
              <a:buChar char="•"/>
            </a:pPr>
            <a:r>
              <a:rPr lang="en-US" sz="2800"/>
              <a:t>quit: Terminates Matlab</a:t>
            </a:r>
            <a:endParaRPr sz="2800"/>
          </a:p>
          <a:p>
            <a:pPr indent="-177800" lvl="0" marL="91440" rtl="0" algn="l">
              <a:lnSpc>
                <a:spcPct val="90000"/>
              </a:lnSpc>
              <a:spcBef>
                <a:spcPts val="1400"/>
              </a:spcBef>
              <a:spcAft>
                <a:spcPts val="0"/>
              </a:spcAft>
              <a:buSzPts val="2800"/>
              <a:buFont typeface="Arial"/>
              <a:buChar char="•"/>
            </a:pPr>
            <a:r>
              <a:rPr lang="en-US" sz="2800"/>
              <a:t>exit: Terminates Matlab</a:t>
            </a:r>
            <a:endParaRPr sz="2800"/>
          </a:p>
          <a:p>
            <a:pPr indent="-177800" lvl="0" marL="91440" rtl="0" algn="l">
              <a:lnSpc>
                <a:spcPct val="90000"/>
              </a:lnSpc>
              <a:spcBef>
                <a:spcPts val="1400"/>
              </a:spcBef>
              <a:spcAft>
                <a:spcPts val="0"/>
              </a:spcAft>
              <a:buSzPts val="2800"/>
              <a:buFont typeface="Arial"/>
              <a:buChar char="•"/>
            </a:pPr>
            <a:r>
              <a:rPr lang="en-US" sz="2800"/>
              <a:t>Click the close button 		 : Terminates Matlab</a:t>
            </a:r>
            <a:endParaRPr sz="2600"/>
          </a:p>
        </p:txBody>
      </p:sp>
      <p:pic>
        <p:nvPicPr>
          <p:cNvPr id="281" name="Google Shape;281;p17"/>
          <p:cNvPicPr preferRelativeResize="0"/>
          <p:nvPr/>
        </p:nvPicPr>
        <p:blipFill rotWithShape="1">
          <a:blip r:embed="rId3">
            <a:alphaModFix/>
          </a:blip>
          <a:srcRect b="0" l="0" r="0" t="0"/>
          <a:stretch/>
        </p:blipFill>
        <p:spPr>
          <a:xfrm>
            <a:off x="4114800" y="5052695"/>
            <a:ext cx="1266825" cy="24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287" name="Google Shape;287;p18"/>
          <p:cNvSpPr txBox="1"/>
          <p:nvPr>
            <p:ph idx="4294967295" type="body"/>
          </p:nvPr>
        </p:nvSpPr>
        <p:spPr>
          <a:xfrm>
            <a:off x="838200" y="1143000"/>
            <a:ext cx="8305800" cy="46482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800"/>
              <a:buNone/>
            </a:pPr>
            <a:r>
              <a:t/>
            </a:r>
            <a:endParaRPr sz="2800"/>
          </a:p>
          <a:p>
            <a:pPr indent="-177800" lvl="0" marL="91440" rtl="0" algn="l">
              <a:lnSpc>
                <a:spcPct val="90000"/>
              </a:lnSpc>
              <a:spcBef>
                <a:spcPts val="1400"/>
              </a:spcBef>
              <a:spcAft>
                <a:spcPts val="0"/>
              </a:spcAft>
              <a:buSzPts val="2800"/>
              <a:buChar char=" "/>
            </a:pPr>
            <a:r>
              <a:rPr lang="en-US" sz="2800"/>
              <a:t>Function browser (shift F1)</a:t>
            </a:r>
            <a:endParaRPr/>
          </a:p>
          <a:p>
            <a:pPr indent="-177800" lvl="0" marL="91440" rtl="0" algn="l">
              <a:lnSpc>
                <a:spcPct val="90000"/>
              </a:lnSpc>
              <a:spcBef>
                <a:spcPts val="1400"/>
              </a:spcBef>
              <a:spcAft>
                <a:spcPts val="0"/>
              </a:spcAft>
              <a:buSzPts val="2800"/>
              <a:buChar char=" "/>
            </a:pPr>
            <a:r>
              <a:rPr lang="en-US" sz="2800"/>
              <a:t>Click on </a:t>
            </a:r>
            <a:r>
              <a:rPr b="1" lang="en-US" sz="2800">
                <a:solidFill>
                  <a:srgbClr val="CC6600"/>
                </a:solidFill>
              </a:rPr>
              <a:t>MATLAB</a:t>
            </a:r>
            <a:r>
              <a:rPr lang="en-US" sz="2800"/>
              <a:t> in the dialog box</a:t>
            </a:r>
            <a:endParaRPr/>
          </a:p>
        </p:txBody>
      </p:sp>
      <p:pic>
        <p:nvPicPr>
          <p:cNvPr id="288" name="Google Shape;288;p18"/>
          <p:cNvPicPr preferRelativeResize="0"/>
          <p:nvPr/>
        </p:nvPicPr>
        <p:blipFill rotWithShape="1">
          <a:blip r:embed="rId3">
            <a:alphaModFix/>
          </a:blip>
          <a:srcRect b="0" l="0" r="0" t="0"/>
          <a:stretch/>
        </p:blipFill>
        <p:spPr>
          <a:xfrm>
            <a:off x="1752600" y="2971800"/>
            <a:ext cx="5086350" cy="3724275"/>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294" name="Google Shape;294;p19"/>
          <p:cNvSpPr txBox="1"/>
          <p:nvPr>
            <p:ph idx="4294967295" type="body"/>
          </p:nvPr>
        </p:nvSpPr>
        <p:spPr>
          <a:xfrm>
            <a:off x="533400" y="1143000"/>
            <a:ext cx="86106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Click on </a:t>
            </a:r>
            <a:r>
              <a:rPr i="1" lang="en-US"/>
              <a:t>Mathematics</a:t>
            </a:r>
            <a:r>
              <a:rPr lang="en-US"/>
              <a:t> to see the functions under different topics</a:t>
            </a:r>
            <a:endParaRPr/>
          </a:p>
        </p:txBody>
      </p:sp>
      <p:pic>
        <p:nvPicPr>
          <p:cNvPr id="295" name="Google Shape;295;p19"/>
          <p:cNvPicPr preferRelativeResize="0"/>
          <p:nvPr/>
        </p:nvPicPr>
        <p:blipFill rotWithShape="1">
          <a:blip r:embed="rId3">
            <a:alphaModFix/>
          </a:blip>
          <a:srcRect b="0" l="0" r="0" t="0"/>
          <a:stretch/>
        </p:blipFill>
        <p:spPr>
          <a:xfrm>
            <a:off x="3200400" y="1676400"/>
            <a:ext cx="4638675" cy="5010150"/>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301" name="Google Shape;301;p20"/>
          <p:cNvSpPr txBox="1"/>
          <p:nvPr>
            <p:ph idx="4294967295" type="body"/>
          </p:nvPr>
        </p:nvSpPr>
        <p:spPr>
          <a:xfrm>
            <a:off x="0" y="11430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Click the titles to see the functions inside. For example let’s check “</a:t>
            </a:r>
            <a:r>
              <a:rPr i="1" lang="en-US"/>
              <a:t>Elementary Math</a:t>
            </a:r>
            <a:r>
              <a:rPr lang="en-US"/>
              <a:t>”</a:t>
            </a:r>
            <a:endParaRPr/>
          </a:p>
        </p:txBody>
      </p:sp>
      <p:pic>
        <p:nvPicPr>
          <p:cNvPr id="302" name="Google Shape;302;p20"/>
          <p:cNvPicPr preferRelativeResize="0"/>
          <p:nvPr/>
        </p:nvPicPr>
        <p:blipFill rotWithShape="1">
          <a:blip r:embed="rId3">
            <a:alphaModFix/>
          </a:blip>
          <a:srcRect b="0" l="0" r="0" t="0"/>
          <a:stretch/>
        </p:blipFill>
        <p:spPr>
          <a:xfrm>
            <a:off x="3200400" y="2057400"/>
            <a:ext cx="4629150" cy="4429125"/>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308" name="Google Shape;308;p21"/>
          <p:cNvSpPr txBox="1"/>
          <p:nvPr>
            <p:ph idx="4294967295" type="body"/>
          </p:nvPr>
        </p:nvSpPr>
        <p:spPr>
          <a:xfrm>
            <a:off x="0" y="9906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Let’s see the “</a:t>
            </a:r>
            <a:r>
              <a:rPr i="1" lang="en-US"/>
              <a:t>Trigonometric</a:t>
            </a:r>
            <a:r>
              <a:rPr lang="en-US"/>
              <a:t>”</a:t>
            </a:r>
            <a:endParaRPr/>
          </a:p>
        </p:txBody>
      </p:sp>
      <p:pic>
        <p:nvPicPr>
          <p:cNvPr id="309" name="Google Shape;309;p21"/>
          <p:cNvPicPr preferRelativeResize="0"/>
          <p:nvPr/>
        </p:nvPicPr>
        <p:blipFill rotWithShape="1">
          <a:blip r:embed="rId3">
            <a:alphaModFix/>
          </a:blip>
          <a:srcRect b="0" l="0" r="0" t="0"/>
          <a:stretch/>
        </p:blipFill>
        <p:spPr>
          <a:xfrm>
            <a:off x="2590800" y="1676400"/>
            <a:ext cx="6153150" cy="4457700"/>
          </a:xfrm>
          <a:prstGeom prst="rect">
            <a:avLst/>
          </a:prstGeom>
          <a:noFill/>
          <a:ln cap="flat" cmpd="sng" w="12700">
            <a:solidFill>
              <a:schemeClr val="dk1"/>
            </a:solidFill>
            <a:prstDash val="solid"/>
            <a:miter lim="800000"/>
            <a:headEnd len="sm" w="sm" type="none"/>
            <a:tailEnd len="sm" w="sm" type="none"/>
          </a:ln>
        </p:spPr>
      </p:pic>
      <p:sp>
        <p:nvSpPr>
          <p:cNvPr id="310" name="Google Shape;310;p21"/>
          <p:cNvSpPr txBox="1"/>
          <p:nvPr/>
        </p:nvSpPr>
        <p:spPr>
          <a:xfrm>
            <a:off x="838200" y="3200400"/>
            <a:ext cx="3124200" cy="1187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Well, </a:t>
            </a:r>
            <a:r>
              <a:rPr b="1" lang="en-US" sz="2400">
                <a:solidFill>
                  <a:srgbClr val="CC6600"/>
                </a:solidFill>
                <a:latin typeface="Times New Roman"/>
                <a:ea typeface="Times New Roman"/>
                <a:cs typeface="Times New Roman"/>
                <a:sym typeface="Times New Roman"/>
              </a:rPr>
              <a:t>MATLAB</a:t>
            </a:r>
            <a:r>
              <a:rPr lang="en-US" sz="2400">
                <a:solidFill>
                  <a:schemeClr val="dk1"/>
                </a:solidFill>
                <a:latin typeface="Times New Roman"/>
                <a:ea typeface="Times New Roman"/>
                <a:cs typeface="Times New Roman"/>
                <a:sym typeface="Times New Roman"/>
              </a:rPr>
              <a:t> is a huge software with thousands of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316" name="Google Shape;316;p22"/>
          <p:cNvSpPr txBox="1"/>
          <p:nvPr>
            <p:ph idx="4294967295" type="body"/>
          </p:nvPr>
        </p:nvSpPr>
        <p:spPr>
          <a:xfrm>
            <a:off x="0" y="9906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Let’s find the “</a:t>
            </a:r>
            <a:r>
              <a:rPr b="1" lang="en-US"/>
              <a:t>sin</a:t>
            </a:r>
            <a:r>
              <a:rPr lang="en-US"/>
              <a:t>” function and click on it</a:t>
            </a:r>
            <a:endParaRPr/>
          </a:p>
        </p:txBody>
      </p:sp>
      <p:pic>
        <p:nvPicPr>
          <p:cNvPr id="317" name="Google Shape;317;p22"/>
          <p:cNvPicPr preferRelativeResize="0"/>
          <p:nvPr/>
        </p:nvPicPr>
        <p:blipFill rotWithShape="1">
          <a:blip r:embed="rId3">
            <a:alphaModFix/>
          </a:blip>
          <a:srcRect b="0" l="0" r="0" t="0"/>
          <a:stretch/>
        </p:blipFill>
        <p:spPr>
          <a:xfrm>
            <a:off x="762000" y="1676400"/>
            <a:ext cx="7848600" cy="3794125"/>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Online Help</a:t>
            </a:r>
            <a:endParaRPr/>
          </a:p>
        </p:txBody>
      </p:sp>
      <p:sp>
        <p:nvSpPr>
          <p:cNvPr id="323" name="Google Shape;323;p23"/>
          <p:cNvSpPr txBox="1"/>
          <p:nvPr>
            <p:ph idx="4294967295" type="body"/>
          </p:nvPr>
        </p:nvSpPr>
        <p:spPr>
          <a:xfrm>
            <a:off x="0" y="9906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OR just Google the function you need: Since MATLAB is widely used in the world, you will probably find it!</a:t>
            </a:r>
            <a:endParaRPr/>
          </a:p>
        </p:txBody>
      </p:sp>
      <p:pic>
        <p:nvPicPr>
          <p:cNvPr id="324" name="Google Shape;324;p23"/>
          <p:cNvPicPr preferRelativeResize="0"/>
          <p:nvPr/>
        </p:nvPicPr>
        <p:blipFill rotWithShape="1">
          <a:blip r:embed="rId3">
            <a:alphaModFix/>
          </a:blip>
          <a:srcRect b="0" l="0" r="0" t="0"/>
          <a:stretch/>
        </p:blipFill>
        <p:spPr>
          <a:xfrm>
            <a:off x="107311" y="1651251"/>
            <a:ext cx="8960489" cy="44907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Clear and Format</a:t>
            </a:r>
            <a:endParaRPr/>
          </a:p>
        </p:txBody>
      </p:sp>
      <p:sp>
        <p:nvSpPr>
          <p:cNvPr id="330" name="Google Shape;330;p24"/>
          <p:cNvSpPr txBox="1"/>
          <p:nvPr>
            <p:ph idx="4294967295" type="body"/>
          </p:nvPr>
        </p:nvSpPr>
        <p:spPr>
          <a:xfrm>
            <a:off x="838200" y="1371600"/>
            <a:ext cx="8305800" cy="4953000"/>
          </a:xfrm>
          <a:prstGeom prst="rect">
            <a:avLst/>
          </a:prstGeom>
          <a:noFill/>
          <a:ln>
            <a:noFill/>
          </a:ln>
        </p:spPr>
        <p:txBody>
          <a:bodyPr anchorCtr="0" anchor="t" bIns="45700" lIns="0" spcFirstLastPara="1" rIns="0" wrap="square" tIns="45700">
            <a:normAutofit fontScale="92500" lnSpcReduction="10000"/>
          </a:bodyPr>
          <a:lstStyle/>
          <a:p>
            <a:pPr indent="-146843" lvl="0" marL="91440" rtl="0" algn="l">
              <a:lnSpc>
                <a:spcPct val="90000"/>
              </a:lnSpc>
              <a:spcBef>
                <a:spcPts val="0"/>
              </a:spcBef>
              <a:spcAft>
                <a:spcPts val="0"/>
              </a:spcAft>
              <a:buSzPct val="100000"/>
              <a:buChar char=" "/>
            </a:pPr>
            <a:r>
              <a:rPr lang="en-US" sz="2500"/>
              <a:t>The </a:t>
            </a:r>
            <a:r>
              <a:rPr b="1" lang="en-US" sz="2500">
                <a:solidFill>
                  <a:srgbClr val="FF0000"/>
                </a:solidFill>
              </a:rPr>
              <a:t>clc</a:t>
            </a:r>
            <a:r>
              <a:rPr lang="en-US" sz="2500"/>
              <a:t> command</a:t>
            </a:r>
            <a:endParaRPr/>
          </a:p>
          <a:p>
            <a:pPr indent="-182911" lvl="1" marL="384048" rtl="0" algn="l">
              <a:lnSpc>
                <a:spcPct val="90000"/>
              </a:lnSpc>
              <a:spcBef>
                <a:spcPts val="400"/>
              </a:spcBef>
              <a:spcAft>
                <a:spcPts val="0"/>
              </a:spcAft>
              <a:buSzPct val="100000"/>
              <a:buChar char="◦"/>
            </a:pPr>
            <a:r>
              <a:rPr lang="en-US" sz="2300"/>
              <a:t>Clears the command window</a:t>
            </a:r>
            <a:endParaRPr/>
          </a:p>
          <a:p>
            <a:pPr indent="-146843" lvl="0" marL="91440" rtl="0" algn="l">
              <a:lnSpc>
                <a:spcPct val="90000"/>
              </a:lnSpc>
              <a:spcBef>
                <a:spcPts val="1600"/>
              </a:spcBef>
              <a:spcAft>
                <a:spcPts val="0"/>
              </a:spcAft>
              <a:buSzPct val="100000"/>
              <a:buChar char=" "/>
            </a:pPr>
            <a:r>
              <a:rPr lang="en-US" sz="2500"/>
              <a:t>The </a:t>
            </a:r>
            <a:r>
              <a:rPr b="1" lang="en-US" sz="2500">
                <a:solidFill>
                  <a:srgbClr val="FF0000"/>
                </a:solidFill>
              </a:rPr>
              <a:t>clear</a:t>
            </a:r>
            <a:r>
              <a:rPr lang="en-US" sz="2500"/>
              <a:t> command</a:t>
            </a:r>
            <a:endParaRPr/>
          </a:p>
          <a:p>
            <a:pPr indent="-182911" lvl="1" marL="384048" rtl="0" algn="l">
              <a:lnSpc>
                <a:spcPct val="90000"/>
              </a:lnSpc>
              <a:spcBef>
                <a:spcPts val="400"/>
              </a:spcBef>
              <a:spcAft>
                <a:spcPts val="0"/>
              </a:spcAft>
              <a:buSzPct val="100000"/>
              <a:buChar char="◦"/>
            </a:pPr>
            <a:r>
              <a:rPr lang="en-US" sz="2300"/>
              <a:t>Clears the workspace</a:t>
            </a:r>
            <a:endParaRPr/>
          </a:p>
          <a:p>
            <a:pPr indent="-182911" lvl="1" marL="384048" rtl="0" algn="l">
              <a:lnSpc>
                <a:spcPct val="90000"/>
              </a:lnSpc>
              <a:spcBef>
                <a:spcPts val="600"/>
              </a:spcBef>
              <a:spcAft>
                <a:spcPts val="0"/>
              </a:spcAft>
              <a:buSzPct val="100000"/>
              <a:buChar char="◦"/>
            </a:pPr>
            <a:r>
              <a:rPr b="1" lang="en-US" sz="2500">
                <a:solidFill>
                  <a:srgbClr val="FF0000"/>
                </a:solidFill>
              </a:rPr>
              <a:t>clear</a:t>
            </a:r>
            <a:r>
              <a:rPr b="1" lang="en-US" sz="2500"/>
              <a:t> all </a:t>
            </a:r>
            <a:r>
              <a:rPr lang="en-US" sz="2300"/>
              <a:t>clears all variables in the workspace</a:t>
            </a:r>
            <a:endParaRPr/>
          </a:p>
          <a:p>
            <a:pPr indent="-182911" lvl="1" marL="384048" rtl="0" algn="l">
              <a:lnSpc>
                <a:spcPct val="90000"/>
              </a:lnSpc>
              <a:spcBef>
                <a:spcPts val="600"/>
              </a:spcBef>
              <a:spcAft>
                <a:spcPts val="0"/>
              </a:spcAft>
              <a:buSzPct val="100000"/>
              <a:buChar char="◦"/>
            </a:pPr>
            <a:r>
              <a:rPr lang="en-US" sz="2300"/>
              <a:t>Example if you type: </a:t>
            </a:r>
            <a:r>
              <a:rPr lang="en-US" sz="2300">
                <a:solidFill>
                  <a:srgbClr val="FF0000"/>
                </a:solidFill>
              </a:rPr>
              <a:t>clear var1 </a:t>
            </a:r>
            <a:r>
              <a:rPr lang="en-US" sz="2300"/>
              <a:t>only var1 would be erased</a:t>
            </a:r>
            <a:endParaRPr/>
          </a:p>
          <a:p>
            <a:pPr indent="-146843" lvl="0" marL="91440" rtl="0" algn="l">
              <a:lnSpc>
                <a:spcPct val="90000"/>
              </a:lnSpc>
              <a:spcBef>
                <a:spcPts val="1600"/>
              </a:spcBef>
              <a:spcAft>
                <a:spcPts val="0"/>
              </a:spcAft>
              <a:buSzPct val="100000"/>
              <a:buChar char=" "/>
            </a:pPr>
            <a:r>
              <a:rPr lang="en-US" sz="2500"/>
              <a:t>The </a:t>
            </a:r>
            <a:r>
              <a:rPr b="1" lang="en-US" sz="2500">
                <a:solidFill>
                  <a:srgbClr val="FF0000"/>
                </a:solidFill>
              </a:rPr>
              <a:t>format </a:t>
            </a:r>
            <a:r>
              <a:rPr lang="en-US" sz="2500"/>
              <a:t>command</a:t>
            </a:r>
            <a:endParaRPr/>
          </a:p>
          <a:p>
            <a:pPr indent="-182911" lvl="1" marL="384048" rtl="0" algn="l">
              <a:lnSpc>
                <a:spcPct val="90000"/>
              </a:lnSpc>
              <a:spcBef>
                <a:spcPts val="400"/>
              </a:spcBef>
              <a:spcAft>
                <a:spcPts val="0"/>
              </a:spcAft>
              <a:buSzPct val="100000"/>
              <a:buChar char="◦"/>
            </a:pPr>
            <a:r>
              <a:rPr lang="en-US" sz="2300"/>
              <a:t>Allows you to specify the number format and the display in the command window</a:t>
            </a:r>
            <a:endParaRPr/>
          </a:p>
          <a:p>
            <a:pPr indent="-182911" lvl="1" marL="384048" rtl="0" algn="l">
              <a:lnSpc>
                <a:spcPct val="90000"/>
              </a:lnSpc>
              <a:spcBef>
                <a:spcPts val="600"/>
              </a:spcBef>
              <a:spcAft>
                <a:spcPts val="0"/>
              </a:spcAft>
              <a:buSzPct val="100000"/>
              <a:buChar char="◦"/>
            </a:pPr>
            <a:r>
              <a:rPr lang="en-US" sz="2300"/>
              <a:t>Example if you type: </a:t>
            </a:r>
            <a:r>
              <a:rPr b="1" lang="en-US" sz="2400">
                <a:solidFill>
                  <a:srgbClr val="FF0000"/>
                </a:solidFill>
              </a:rPr>
              <a:t>format </a:t>
            </a:r>
            <a:r>
              <a:rPr b="1" lang="en-US" sz="2400"/>
              <a:t>compact</a:t>
            </a:r>
            <a:r>
              <a:rPr lang="en-US" sz="2400"/>
              <a:t> Matlab won’t skip a line when displaying results</a:t>
            </a:r>
            <a:endParaRPr/>
          </a:p>
          <a:p>
            <a:pPr indent="-182880" lvl="1" marL="384048" rtl="0" algn="l">
              <a:lnSpc>
                <a:spcPct val="90000"/>
              </a:lnSpc>
              <a:spcBef>
                <a:spcPts val="600"/>
              </a:spcBef>
              <a:spcAft>
                <a:spcPts val="0"/>
              </a:spcAft>
              <a:buSzPct val="100000"/>
              <a:buChar char="◦"/>
            </a:pPr>
            <a:r>
              <a:rPr lang="en-US" sz="2400"/>
              <a:t>Example if you type: </a:t>
            </a:r>
            <a:r>
              <a:rPr b="1" lang="en-US" sz="2400">
                <a:solidFill>
                  <a:srgbClr val="FF0000"/>
                </a:solidFill>
              </a:rPr>
              <a:t>format</a:t>
            </a:r>
            <a:r>
              <a:rPr lang="en-US" sz="2400"/>
              <a:t> </a:t>
            </a:r>
            <a:r>
              <a:rPr b="1" lang="en-US" sz="2400"/>
              <a:t>LONGENG </a:t>
            </a:r>
            <a:r>
              <a:rPr lang="en-US" sz="2400"/>
              <a:t>  the number displayed will have exactly 16 significant digits and a power that is a multiple of three.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Other useful things…</a:t>
            </a:r>
            <a:endParaRPr/>
          </a:p>
        </p:txBody>
      </p:sp>
      <p:sp>
        <p:nvSpPr>
          <p:cNvPr id="336" name="Google Shape;336;p25"/>
          <p:cNvSpPr txBox="1"/>
          <p:nvPr>
            <p:ph idx="4294967295" type="body"/>
          </p:nvPr>
        </p:nvSpPr>
        <p:spPr>
          <a:xfrm>
            <a:off x="838200" y="1403498"/>
            <a:ext cx="8305800" cy="4921102"/>
          </a:xfrm>
          <a:prstGeom prst="rect">
            <a:avLst/>
          </a:prstGeom>
          <a:noFill/>
          <a:ln>
            <a:noFill/>
          </a:ln>
        </p:spPr>
        <p:txBody>
          <a:bodyPr anchorCtr="0" anchor="t" bIns="45700" lIns="0" spcFirstLastPara="1" rIns="0" wrap="square" tIns="45700">
            <a:normAutofit/>
          </a:bodyPr>
          <a:lstStyle/>
          <a:p>
            <a:pPr indent="-177800" lvl="0" marL="91440" rtl="0" algn="l">
              <a:lnSpc>
                <a:spcPct val="110000"/>
              </a:lnSpc>
              <a:spcBef>
                <a:spcPts val="0"/>
              </a:spcBef>
              <a:spcAft>
                <a:spcPts val="0"/>
              </a:spcAft>
              <a:buSzPts val="2800"/>
              <a:buChar char=" "/>
            </a:pPr>
            <a:r>
              <a:rPr lang="en-US" sz="2800"/>
              <a:t>F5	runs program</a:t>
            </a:r>
            <a:endParaRPr/>
          </a:p>
          <a:p>
            <a:pPr indent="-158750" lvl="0" marL="91440" rtl="0" algn="l">
              <a:lnSpc>
                <a:spcPct val="110000"/>
              </a:lnSpc>
              <a:spcBef>
                <a:spcPts val="1400"/>
              </a:spcBef>
              <a:spcAft>
                <a:spcPts val="0"/>
              </a:spcAft>
              <a:buSzPts val="2500"/>
              <a:buChar char=" "/>
            </a:pPr>
            <a:r>
              <a:rPr lang="en-US" sz="2500"/>
              <a:t>Use 🡩 🡫keys to scroll through previously entered commands and rerun.</a:t>
            </a:r>
            <a:endParaRPr/>
          </a:p>
          <a:p>
            <a:pPr indent="-182880" lvl="1" marL="384048" rtl="0" algn="l">
              <a:lnSpc>
                <a:spcPct val="110000"/>
              </a:lnSpc>
              <a:spcBef>
                <a:spcPts val="400"/>
              </a:spcBef>
              <a:spcAft>
                <a:spcPts val="0"/>
              </a:spcAft>
              <a:buSzPts val="2300"/>
              <a:buChar char="◦"/>
            </a:pPr>
            <a:r>
              <a:rPr lang="en-US" sz="2300"/>
              <a:t>Arrow up and press enter</a:t>
            </a:r>
            <a:endParaRPr/>
          </a:p>
          <a:p>
            <a:pPr indent="-36829" lvl="1" marL="384048" rtl="0" algn="l">
              <a:lnSpc>
                <a:spcPct val="110000"/>
              </a:lnSpc>
              <a:spcBef>
                <a:spcPts val="600"/>
              </a:spcBef>
              <a:spcAft>
                <a:spcPts val="0"/>
              </a:spcAft>
              <a:buSzPts val="2300"/>
              <a:buNone/>
            </a:pPr>
            <a:r>
              <a:t/>
            </a:r>
            <a:endParaRPr sz="2300"/>
          </a:p>
          <a:p>
            <a:pPr indent="-152400" lvl="0" marL="91440" rtl="0" algn="l">
              <a:lnSpc>
                <a:spcPct val="90000"/>
              </a:lnSpc>
              <a:spcBef>
                <a:spcPts val="1600"/>
              </a:spcBef>
              <a:spcAft>
                <a:spcPts val="0"/>
              </a:spcAft>
              <a:buSzPts val="2400"/>
              <a:buChar char=" "/>
            </a:pPr>
            <a:r>
              <a:rPr lang="en-US" sz="2400"/>
              <a:t>who: lists the names of defined variables</a:t>
            </a:r>
            <a:endParaRPr/>
          </a:p>
          <a:p>
            <a:pPr indent="-152400" lvl="0" marL="91440" rtl="0" algn="l">
              <a:lnSpc>
                <a:spcPct val="90000"/>
              </a:lnSpc>
              <a:spcBef>
                <a:spcPts val="1400"/>
              </a:spcBef>
              <a:spcAft>
                <a:spcPts val="0"/>
              </a:spcAft>
              <a:buSzPts val="2400"/>
              <a:buChar char=" "/>
            </a:pPr>
            <a:r>
              <a:rPr lang="en-US" sz="2400"/>
              <a:t>whos: lists the names and sizes of defined variables</a:t>
            </a:r>
            <a:endParaRPr/>
          </a:p>
          <a:p>
            <a:pPr indent="-158750" lvl="0" marL="91440" rtl="0" algn="l">
              <a:lnSpc>
                <a:spcPct val="90000"/>
              </a:lnSpc>
              <a:spcBef>
                <a:spcPts val="1400"/>
              </a:spcBef>
              <a:spcAft>
                <a:spcPts val="0"/>
              </a:spcAft>
              <a:buSzPts val="2500"/>
              <a:buChar char=" "/>
            </a:pPr>
            <a:r>
              <a:rPr lang="en-US" sz="2500">
                <a:solidFill>
                  <a:schemeClr val="dk1"/>
                </a:solidFill>
              </a:rPr>
              <a:t>close</a:t>
            </a:r>
            <a:r>
              <a:rPr lang="en-US" sz="2500"/>
              <a:t> all: c</a:t>
            </a:r>
            <a:r>
              <a:rPr lang="en-US" sz="2300"/>
              <a:t>loses all plot windows</a:t>
            </a:r>
            <a:endParaRPr sz="2400"/>
          </a:p>
          <a:p>
            <a:pPr indent="-152400" lvl="0" marL="91440" rtl="0" algn="l">
              <a:lnSpc>
                <a:spcPct val="90000"/>
              </a:lnSpc>
              <a:spcBef>
                <a:spcPts val="1400"/>
              </a:spcBef>
              <a:spcAft>
                <a:spcPts val="0"/>
              </a:spcAft>
              <a:buSzPts val="2400"/>
              <a:buChar char=" "/>
            </a:pPr>
            <a:r>
              <a:rPr lang="en-US" sz="2400"/>
              <a:t>clf: clears the current figure and thus clears the graph window</a:t>
            </a:r>
            <a:endParaRPr/>
          </a:p>
          <a:p>
            <a:pPr indent="-36829" lvl="1" marL="384048" rtl="0" algn="l">
              <a:lnSpc>
                <a:spcPct val="90000"/>
              </a:lnSpc>
              <a:spcBef>
                <a:spcPts val="400"/>
              </a:spcBef>
              <a:spcAft>
                <a:spcPts val="0"/>
              </a:spcAft>
              <a:buSzPts val="2300"/>
              <a:buNone/>
            </a:pPr>
            <a:r>
              <a:t/>
            </a:r>
            <a:endParaRPr sz="2300"/>
          </a:p>
          <a:p>
            <a:pPr indent="0" lvl="1" marL="457200" rtl="0" algn="l">
              <a:lnSpc>
                <a:spcPct val="90000"/>
              </a:lnSpc>
              <a:spcBef>
                <a:spcPts val="600"/>
              </a:spcBef>
              <a:spcAft>
                <a:spcPts val="0"/>
              </a:spcAft>
              <a:buSzPts val="2300"/>
              <a:buNone/>
            </a:pPr>
            <a:r>
              <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Scalar Mathematics</a:t>
            </a:r>
            <a:endParaRPr/>
          </a:p>
        </p:txBody>
      </p:sp>
      <p:sp>
        <p:nvSpPr>
          <p:cNvPr id="343" name="Google Shape;343;p26"/>
          <p:cNvSpPr txBox="1"/>
          <p:nvPr>
            <p:ph idx="4294967295" type="body"/>
          </p:nvPr>
        </p:nvSpPr>
        <p:spPr>
          <a:xfrm>
            <a:off x="446566" y="1477926"/>
            <a:ext cx="7859233" cy="4160873"/>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 scalar is a single number without direction</a:t>
            </a:r>
            <a:endParaRPr/>
          </a:p>
        </p:txBody>
      </p:sp>
      <p:sp>
        <p:nvSpPr>
          <p:cNvPr id="344" name="Google Shape;344;p26"/>
          <p:cNvSpPr/>
          <p:nvPr/>
        </p:nvSpPr>
        <p:spPr>
          <a:xfrm>
            <a:off x="287079" y="2104993"/>
            <a:ext cx="855921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u="sng">
                <a:solidFill>
                  <a:schemeClr val="dk1"/>
                </a:solidFill>
                <a:latin typeface="Tahoma"/>
                <a:ea typeface="Tahoma"/>
                <a:cs typeface="Tahoma"/>
                <a:sym typeface="Tahoma"/>
              </a:rPr>
              <a:t>Operation 	Algebraic form 	Matlab 	Example</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Addition		</a:t>
            </a:r>
            <a:r>
              <a:rPr i="1" lang="en-US" sz="2400">
                <a:solidFill>
                  <a:schemeClr val="dk1"/>
                </a:solidFill>
                <a:latin typeface="Tahoma"/>
                <a:ea typeface="Tahoma"/>
                <a:cs typeface="Tahoma"/>
                <a:sym typeface="Tahoma"/>
              </a:rPr>
              <a:t>a </a:t>
            </a:r>
            <a:r>
              <a:rPr lang="en-US" sz="2400">
                <a:solidFill>
                  <a:schemeClr val="dk1"/>
                </a:solidFill>
                <a:latin typeface="Tahoma"/>
                <a:ea typeface="Tahoma"/>
                <a:cs typeface="Tahoma"/>
                <a:sym typeface="Tahoma"/>
              </a:rPr>
              <a:t>+ </a:t>
            </a:r>
            <a:r>
              <a:rPr i="1" lang="en-US" sz="2400">
                <a:solidFill>
                  <a:schemeClr val="dk1"/>
                </a:solidFill>
                <a:latin typeface="Tahoma"/>
                <a:ea typeface="Tahoma"/>
                <a:cs typeface="Tahoma"/>
                <a:sym typeface="Tahoma"/>
              </a:rPr>
              <a:t>b 		</a:t>
            </a:r>
            <a:r>
              <a:rPr lang="en-US" sz="2400">
                <a:solidFill>
                  <a:schemeClr val="dk1"/>
                </a:solidFill>
                <a:latin typeface="Tahoma"/>
                <a:ea typeface="Tahoma"/>
                <a:cs typeface="Tahoma"/>
                <a:sym typeface="Tahoma"/>
              </a:rPr>
              <a:t>a + b 		5 +3</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Subtraction 		</a:t>
            </a:r>
            <a:r>
              <a:rPr i="1" lang="en-US" sz="2400">
                <a:solidFill>
                  <a:schemeClr val="dk1"/>
                </a:solidFill>
                <a:latin typeface="Tahoma"/>
                <a:ea typeface="Tahoma"/>
                <a:cs typeface="Tahoma"/>
                <a:sym typeface="Tahoma"/>
              </a:rPr>
              <a:t>a − b 		</a:t>
            </a:r>
            <a:r>
              <a:rPr lang="en-US" sz="2400">
                <a:solidFill>
                  <a:schemeClr val="dk1"/>
                </a:solidFill>
                <a:latin typeface="Tahoma"/>
                <a:ea typeface="Tahoma"/>
                <a:cs typeface="Tahoma"/>
                <a:sym typeface="Tahoma"/>
              </a:rPr>
              <a:t>a - b 		23-12</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Multiplication 	</a:t>
            </a:r>
            <a:r>
              <a:rPr i="1" lang="en-US" sz="2400">
                <a:solidFill>
                  <a:schemeClr val="dk1"/>
                </a:solidFill>
                <a:latin typeface="Tahoma"/>
                <a:ea typeface="Tahoma"/>
                <a:cs typeface="Tahoma"/>
                <a:sym typeface="Tahoma"/>
              </a:rPr>
              <a:t>a × b 		</a:t>
            </a:r>
            <a:r>
              <a:rPr lang="en-US" sz="2400">
                <a:solidFill>
                  <a:schemeClr val="dk1"/>
                </a:solidFill>
                <a:latin typeface="Tahoma"/>
                <a:ea typeface="Tahoma"/>
                <a:cs typeface="Tahoma"/>
                <a:sym typeface="Tahoma"/>
              </a:rPr>
              <a:t>a * b 		3.14*0.85</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Right division 	</a:t>
            </a:r>
            <a:r>
              <a:rPr i="1" lang="en-US" sz="2400">
                <a:solidFill>
                  <a:schemeClr val="dk1"/>
                </a:solidFill>
                <a:latin typeface="Tahoma"/>
                <a:ea typeface="Tahoma"/>
                <a:cs typeface="Tahoma"/>
                <a:sym typeface="Tahoma"/>
              </a:rPr>
              <a:t>a ÷ b 		</a:t>
            </a:r>
            <a:r>
              <a:rPr lang="en-US" sz="2400">
                <a:solidFill>
                  <a:schemeClr val="dk1"/>
                </a:solidFill>
                <a:latin typeface="Tahoma"/>
                <a:ea typeface="Tahoma"/>
                <a:cs typeface="Tahoma"/>
                <a:sym typeface="Tahoma"/>
              </a:rPr>
              <a:t>a / b 		56/8</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Left division 		</a:t>
            </a:r>
            <a:r>
              <a:rPr i="1" lang="en-US" sz="2400">
                <a:solidFill>
                  <a:schemeClr val="dk1"/>
                </a:solidFill>
                <a:latin typeface="Tahoma"/>
                <a:ea typeface="Tahoma"/>
                <a:cs typeface="Tahoma"/>
                <a:sym typeface="Tahoma"/>
              </a:rPr>
              <a:t>b ÷ a 		</a:t>
            </a:r>
            <a:r>
              <a:rPr lang="en-US" sz="2400">
                <a:solidFill>
                  <a:schemeClr val="dk1"/>
                </a:solidFill>
                <a:latin typeface="Tahoma"/>
                <a:ea typeface="Tahoma"/>
                <a:cs typeface="Tahoma"/>
                <a:sym typeface="Tahoma"/>
              </a:rPr>
              <a:t>a \ b 		8\56</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Exponentiation 	</a:t>
            </a:r>
            <a:r>
              <a:rPr i="1" lang="en-US" sz="2400">
                <a:solidFill>
                  <a:schemeClr val="dk1"/>
                </a:solidFill>
                <a:latin typeface="Tahoma"/>
                <a:ea typeface="Tahoma"/>
                <a:cs typeface="Tahoma"/>
                <a:sym typeface="Tahoma"/>
              </a:rPr>
              <a:t>a</a:t>
            </a:r>
            <a:r>
              <a:rPr baseline="30000" i="1" lang="en-US" sz="2400">
                <a:solidFill>
                  <a:schemeClr val="dk1"/>
                </a:solidFill>
                <a:latin typeface="Tahoma"/>
                <a:ea typeface="Tahoma"/>
                <a:cs typeface="Tahoma"/>
                <a:sym typeface="Tahoma"/>
              </a:rPr>
              <a:t>b </a:t>
            </a:r>
            <a:r>
              <a:rPr i="1" lang="en-US" sz="2400">
                <a:solidFill>
                  <a:schemeClr val="dk1"/>
                </a:solidFill>
                <a:latin typeface="Tahoma"/>
                <a:ea typeface="Tahoma"/>
                <a:cs typeface="Tahoma"/>
                <a:sym typeface="Tahoma"/>
              </a:rPr>
              <a:t>		</a:t>
            </a:r>
            <a:r>
              <a:rPr lang="en-US" sz="2400">
                <a:solidFill>
                  <a:schemeClr val="dk1"/>
                </a:solidFill>
                <a:latin typeface="Tahoma"/>
                <a:ea typeface="Tahoma"/>
                <a:cs typeface="Tahoma"/>
                <a:sym typeface="Tahoma"/>
              </a:rPr>
              <a:t>a ^ b 		5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Introduction</a:t>
            </a:r>
            <a:endParaRPr/>
          </a:p>
        </p:txBody>
      </p:sp>
      <p:sp>
        <p:nvSpPr>
          <p:cNvPr id="128" name="Google Shape;128;p3"/>
          <p:cNvSpPr txBox="1"/>
          <p:nvPr>
            <p:ph idx="4294967295" type="body"/>
          </p:nvPr>
        </p:nvSpPr>
        <p:spPr>
          <a:xfrm>
            <a:off x="838200" y="1066800"/>
            <a:ext cx="8305800" cy="5029200"/>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0"/>
              </a:spcBef>
              <a:spcAft>
                <a:spcPts val="0"/>
              </a:spcAft>
              <a:buSzPts val="2500"/>
              <a:buChar char=" "/>
            </a:pPr>
            <a:r>
              <a:rPr lang="en-US" sz="2500"/>
              <a:t>First release in 1984</a:t>
            </a:r>
            <a:endParaRPr/>
          </a:p>
          <a:p>
            <a:pPr indent="-158750" lvl="0" marL="91440" rtl="0" algn="l">
              <a:lnSpc>
                <a:spcPct val="90000"/>
              </a:lnSpc>
              <a:spcBef>
                <a:spcPts val="1400"/>
              </a:spcBef>
              <a:spcAft>
                <a:spcPts val="0"/>
              </a:spcAft>
              <a:buSzPts val="2500"/>
              <a:buChar char=" "/>
            </a:pPr>
            <a:r>
              <a:rPr lang="en-US" sz="2500"/>
              <a:t>Technical Computing</a:t>
            </a:r>
            <a:endParaRPr/>
          </a:p>
          <a:p>
            <a:pPr indent="-158750" lvl="0" marL="91440" rtl="0" algn="l">
              <a:lnSpc>
                <a:spcPct val="90000"/>
              </a:lnSpc>
              <a:spcBef>
                <a:spcPts val="1400"/>
              </a:spcBef>
              <a:spcAft>
                <a:spcPts val="0"/>
              </a:spcAft>
              <a:buSzPts val="2500"/>
              <a:buChar char=" "/>
            </a:pPr>
            <a:r>
              <a:rPr lang="en-US" sz="2500"/>
              <a:t>Numerical computing environment</a:t>
            </a:r>
            <a:endParaRPr/>
          </a:p>
          <a:p>
            <a:pPr indent="-158750" lvl="0" marL="91440" rtl="0" algn="l">
              <a:lnSpc>
                <a:spcPct val="90000"/>
              </a:lnSpc>
              <a:spcBef>
                <a:spcPts val="1400"/>
              </a:spcBef>
              <a:spcAft>
                <a:spcPts val="0"/>
              </a:spcAft>
              <a:buSzPts val="2500"/>
              <a:buChar char=" "/>
            </a:pPr>
            <a:r>
              <a:rPr lang="en-US" sz="2500"/>
              <a:t>Allows </a:t>
            </a:r>
            <a:endParaRPr/>
          </a:p>
          <a:p>
            <a:pPr indent="-182880" lvl="1" marL="384048" rtl="0" algn="l">
              <a:lnSpc>
                <a:spcPct val="90000"/>
              </a:lnSpc>
              <a:spcBef>
                <a:spcPts val="400"/>
              </a:spcBef>
              <a:spcAft>
                <a:spcPts val="0"/>
              </a:spcAft>
              <a:buSzPts val="2500"/>
              <a:buChar char="◦"/>
            </a:pPr>
            <a:r>
              <a:rPr lang="en-US" sz="2500"/>
              <a:t>matrix manipulation, </a:t>
            </a:r>
            <a:endParaRPr/>
          </a:p>
          <a:p>
            <a:pPr indent="-182880" lvl="1" marL="384048" rtl="0" algn="l">
              <a:lnSpc>
                <a:spcPct val="90000"/>
              </a:lnSpc>
              <a:spcBef>
                <a:spcPts val="600"/>
              </a:spcBef>
              <a:spcAft>
                <a:spcPts val="0"/>
              </a:spcAft>
              <a:buSzPts val="2500"/>
              <a:buChar char="◦"/>
            </a:pPr>
            <a:r>
              <a:rPr lang="en-US" sz="2500"/>
              <a:t>plotting of functions and data, </a:t>
            </a:r>
            <a:endParaRPr/>
          </a:p>
          <a:p>
            <a:pPr indent="-182880" lvl="1" marL="384048" rtl="0" algn="l">
              <a:lnSpc>
                <a:spcPct val="90000"/>
              </a:lnSpc>
              <a:spcBef>
                <a:spcPts val="600"/>
              </a:spcBef>
              <a:spcAft>
                <a:spcPts val="0"/>
              </a:spcAft>
              <a:buSzPts val="2500"/>
              <a:buChar char="◦"/>
            </a:pPr>
            <a:r>
              <a:rPr lang="en-US" sz="2500"/>
              <a:t>implementation of algorithms, </a:t>
            </a:r>
            <a:endParaRPr/>
          </a:p>
          <a:p>
            <a:pPr indent="-182880" lvl="1" marL="384048" rtl="0" algn="l">
              <a:lnSpc>
                <a:spcPct val="90000"/>
              </a:lnSpc>
              <a:spcBef>
                <a:spcPts val="600"/>
              </a:spcBef>
              <a:spcAft>
                <a:spcPts val="0"/>
              </a:spcAft>
              <a:buSzPts val="2500"/>
              <a:buChar char="◦"/>
            </a:pPr>
            <a:r>
              <a:rPr lang="en-US" sz="2500"/>
              <a:t>creation of user interfaces,</a:t>
            </a:r>
            <a:endParaRPr/>
          </a:p>
          <a:p>
            <a:pPr indent="-182880" lvl="1" marL="384048" rtl="0" algn="l">
              <a:lnSpc>
                <a:spcPct val="90000"/>
              </a:lnSpc>
              <a:spcBef>
                <a:spcPts val="600"/>
              </a:spcBef>
              <a:spcAft>
                <a:spcPts val="0"/>
              </a:spcAft>
              <a:buSzPts val="2500"/>
              <a:buChar char="◦"/>
            </a:pPr>
            <a:r>
              <a:rPr lang="en-US" sz="2500"/>
              <a:t>interfacing with programs in other languages, and</a:t>
            </a:r>
            <a:endParaRPr/>
          </a:p>
          <a:p>
            <a:pPr indent="-182880" lvl="1" marL="384048" rtl="0" algn="l">
              <a:lnSpc>
                <a:spcPct val="90000"/>
              </a:lnSpc>
              <a:spcBef>
                <a:spcPts val="600"/>
              </a:spcBef>
              <a:spcAft>
                <a:spcPts val="0"/>
              </a:spcAft>
              <a:buSzPts val="2500"/>
              <a:buChar char="◦"/>
            </a:pPr>
            <a:r>
              <a:rPr lang="en-US" sz="2500"/>
              <a:t>data visualization.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Scalar Mathematics</a:t>
            </a:r>
            <a:endParaRPr/>
          </a:p>
        </p:txBody>
      </p:sp>
      <p:sp>
        <p:nvSpPr>
          <p:cNvPr id="350" name="Google Shape;350;p27"/>
          <p:cNvSpPr txBox="1"/>
          <p:nvPr>
            <p:ph idx="4294967295" type="body"/>
          </p:nvPr>
        </p:nvSpPr>
        <p:spPr>
          <a:xfrm>
            <a:off x="838200" y="1158948"/>
            <a:ext cx="8305800" cy="5165651"/>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0"/>
              </a:spcBef>
              <a:spcAft>
                <a:spcPts val="0"/>
              </a:spcAft>
              <a:buSzPts val="2500"/>
              <a:buChar char=" "/>
            </a:pPr>
            <a:r>
              <a:rPr lang="en-US" sz="2500"/>
              <a:t>Order of Operations (or use of parenthesis) is important</a:t>
            </a:r>
            <a:endParaRPr/>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158750" lvl="0" marL="91440" rtl="0" algn="l">
              <a:lnSpc>
                <a:spcPct val="90000"/>
              </a:lnSpc>
              <a:spcBef>
                <a:spcPts val="1400"/>
              </a:spcBef>
              <a:spcAft>
                <a:spcPts val="0"/>
              </a:spcAft>
              <a:buSzPts val="2500"/>
              <a:buChar char=" "/>
            </a:pPr>
            <a:r>
              <a:rPr lang="en-US" sz="2500"/>
              <a:t>Examples</a:t>
            </a:r>
            <a:endParaRPr/>
          </a:p>
          <a:p>
            <a:pPr indent="0" lvl="1" marL="457200" rtl="0" algn="l">
              <a:lnSpc>
                <a:spcPct val="90000"/>
              </a:lnSpc>
              <a:spcBef>
                <a:spcPts val="400"/>
              </a:spcBef>
              <a:spcAft>
                <a:spcPts val="0"/>
              </a:spcAft>
              <a:buSzPts val="2500"/>
              <a:buNone/>
            </a:pPr>
            <a:r>
              <a:rPr lang="en-US" sz="2500"/>
              <a:t>6*5-5 </a:t>
            </a:r>
            <a:endParaRPr/>
          </a:p>
          <a:p>
            <a:pPr indent="0" lvl="2" marL="914400" rtl="0" algn="l">
              <a:lnSpc>
                <a:spcPct val="90000"/>
              </a:lnSpc>
              <a:spcBef>
                <a:spcPts val="600"/>
              </a:spcBef>
              <a:spcAft>
                <a:spcPts val="0"/>
              </a:spcAft>
              <a:buClr>
                <a:schemeClr val="lt1"/>
              </a:buClr>
              <a:buSzPts val="2300"/>
              <a:buNone/>
            </a:pPr>
            <a:r>
              <a:rPr lang="en-US" sz="2300"/>
              <a:t>=25</a:t>
            </a:r>
            <a:endParaRPr/>
          </a:p>
          <a:p>
            <a:pPr indent="0" lvl="1" marL="457200" rtl="0" algn="l">
              <a:lnSpc>
                <a:spcPct val="90000"/>
              </a:lnSpc>
              <a:spcBef>
                <a:spcPts val="600"/>
              </a:spcBef>
              <a:spcAft>
                <a:spcPts val="0"/>
              </a:spcAft>
              <a:buSzPts val="2500"/>
              <a:buNone/>
            </a:pPr>
            <a:r>
              <a:rPr lang="en-US" sz="2500"/>
              <a:t>6*(5-5)</a:t>
            </a:r>
            <a:endParaRPr/>
          </a:p>
          <a:p>
            <a:pPr indent="-182880" lvl="2" marL="566928" rtl="0" algn="l">
              <a:lnSpc>
                <a:spcPct val="90000"/>
              </a:lnSpc>
              <a:spcBef>
                <a:spcPts val="600"/>
              </a:spcBef>
              <a:spcAft>
                <a:spcPts val="0"/>
              </a:spcAft>
              <a:buClr>
                <a:schemeClr val="lt1"/>
              </a:buClr>
              <a:buSzPts val="2300"/>
              <a:buChar char="◦"/>
            </a:pPr>
            <a:r>
              <a:rPr lang="en-US" sz="2300"/>
              <a:t>=0</a:t>
            </a:r>
            <a:endParaRPr/>
          </a:p>
        </p:txBody>
      </p:sp>
      <p:graphicFrame>
        <p:nvGraphicFramePr>
          <p:cNvPr id="351" name="Google Shape;351;p27"/>
          <p:cNvGraphicFramePr/>
          <p:nvPr/>
        </p:nvGraphicFramePr>
        <p:xfrm>
          <a:off x="1290084" y="2206256"/>
          <a:ext cx="3000000" cy="3000000"/>
        </p:xfrm>
        <a:graphic>
          <a:graphicData uri="http://schemas.openxmlformats.org/drawingml/2006/table">
            <a:tbl>
              <a:tblPr bandRow="1" firstRow="1">
                <a:noFill/>
                <a:tableStyleId>{94D8C0BC-8B30-4176-941D-001049BDF10E}</a:tableStyleId>
              </a:tblPr>
              <a:tblGrid>
                <a:gridCol w="3048000"/>
                <a:gridCol w="3048000"/>
              </a:tblGrid>
              <a:tr h="370850">
                <a:tc>
                  <a:txBody>
                    <a:bodyPr/>
                    <a:lstStyle/>
                    <a:p>
                      <a:pPr indent="0" lvl="0" marL="0" marR="0" rtl="0" algn="l">
                        <a:spcBef>
                          <a:spcPts val="0"/>
                        </a:spcBef>
                        <a:spcAft>
                          <a:spcPts val="0"/>
                        </a:spcAft>
                        <a:buNone/>
                      </a:pPr>
                      <a:r>
                        <a:rPr lang="en-US" sz="1800" u="none" cap="none" strike="noStrike"/>
                        <a:t>Precedence</a:t>
                      </a:r>
                      <a:endParaRPr/>
                    </a:p>
                  </a:txBody>
                  <a:tcPr marT="45725" marB="45725" marR="91450" marL="91450"/>
                </a:tc>
                <a:tc>
                  <a:txBody>
                    <a:bodyPr/>
                    <a:lstStyle/>
                    <a:p>
                      <a:pPr indent="0" lvl="0" marL="0" marR="0" rtl="0" algn="l">
                        <a:spcBef>
                          <a:spcPts val="0"/>
                        </a:spcBef>
                        <a:spcAft>
                          <a:spcPts val="0"/>
                        </a:spcAft>
                        <a:buNone/>
                      </a:pPr>
                      <a:r>
                        <a:rPr lang="en-US" sz="1800"/>
                        <a:t>Math Function</a:t>
                      </a:r>
                      <a:endParaRPr/>
                    </a:p>
                  </a:txBody>
                  <a:tcPr marT="45725" marB="45725" marR="91450" marL="91450"/>
                </a:tc>
              </a:tr>
              <a:tr h="370850">
                <a:tc>
                  <a:txBody>
                    <a:bodyPr/>
                    <a:lstStyle/>
                    <a:p>
                      <a:pPr indent="0" lvl="0" marL="0" marR="0" rtl="0" algn="l">
                        <a:spcBef>
                          <a:spcPts val="0"/>
                        </a:spcBef>
                        <a:spcAft>
                          <a:spcPts val="0"/>
                        </a:spcAft>
                        <a:buNone/>
                      </a:pPr>
                      <a:r>
                        <a:rPr lang="en-US" sz="1800"/>
                        <a:t>First</a:t>
                      </a:r>
                      <a:endParaRPr/>
                    </a:p>
                  </a:txBody>
                  <a:tcPr marT="45725" marB="45725" marR="91450" marL="91450"/>
                </a:tc>
                <a:tc>
                  <a:txBody>
                    <a:bodyPr/>
                    <a:lstStyle/>
                    <a:p>
                      <a:pPr indent="0" lvl="0" marL="0" marR="0" rtl="0" algn="l">
                        <a:spcBef>
                          <a:spcPts val="0"/>
                        </a:spcBef>
                        <a:spcAft>
                          <a:spcPts val="0"/>
                        </a:spcAft>
                        <a:buNone/>
                      </a:pPr>
                      <a:r>
                        <a:rPr lang="en-US" sz="1800"/>
                        <a:t>Parenthesis</a:t>
                      </a:r>
                      <a:endParaRPr/>
                    </a:p>
                  </a:txBody>
                  <a:tcPr marT="45725" marB="45725" marR="91450" marL="91450"/>
                </a:tc>
              </a:tr>
              <a:tr h="370850">
                <a:tc>
                  <a:txBody>
                    <a:bodyPr/>
                    <a:lstStyle/>
                    <a:p>
                      <a:pPr indent="0" lvl="0" marL="0" marR="0" rtl="0" algn="l">
                        <a:spcBef>
                          <a:spcPts val="0"/>
                        </a:spcBef>
                        <a:spcAft>
                          <a:spcPts val="0"/>
                        </a:spcAft>
                        <a:buNone/>
                      </a:pPr>
                      <a:r>
                        <a:rPr lang="en-US" sz="1800"/>
                        <a:t>Second</a:t>
                      </a:r>
                      <a:endParaRPr/>
                    </a:p>
                  </a:txBody>
                  <a:tcPr marT="45725" marB="45725" marR="91450" marL="91450"/>
                </a:tc>
                <a:tc>
                  <a:txBody>
                    <a:bodyPr/>
                    <a:lstStyle/>
                    <a:p>
                      <a:pPr indent="0" lvl="0" marL="0" marR="0" rtl="0" algn="l">
                        <a:spcBef>
                          <a:spcPts val="0"/>
                        </a:spcBef>
                        <a:spcAft>
                          <a:spcPts val="0"/>
                        </a:spcAft>
                        <a:buNone/>
                      </a:pPr>
                      <a:r>
                        <a:rPr lang="en-US" sz="1800"/>
                        <a:t>Exponentiation</a:t>
                      </a:r>
                      <a:endParaRPr/>
                    </a:p>
                  </a:txBody>
                  <a:tcPr marT="45725" marB="45725" marR="91450" marL="91450"/>
                </a:tc>
              </a:tr>
              <a:tr h="370850">
                <a:tc>
                  <a:txBody>
                    <a:bodyPr/>
                    <a:lstStyle/>
                    <a:p>
                      <a:pPr indent="0" lvl="0" marL="0" marR="0" rtl="0" algn="l">
                        <a:spcBef>
                          <a:spcPts val="0"/>
                        </a:spcBef>
                        <a:spcAft>
                          <a:spcPts val="0"/>
                        </a:spcAft>
                        <a:buNone/>
                      </a:pPr>
                      <a:r>
                        <a:rPr lang="en-US" sz="1800"/>
                        <a:t>Third</a:t>
                      </a:r>
                      <a:endParaRPr/>
                    </a:p>
                  </a:txBody>
                  <a:tcPr marT="45725" marB="45725" marR="91450" marL="91450"/>
                </a:tc>
                <a:tc>
                  <a:txBody>
                    <a:bodyPr/>
                    <a:lstStyle/>
                    <a:p>
                      <a:pPr indent="0" lvl="0" marL="0" marR="0" rtl="0" algn="l">
                        <a:spcBef>
                          <a:spcPts val="0"/>
                        </a:spcBef>
                        <a:spcAft>
                          <a:spcPts val="0"/>
                        </a:spcAft>
                        <a:buNone/>
                      </a:pPr>
                      <a:r>
                        <a:rPr lang="en-US" sz="1800"/>
                        <a:t>Multiplication</a:t>
                      </a:r>
                      <a:r>
                        <a:rPr lang="en-US" sz="1800"/>
                        <a:t> and D</a:t>
                      </a:r>
                      <a:r>
                        <a:rPr lang="en-US" sz="1800"/>
                        <a:t>ivision</a:t>
                      </a:r>
                      <a:endParaRPr/>
                    </a:p>
                  </a:txBody>
                  <a:tcPr marT="45725" marB="45725" marR="91450" marL="91450"/>
                </a:tc>
              </a:tr>
              <a:tr h="370850">
                <a:tc>
                  <a:txBody>
                    <a:bodyPr/>
                    <a:lstStyle/>
                    <a:p>
                      <a:pPr indent="0" lvl="0" marL="0" marR="0" rtl="0" algn="l">
                        <a:spcBef>
                          <a:spcPts val="0"/>
                        </a:spcBef>
                        <a:spcAft>
                          <a:spcPts val="0"/>
                        </a:spcAft>
                        <a:buNone/>
                      </a:pPr>
                      <a:r>
                        <a:rPr lang="en-US" sz="1800"/>
                        <a:t>Fourth</a:t>
                      </a:r>
                      <a:endParaRPr/>
                    </a:p>
                  </a:txBody>
                  <a:tcPr marT="45725" marB="45725" marR="91450" marL="91450"/>
                </a:tc>
                <a:tc>
                  <a:txBody>
                    <a:bodyPr/>
                    <a:lstStyle/>
                    <a:p>
                      <a:pPr indent="0" lvl="0" marL="0" marR="0" rtl="0" algn="l">
                        <a:spcBef>
                          <a:spcPts val="0"/>
                        </a:spcBef>
                        <a:spcAft>
                          <a:spcPts val="0"/>
                        </a:spcAft>
                        <a:buNone/>
                      </a:pPr>
                      <a:r>
                        <a:rPr lang="en-US" sz="1800"/>
                        <a:t>Addition</a:t>
                      </a:r>
                      <a:r>
                        <a:rPr lang="en-US" sz="1800"/>
                        <a:t> and Subtraction</a:t>
                      </a:r>
                      <a:endParaRPr sz="1800"/>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txBox="1"/>
          <p:nvPr/>
        </p:nvSpPr>
        <p:spPr>
          <a:xfrm>
            <a:off x="983511" y="120392"/>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lang="en-US" sz="3600">
                <a:solidFill>
                  <a:srgbClr val="3F3F3F"/>
                </a:solidFill>
                <a:latin typeface="Calibri"/>
                <a:ea typeface="Calibri"/>
                <a:cs typeface="Calibri"/>
                <a:sym typeface="Calibri"/>
              </a:rPr>
              <a:t>Example: Defining Variables</a:t>
            </a:r>
            <a:endParaRPr/>
          </a:p>
        </p:txBody>
      </p:sp>
      <p:sp>
        <p:nvSpPr>
          <p:cNvPr id="358" name="Google Shape;358;p28"/>
          <p:cNvSpPr txBox="1"/>
          <p:nvPr/>
        </p:nvSpPr>
        <p:spPr>
          <a:xfrm>
            <a:off x="1231949" y="943600"/>
            <a:ext cx="6036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Calculate y given y=a/(b+c) where a=7, b=93 and c=6.2</a:t>
            </a:r>
            <a:endParaRPr/>
          </a:p>
        </p:txBody>
      </p:sp>
      <p:pic>
        <p:nvPicPr>
          <p:cNvPr id="359" name="Google Shape;359;p28"/>
          <p:cNvPicPr preferRelativeResize="0"/>
          <p:nvPr/>
        </p:nvPicPr>
        <p:blipFill rotWithShape="1">
          <a:blip r:embed="rId3">
            <a:alphaModFix/>
          </a:blip>
          <a:srcRect b="0" l="0" r="0" t="0"/>
          <a:stretch/>
        </p:blipFill>
        <p:spPr>
          <a:xfrm>
            <a:off x="543888" y="1312932"/>
            <a:ext cx="7770391" cy="5029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nvSpPr>
        <p:spPr>
          <a:xfrm>
            <a:off x="983511" y="120392"/>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lang="en-US" sz="3600">
                <a:solidFill>
                  <a:srgbClr val="3F3F3F"/>
                </a:solidFill>
                <a:latin typeface="Calibri"/>
                <a:ea typeface="Calibri"/>
                <a:cs typeface="Calibri"/>
                <a:sym typeface="Calibri"/>
              </a:rPr>
              <a:t>Example: Defining Variables</a:t>
            </a:r>
            <a:endParaRPr/>
          </a:p>
        </p:txBody>
      </p:sp>
      <p:sp>
        <p:nvSpPr>
          <p:cNvPr id="366" name="Google Shape;366;p29"/>
          <p:cNvSpPr txBox="1"/>
          <p:nvPr/>
        </p:nvSpPr>
        <p:spPr>
          <a:xfrm>
            <a:off x="1231949" y="943600"/>
            <a:ext cx="6036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Calculate y given y=a/(b+c) where a=7, b=93 and c=6.2</a:t>
            </a:r>
            <a:endParaRPr/>
          </a:p>
        </p:txBody>
      </p:sp>
      <p:pic>
        <p:nvPicPr>
          <p:cNvPr id="367" name="Google Shape;367;p29"/>
          <p:cNvPicPr preferRelativeResize="0"/>
          <p:nvPr/>
        </p:nvPicPr>
        <p:blipFill rotWithShape="1">
          <a:blip r:embed="rId3">
            <a:alphaModFix/>
          </a:blip>
          <a:srcRect b="0" l="0" r="0" t="0"/>
          <a:stretch/>
        </p:blipFill>
        <p:spPr>
          <a:xfrm>
            <a:off x="540254" y="1312932"/>
            <a:ext cx="7787506" cy="5029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0"/>
          <p:cNvSpPr txBox="1"/>
          <p:nvPr>
            <p:ph idx="4294967295" type="title"/>
          </p:nvPr>
        </p:nvSpPr>
        <p:spPr>
          <a:xfrm>
            <a:off x="0" y="1"/>
            <a:ext cx="8229600" cy="124400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Comments</a:t>
            </a:r>
            <a:endParaRPr/>
          </a:p>
        </p:txBody>
      </p:sp>
      <p:sp>
        <p:nvSpPr>
          <p:cNvPr id="373" name="Google Shape;373;p30"/>
          <p:cNvSpPr txBox="1"/>
          <p:nvPr>
            <p:ph idx="4294967295" type="body"/>
          </p:nvPr>
        </p:nvSpPr>
        <p:spPr>
          <a:xfrm>
            <a:off x="838200" y="1382232"/>
            <a:ext cx="8305800" cy="4942367"/>
          </a:xfrm>
          <a:prstGeom prst="rect">
            <a:avLst/>
          </a:prstGeom>
          <a:noFill/>
          <a:ln>
            <a:noFill/>
          </a:ln>
        </p:spPr>
        <p:txBody>
          <a:bodyPr anchorCtr="0" anchor="t" bIns="45700" lIns="0" spcFirstLastPara="1" rIns="0" wrap="square" tIns="45700">
            <a:normAutofit lnSpcReduction="10000"/>
          </a:bodyPr>
          <a:lstStyle/>
          <a:p>
            <a:pPr indent="-158750" lvl="0" marL="91440" rtl="0" algn="l">
              <a:lnSpc>
                <a:spcPct val="90000"/>
              </a:lnSpc>
              <a:spcBef>
                <a:spcPts val="0"/>
              </a:spcBef>
              <a:spcAft>
                <a:spcPts val="0"/>
              </a:spcAft>
              <a:buSzPts val="2500"/>
              <a:buChar char=" "/>
            </a:pPr>
            <a:r>
              <a:rPr lang="en-US" sz="2500"/>
              <a:t>Percentage Sign (</a:t>
            </a:r>
            <a:r>
              <a:rPr b="1" lang="en-US" sz="2500">
                <a:solidFill>
                  <a:srgbClr val="FF0000"/>
                </a:solidFill>
              </a:rPr>
              <a:t>%</a:t>
            </a:r>
            <a:r>
              <a:rPr lang="en-US" sz="2500"/>
              <a:t>)</a:t>
            </a:r>
            <a:endParaRPr/>
          </a:p>
          <a:p>
            <a:pPr indent="-182880" lvl="1" marL="384048" rtl="0" algn="l">
              <a:lnSpc>
                <a:spcPct val="90000"/>
              </a:lnSpc>
              <a:spcBef>
                <a:spcPts val="400"/>
              </a:spcBef>
              <a:spcAft>
                <a:spcPts val="0"/>
              </a:spcAft>
              <a:buSzPts val="2300"/>
              <a:buChar char="◦"/>
            </a:pPr>
            <a:r>
              <a:rPr lang="en-US" sz="2300"/>
              <a:t>When the % symbol is typed at the beginning of a line, the line is considered a comment</a:t>
            </a:r>
            <a:endParaRPr/>
          </a:p>
          <a:p>
            <a:pPr indent="-182880" lvl="1" marL="384048" rtl="0" algn="l">
              <a:lnSpc>
                <a:spcPct val="90000"/>
              </a:lnSpc>
              <a:spcBef>
                <a:spcPts val="600"/>
              </a:spcBef>
              <a:spcAft>
                <a:spcPts val="0"/>
              </a:spcAft>
              <a:buSzPts val="2300"/>
              <a:buChar char="◦"/>
            </a:pPr>
            <a:r>
              <a:rPr lang="en-US" sz="2300"/>
              <a:t>Comment lines are not executed</a:t>
            </a:r>
            <a:endParaRPr/>
          </a:p>
          <a:p>
            <a:pPr indent="-182880" lvl="1" marL="384048" rtl="0" algn="l">
              <a:lnSpc>
                <a:spcPct val="90000"/>
              </a:lnSpc>
              <a:spcBef>
                <a:spcPts val="600"/>
              </a:spcBef>
              <a:spcAft>
                <a:spcPts val="0"/>
              </a:spcAft>
              <a:buClr>
                <a:schemeClr val="lt1"/>
              </a:buClr>
              <a:buSzPts val="2000"/>
              <a:buChar char="◦"/>
            </a:pPr>
            <a:r>
              <a:rPr lang="en-US" sz="2000"/>
              <a:t>Example: All HW code should start with your name</a:t>
            </a:r>
            <a:endParaRPr/>
          </a:p>
          <a:p>
            <a:pPr indent="-182880" lvl="1" marL="384048" rtl="0" algn="l">
              <a:lnSpc>
                <a:spcPct val="90000"/>
              </a:lnSpc>
              <a:spcBef>
                <a:spcPts val="600"/>
              </a:spcBef>
              <a:spcAft>
                <a:spcPts val="0"/>
              </a:spcAft>
              <a:buClr>
                <a:schemeClr val="lt1"/>
              </a:buClr>
              <a:buSzPts val="2000"/>
              <a:buChar char="◦"/>
            </a:pPr>
            <a:r>
              <a:rPr lang="en-US" sz="2000"/>
              <a:t>% Ashish Kasar</a:t>
            </a:r>
            <a:endParaRPr/>
          </a:p>
          <a:p>
            <a:pPr indent="-182880" lvl="1" marL="384048" rtl="0" algn="l">
              <a:lnSpc>
                <a:spcPct val="90000"/>
              </a:lnSpc>
              <a:spcBef>
                <a:spcPts val="600"/>
              </a:spcBef>
              <a:spcAft>
                <a:spcPts val="0"/>
              </a:spcAft>
              <a:buClr>
                <a:schemeClr val="lt1"/>
              </a:buClr>
              <a:buSzPts val="2000"/>
              <a:buChar char="◦"/>
            </a:pPr>
            <a:r>
              <a:rPr lang="en-US" sz="2000"/>
              <a:t>% ME 203, Section 1101</a:t>
            </a:r>
            <a:endParaRPr/>
          </a:p>
          <a:p>
            <a:pPr indent="-182880" lvl="1" marL="384048" rtl="0" algn="l">
              <a:lnSpc>
                <a:spcPct val="90000"/>
              </a:lnSpc>
              <a:spcBef>
                <a:spcPts val="600"/>
              </a:spcBef>
              <a:spcAft>
                <a:spcPts val="0"/>
              </a:spcAft>
              <a:buClr>
                <a:schemeClr val="lt1"/>
              </a:buClr>
              <a:buSzPts val="2000"/>
              <a:buChar char="◦"/>
            </a:pPr>
            <a:r>
              <a:rPr lang="en-US" sz="2000"/>
              <a:t>% Lab 4</a:t>
            </a:r>
            <a:endParaRPr/>
          </a:p>
          <a:p>
            <a:pPr indent="-55879" lvl="1" marL="384048" rtl="0" algn="l">
              <a:lnSpc>
                <a:spcPct val="90000"/>
              </a:lnSpc>
              <a:spcBef>
                <a:spcPts val="600"/>
              </a:spcBef>
              <a:spcAft>
                <a:spcPts val="0"/>
              </a:spcAft>
              <a:buClr>
                <a:schemeClr val="lt1"/>
              </a:buClr>
              <a:buSzPts val="2000"/>
              <a:buNone/>
            </a:pPr>
            <a:r>
              <a:t/>
            </a:r>
            <a:endParaRPr sz="2000"/>
          </a:p>
          <a:p>
            <a:pPr indent="-139700" lvl="0" marL="91440" rtl="0" algn="l">
              <a:lnSpc>
                <a:spcPct val="90000"/>
              </a:lnSpc>
              <a:spcBef>
                <a:spcPts val="1600"/>
              </a:spcBef>
              <a:spcAft>
                <a:spcPts val="0"/>
              </a:spcAft>
              <a:buClr>
                <a:schemeClr val="lt1"/>
              </a:buClr>
              <a:buSzPts val="2200"/>
              <a:buChar char=" "/>
            </a:pPr>
            <a:r>
              <a:rPr lang="en-US" sz="2200"/>
              <a:t>You can comment or uncomment multiple lines by highlighting them and using the following commands</a:t>
            </a:r>
            <a:endParaRPr/>
          </a:p>
          <a:p>
            <a:pPr indent="-127000" lvl="0" marL="91440" rtl="0" algn="l">
              <a:lnSpc>
                <a:spcPct val="90000"/>
              </a:lnSpc>
              <a:spcBef>
                <a:spcPts val="1400"/>
              </a:spcBef>
              <a:spcAft>
                <a:spcPts val="0"/>
              </a:spcAft>
              <a:buSzPts val="2000"/>
              <a:buChar char=" "/>
            </a:pPr>
            <a:r>
              <a:rPr lang="en-US"/>
              <a:t>Ctrl R	comments the line</a:t>
            </a:r>
            <a:endParaRPr/>
          </a:p>
          <a:p>
            <a:pPr indent="-127000" lvl="0" marL="91440" rtl="0" algn="l">
              <a:lnSpc>
                <a:spcPct val="90000"/>
              </a:lnSpc>
              <a:spcBef>
                <a:spcPts val="1400"/>
              </a:spcBef>
              <a:spcAft>
                <a:spcPts val="0"/>
              </a:spcAft>
              <a:buSzPts val="2000"/>
              <a:buChar char=" "/>
            </a:pPr>
            <a:r>
              <a:rPr lang="en-US"/>
              <a:t>Ctrl T	uncomments the line</a:t>
            </a:r>
            <a:endParaRPr/>
          </a:p>
          <a:p>
            <a:pPr indent="-55879" lvl="1" marL="384048" rtl="0" algn="l">
              <a:lnSpc>
                <a:spcPct val="90000"/>
              </a:lnSpc>
              <a:spcBef>
                <a:spcPts val="400"/>
              </a:spcBef>
              <a:spcAft>
                <a:spcPts val="0"/>
              </a:spcAft>
              <a:buClr>
                <a:schemeClr val="lt1"/>
              </a:buClr>
              <a:buSzPts val="2000"/>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Punctuation</a:t>
            </a:r>
            <a:endParaRPr/>
          </a:p>
        </p:txBody>
      </p:sp>
      <p:sp>
        <p:nvSpPr>
          <p:cNvPr id="379" name="Google Shape;379;p31"/>
          <p:cNvSpPr txBox="1"/>
          <p:nvPr>
            <p:ph idx="4294967295" type="body"/>
          </p:nvPr>
        </p:nvSpPr>
        <p:spPr>
          <a:xfrm>
            <a:off x="838200" y="1403498"/>
            <a:ext cx="8305800" cy="4921102"/>
          </a:xfrm>
          <a:prstGeom prst="rect">
            <a:avLst/>
          </a:prstGeom>
          <a:noFill/>
          <a:ln>
            <a:noFill/>
          </a:ln>
        </p:spPr>
        <p:txBody>
          <a:bodyPr anchorCtr="0" anchor="t" bIns="45700" lIns="0" spcFirstLastPara="1" rIns="0" wrap="square" tIns="45700">
            <a:normAutofit/>
          </a:bodyPr>
          <a:lstStyle/>
          <a:p>
            <a:pPr indent="-158750" lvl="0" marL="91440" rtl="0" algn="l">
              <a:lnSpc>
                <a:spcPct val="110000"/>
              </a:lnSpc>
              <a:spcBef>
                <a:spcPts val="0"/>
              </a:spcBef>
              <a:spcAft>
                <a:spcPts val="0"/>
              </a:spcAft>
              <a:buSzPts val="2500"/>
              <a:buChar char=" "/>
            </a:pPr>
            <a:r>
              <a:rPr lang="en-US" sz="2500"/>
              <a:t>Semicolons (</a:t>
            </a:r>
            <a:r>
              <a:rPr b="1" lang="en-US" sz="2800">
                <a:solidFill>
                  <a:srgbClr val="FF0000"/>
                </a:solidFill>
              </a:rPr>
              <a:t>;</a:t>
            </a:r>
            <a:r>
              <a:rPr lang="en-US" sz="2500"/>
              <a:t>)</a:t>
            </a:r>
            <a:endParaRPr/>
          </a:p>
          <a:p>
            <a:pPr indent="-182880" lvl="1" marL="384048" rtl="0" algn="l">
              <a:lnSpc>
                <a:spcPct val="110000"/>
              </a:lnSpc>
              <a:spcBef>
                <a:spcPts val="400"/>
              </a:spcBef>
              <a:spcAft>
                <a:spcPts val="0"/>
              </a:spcAft>
              <a:buSzPts val="2300"/>
              <a:buChar char="◦"/>
            </a:pPr>
            <a:r>
              <a:rPr lang="en-US" sz="2300"/>
              <a:t>Type at the end of the command when you do not want to see the output</a:t>
            </a:r>
            <a:endParaRPr/>
          </a:p>
          <a:p>
            <a:pPr indent="-182880" lvl="1" marL="384048" rtl="0" algn="l">
              <a:lnSpc>
                <a:spcPct val="110000"/>
              </a:lnSpc>
              <a:spcBef>
                <a:spcPts val="600"/>
              </a:spcBef>
              <a:spcAft>
                <a:spcPts val="0"/>
              </a:spcAft>
              <a:buSzPts val="2300"/>
              <a:buChar char="◦"/>
            </a:pPr>
            <a:r>
              <a:rPr lang="en-US" sz="2300"/>
              <a:t>Can be useful when you don’t want to see all the small steps</a:t>
            </a:r>
            <a:endParaRPr/>
          </a:p>
          <a:p>
            <a:pPr indent="-152400" lvl="0" marL="91440" rtl="0" algn="l">
              <a:lnSpc>
                <a:spcPct val="90000"/>
              </a:lnSpc>
              <a:spcBef>
                <a:spcPts val="1600"/>
              </a:spcBef>
              <a:spcAft>
                <a:spcPts val="0"/>
              </a:spcAft>
              <a:buSzPts val="2400"/>
              <a:buChar char=" "/>
            </a:pPr>
            <a:r>
              <a:rPr lang="en-US" sz="2400"/>
              <a:t>Commas and semicolons can be used to place multiple commands on one line </a:t>
            </a:r>
            <a:endParaRPr/>
          </a:p>
          <a:p>
            <a:pPr indent="-182880" lvl="1" marL="384048" rtl="0" algn="l">
              <a:lnSpc>
                <a:spcPct val="90000"/>
              </a:lnSpc>
              <a:spcBef>
                <a:spcPts val="400"/>
              </a:spcBef>
              <a:spcAft>
                <a:spcPts val="0"/>
              </a:spcAft>
              <a:buSzPts val="2200"/>
              <a:buChar char="◦"/>
            </a:pPr>
            <a:r>
              <a:rPr lang="en-US" sz="2200"/>
              <a:t>commas display the results</a:t>
            </a:r>
            <a:endParaRPr/>
          </a:p>
          <a:p>
            <a:pPr indent="-182880" lvl="1" marL="384048" rtl="0" algn="l">
              <a:lnSpc>
                <a:spcPct val="90000"/>
              </a:lnSpc>
              <a:spcBef>
                <a:spcPts val="600"/>
              </a:spcBef>
              <a:spcAft>
                <a:spcPts val="0"/>
              </a:spcAft>
              <a:buSzPts val="2200"/>
              <a:buChar char="◦"/>
            </a:pPr>
            <a:r>
              <a:rPr lang="en-US" sz="2200"/>
              <a:t>semicolons suppress the results</a:t>
            </a:r>
            <a:endParaRPr/>
          </a:p>
          <a:p>
            <a:pPr indent="-152400" lvl="0" marL="91440" rtl="0" algn="l">
              <a:lnSpc>
                <a:spcPct val="90000"/>
              </a:lnSpc>
              <a:spcBef>
                <a:spcPts val="1600"/>
              </a:spcBef>
              <a:spcAft>
                <a:spcPts val="0"/>
              </a:spcAft>
              <a:buSzPts val="2400"/>
              <a:buChar char=" "/>
            </a:pPr>
            <a:r>
              <a:rPr lang="en-US" sz="2400"/>
              <a:t>Three periods (</a:t>
            </a:r>
            <a:r>
              <a:rPr i="1" lang="en-US" sz="2400"/>
              <a:t>. . .</a:t>
            </a:r>
            <a:r>
              <a:rPr lang="en-US" sz="2400"/>
              <a:t>) at the end of a command indicates that the command continues on the next line. A continuation cannot be given in the middle of a variable name.</a:t>
            </a:r>
            <a:endParaRPr sz="2300"/>
          </a:p>
          <a:p>
            <a:pPr indent="0" lvl="1" marL="457200" rtl="0" algn="l">
              <a:lnSpc>
                <a:spcPct val="90000"/>
              </a:lnSpc>
              <a:spcBef>
                <a:spcPts val="400"/>
              </a:spcBef>
              <a:spcAft>
                <a:spcPts val="0"/>
              </a:spcAft>
              <a:buSzPts val="2300"/>
              <a:buNone/>
            </a:pPr>
            <a:r>
              <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nvSpPr>
        <p:spPr>
          <a:xfrm>
            <a:off x="1600200" y="287339"/>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Code Structure</a:t>
            </a:r>
            <a:endParaRPr/>
          </a:p>
        </p:txBody>
      </p:sp>
      <p:sp>
        <p:nvSpPr>
          <p:cNvPr id="385" name="Google Shape;385;p32"/>
          <p:cNvSpPr txBox="1"/>
          <p:nvPr/>
        </p:nvSpPr>
        <p:spPr>
          <a:xfrm>
            <a:off x="1295400" y="1143000"/>
            <a:ext cx="6746875" cy="5334000"/>
          </a:xfrm>
          <a:prstGeom prst="rect">
            <a:avLst/>
          </a:prstGeom>
          <a:noFill/>
          <a:ln>
            <a:noFill/>
          </a:ln>
        </p:spPr>
        <p:txBody>
          <a:bodyPr anchorCtr="0" anchor="t" bIns="45700" lIns="0" spcFirstLastPara="1" rIns="0" wrap="square" tIns="45700">
            <a:normAutofit/>
          </a:bodyPr>
          <a:lstStyle/>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Problem description</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Format workspace</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Given information</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Preliminary Calculations (If needed)</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Initialize variables (If needed)</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Calculations </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Display Answer (This may be done in the calculations)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txBox="1"/>
          <p:nvPr/>
        </p:nvSpPr>
        <p:spPr>
          <a:xfrm>
            <a:off x="983511" y="120392"/>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lang="en-US" sz="3600">
                <a:solidFill>
                  <a:srgbClr val="3F3F3F"/>
                </a:solidFill>
                <a:latin typeface="Calibri"/>
                <a:ea typeface="Calibri"/>
                <a:cs typeface="Calibri"/>
                <a:sym typeface="Calibri"/>
              </a:rPr>
              <a:t>Example: Defining Variables</a:t>
            </a:r>
            <a:endParaRPr/>
          </a:p>
        </p:txBody>
      </p:sp>
      <p:sp>
        <p:nvSpPr>
          <p:cNvPr id="392" name="Google Shape;392;p33"/>
          <p:cNvSpPr txBox="1"/>
          <p:nvPr/>
        </p:nvSpPr>
        <p:spPr>
          <a:xfrm>
            <a:off x="1231949" y="943600"/>
            <a:ext cx="6036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Calculate y given y=a/(b+c) where a=7, b=93 and c=6.2</a:t>
            </a:r>
            <a:endParaRPr/>
          </a:p>
        </p:txBody>
      </p:sp>
      <p:pic>
        <p:nvPicPr>
          <p:cNvPr id="393" name="Google Shape;393;p33"/>
          <p:cNvPicPr preferRelativeResize="0"/>
          <p:nvPr/>
        </p:nvPicPr>
        <p:blipFill>
          <a:blip r:embed="rId3">
            <a:alphaModFix/>
          </a:blip>
          <a:stretch>
            <a:fillRect/>
          </a:stretch>
        </p:blipFill>
        <p:spPr>
          <a:xfrm>
            <a:off x="152400" y="1465332"/>
            <a:ext cx="8839199" cy="39168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using a MATLAB script to define variables and generate the solution to the function y=a/(b+c)" id="399" name="Google Shape;399;gef47926296_3_11" title="Defining variables and solving equations example (lec_5)">
            <a:hlinkClick r:id="rId3"/>
          </p:cNvPr>
          <p:cNvPicPr preferRelativeResize="0"/>
          <p:nvPr/>
        </p:nvPicPr>
        <p:blipFill>
          <a:blip r:embed="rId4">
            <a:alphaModFix/>
          </a:blip>
          <a:stretch>
            <a:fillRect/>
          </a:stretch>
        </p:blipFill>
        <p:spPr>
          <a:xfrm>
            <a:off x="447188" y="101925"/>
            <a:ext cx="8249626" cy="6187225"/>
          </a:xfrm>
          <a:prstGeom prst="rect">
            <a:avLst/>
          </a:prstGeom>
          <a:noFill/>
          <a:ln>
            <a:noFill/>
          </a:ln>
        </p:spPr>
      </p:pic>
      <p:sp>
        <p:nvSpPr>
          <p:cNvPr id="400" name="Google Shape;400;gef47926296_3_11"/>
          <p:cNvSpPr txBox="1"/>
          <p:nvPr/>
        </p:nvSpPr>
        <p:spPr>
          <a:xfrm>
            <a:off x="3242450" y="6394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https://youtu.be/3hb6Gu8RYQ4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Introduction</a:t>
            </a:r>
            <a:endParaRPr/>
          </a:p>
        </p:txBody>
      </p:sp>
      <p:sp>
        <p:nvSpPr>
          <p:cNvPr id="135" name="Google Shape;135;p4"/>
          <p:cNvSpPr txBox="1"/>
          <p:nvPr>
            <p:ph idx="4294967295" type="body"/>
          </p:nvPr>
        </p:nvSpPr>
        <p:spPr>
          <a:xfrm>
            <a:off x="838200" y="1066800"/>
            <a:ext cx="8305800" cy="518160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It can be used as</a:t>
            </a:r>
            <a:endParaRPr/>
          </a:p>
          <a:p>
            <a:pPr indent="-182880" lvl="1" marL="384048" rtl="0" algn="l">
              <a:lnSpc>
                <a:spcPct val="90000"/>
              </a:lnSpc>
              <a:spcBef>
                <a:spcPts val="400"/>
              </a:spcBef>
              <a:spcAft>
                <a:spcPts val="0"/>
              </a:spcAft>
              <a:buSzPts val="2800"/>
              <a:buChar char="◦"/>
            </a:pPr>
            <a:r>
              <a:rPr lang="en-US" sz="2800"/>
              <a:t>Simple calculator </a:t>
            </a:r>
            <a:endParaRPr/>
          </a:p>
          <a:p>
            <a:pPr indent="-182880" lvl="1" marL="384048" rtl="0" algn="l">
              <a:lnSpc>
                <a:spcPct val="90000"/>
              </a:lnSpc>
              <a:spcBef>
                <a:spcPts val="600"/>
              </a:spcBef>
              <a:spcAft>
                <a:spcPts val="0"/>
              </a:spcAft>
              <a:buSzPts val="2800"/>
              <a:buChar char="◦"/>
            </a:pPr>
            <a:r>
              <a:rPr lang="en-US" sz="2800"/>
              <a:t>Scientific calculator</a:t>
            </a:r>
            <a:endParaRPr/>
          </a:p>
          <a:p>
            <a:pPr indent="-182880" lvl="1" marL="384048" rtl="0" algn="l">
              <a:lnSpc>
                <a:spcPct val="90000"/>
              </a:lnSpc>
              <a:spcBef>
                <a:spcPts val="600"/>
              </a:spcBef>
              <a:spcAft>
                <a:spcPts val="0"/>
              </a:spcAft>
              <a:buSzPts val="2800"/>
              <a:buChar char="◦"/>
            </a:pPr>
            <a:r>
              <a:rPr lang="en-US" sz="2800"/>
              <a:t>Simple programming language (it is based on C and C++)</a:t>
            </a:r>
            <a:endParaRPr/>
          </a:p>
          <a:p>
            <a:pPr indent="-177800" lvl="0" marL="91440" rtl="0" algn="l">
              <a:lnSpc>
                <a:spcPct val="90000"/>
              </a:lnSpc>
              <a:spcBef>
                <a:spcPts val="1600"/>
              </a:spcBef>
              <a:spcAft>
                <a:spcPts val="0"/>
              </a:spcAft>
              <a:buSzPts val="2800"/>
              <a:buChar char=" "/>
            </a:pPr>
            <a:r>
              <a:rPr lang="en-US" sz="2800"/>
              <a:t>You can write your own </a:t>
            </a:r>
            <a:endParaRPr/>
          </a:p>
          <a:p>
            <a:pPr indent="-182880" lvl="1" marL="384048" rtl="0" algn="l">
              <a:lnSpc>
                <a:spcPct val="90000"/>
              </a:lnSpc>
              <a:spcBef>
                <a:spcPts val="400"/>
              </a:spcBef>
              <a:spcAft>
                <a:spcPts val="0"/>
              </a:spcAft>
              <a:buSzPts val="2800"/>
              <a:buChar char="◦"/>
            </a:pPr>
            <a:r>
              <a:rPr lang="en-US" sz="2800"/>
              <a:t>scripts</a:t>
            </a:r>
            <a:endParaRPr/>
          </a:p>
          <a:p>
            <a:pPr indent="-182880" lvl="1" marL="384048" rtl="0" algn="l">
              <a:lnSpc>
                <a:spcPct val="90000"/>
              </a:lnSpc>
              <a:spcBef>
                <a:spcPts val="600"/>
              </a:spcBef>
              <a:spcAft>
                <a:spcPts val="0"/>
              </a:spcAft>
              <a:buSzPts val="2800"/>
              <a:buChar char="◦"/>
            </a:pPr>
            <a:r>
              <a:rPr lang="en-US" sz="2800"/>
              <a:t>functions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5000"/>
              </a:lnSpc>
              <a:spcBef>
                <a:spcPts val="0"/>
              </a:spcBef>
              <a:spcAft>
                <a:spcPts val="0"/>
              </a:spcAft>
              <a:buClr>
                <a:srgbClr val="3F3F3F"/>
              </a:buClr>
              <a:buSzPct val="100000"/>
              <a:buFont typeface="Calibri"/>
              <a:buNone/>
            </a:pPr>
            <a:r>
              <a:rPr b="0" i="0" lang="en-US" sz="4800" u="none" cap="none" strike="noStrike">
                <a:solidFill>
                  <a:srgbClr val="3F3F3F"/>
                </a:solidFill>
                <a:latin typeface="Calibri"/>
                <a:ea typeface="Calibri"/>
                <a:cs typeface="Calibri"/>
                <a:sym typeface="Calibri"/>
              </a:rPr>
              <a:t>Running MATLAB</a:t>
            </a:r>
            <a:endParaRPr/>
          </a:p>
        </p:txBody>
      </p:sp>
      <p:sp>
        <p:nvSpPr>
          <p:cNvPr id="142" name="Google Shape;142;p5"/>
          <p:cNvSpPr txBox="1"/>
          <p:nvPr/>
        </p:nvSpPr>
        <p:spPr>
          <a:xfrm>
            <a:off x="838200" y="1295400"/>
            <a:ext cx="8305800" cy="4953000"/>
          </a:xfrm>
          <a:prstGeom prst="rect">
            <a:avLst/>
          </a:prstGeom>
          <a:noFill/>
          <a:ln>
            <a:noFill/>
          </a:ln>
        </p:spPr>
        <p:txBody>
          <a:bodyPr anchorCtr="0" anchor="t" bIns="45700" lIns="0" spcFirstLastPara="1" rIns="0" wrap="square" tIns="45700">
            <a:normAutofit/>
          </a:bodyPr>
          <a:lstStyle/>
          <a:p>
            <a:pPr indent="-177800" lvl="0" marL="91440" marR="0" rtl="0" algn="l">
              <a:lnSpc>
                <a:spcPct val="90000"/>
              </a:lnSpc>
              <a:spcBef>
                <a:spcPts val="0"/>
              </a:spcBef>
              <a:spcAft>
                <a:spcPts val="0"/>
              </a:spcAft>
              <a:buClr>
                <a:schemeClr val="accent1"/>
              </a:buClr>
              <a:buSzPts val="2800"/>
              <a:buFont typeface="Calibri"/>
              <a:buChar char=" "/>
            </a:pPr>
            <a:r>
              <a:rPr b="0" i="0" lang="en-US" sz="2800" u="none" cap="none" strike="noStrike">
                <a:solidFill>
                  <a:srgbClr val="3F3F3F"/>
                </a:solidFill>
                <a:latin typeface="Calibri"/>
                <a:ea typeface="Calibri"/>
                <a:cs typeface="Calibri"/>
                <a:sym typeface="Calibri"/>
              </a:rPr>
              <a:t>Computer with Matlab installed</a:t>
            </a:r>
            <a:endParaRPr/>
          </a:p>
          <a:p>
            <a:pPr indent="-182880" lvl="1" marL="384048" marR="0" rtl="0" algn="l">
              <a:lnSpc>
                <a:spcPct val="90000"/>
              </a:lnSpc>
              <a:spcBef>
                <a:spcPts val="400"/>
              </a:spcBef>
              <a:spcAft>
                <a:spcPts val="0"/>
              </a:spcAft>
              <a:buClr>
                <a:schemeClr val="accent1"/>
              </a:buClr>
              <a:buSzPts val="2800"/>
              <a:buFont typeface="Calibri"/>
              <a:buChar char="◦"/>
            </a:pPr>
            <a:r>
              <a:rPr b="0" i="0" lang="en-US" sz="2800" u="none" cap="none" strike="noStrike">
                <a:solidFill>
                  <a:srgbClr val="3F3F3F"/>
                </a:solidFill>
                <a:latin typeface="Calibri"/>
                <a:ea typeface="Calibri"/>
                <a:cs typeface="Calibri"/>
                <a:sym typeface="Calibri"/>
              </a:rPr>
              <a:t>Double-click on the Matlab icon or select Matlab from Start/Programs</a:t>
            </a:r>
            <a:endParaRPr/>
          </a:p>
          <a:p>
            <a:pPr indent="0" lvl="1" marL="201168" marR="0" rtl="0" algn="l">
              <a:lnSpc>
                <a:spcPct val="90000"/>
              </a:lnSpc>
              <a:spcBef>
                <a:spcPts val="600"/>
              </a:spcBef>
              <a:spcAft>
                <a:spcPts val="0"/>
              </a:spcAft>
              <a:buClr>
                <a:schemeClr val="accent1"/>
              </a:buClr>
              <a:buSzPts val="2800"/>
              <a:buFont typeface="Calibri"/>
              <a:buNone/>
            </a:pPr>
            <a:r>
              <a:t/>
            </a:r>
            <a:endParaRPr b="0" i="0" sz="2800" u="none" cap="none" strike="noStrike">
              <a:solidFill>
                <a:srgbClr val="3F3F3F"/>
              </a:solidFill>
              <a:latin typeface="Calibri"/>
              <a:ea typeface="Calibri"/>
              <a:cs typeface="Calibri"/>
              <a:sym typeface="Calibri"/>
            </a:endParaRPr>
          </a:p>
          <a:p>
            <a:pPr indent="-177800" lvl="0" marL="91440" marR="0" rtl="0" algn="l">
              <a:lnSpc>
                <a:spcPct val="90000"/>
              </a:lnSpc>
              <a:spcBef>
                <a:spcPts val="1600"/>
              </a:spcBef>
              <a:spcAft>
                <a:spcPts val="0"/>
              </a:spcAft>
              <a:buClr>
                <a:schemeClr val="accent1"/>
              </a:buClr>
              <a:buSzPts val="2800"/>
              <a:buFont typeface="Calibri"/>
              <a:buChar char=" "/>
            </a:pPr>
            <a:r>
              <a:rPr b="0" i="0" lang="en-US" sz="2800" u="none" cap="none" strike="noStrike">
                <a:solidFill>
                  <a:srgbClr val="3F3F3F"/>
                </a:solidFill>
                <a:latin typeface="Calibri"/>
                <a:ea typeface="Calibri"/>
                <a:cs typeface="Calibri"/>
                <a:sym typeface="Calibri"/>
              </a:rPr>
              <a:t>Computer without Matlab installed</a:t>
            </a:r>
            <a:endParaRPr/>
          </a:p>
          <a:p>
            <a:pPr indent="-182880" lvl="1" marL="384048" marR="0" rtl="0" algn="l">
              <a:lnSpc>
                <a:spcPct val="90000"/>
              </a:lnSpc>
              <a:spcBef>
                <a:spcPts val="400"/>
              </a:spcBef>
              <a:spcAft>
                <a:spcPts val="0"/>
              </a:spcAft>
              <a:buClr>
                <a:schemeClr val="accent1"/>
              </a:buClr>
              <a:buSzPts val="2600"/>
              <a:buFont typeface="Calibri"/>
              <a:buChar char="◦"/>
            </a:pPr>
            <a:r>
              <a:rPr b="0" i="0" lang="en-US" sz="2600" u="none" cap="none" strike="noStrike">
                <a:solidFill>
                  <a:srgbClr val="3F3F3F"/>
                </a:solidFill>
                <a:latin typeface="Calibri"/>
                <a:ea typeface="Calibri"/>
                <a:cs typeface="Calibri"/>
                <a:sym typeface="Calibri"/>
              </a:rPr>
              <a:t>Go to </a:t>
            </a:r>
            <a:r>
              <a:rPr b="0" i="0" lang="en-US" sz="2600" u="sng" cap="none" strike="noStrike">
                <a:solidFill>
                  <a:srgbClr val="3F3F3F"/>
                </a:solidFill>
                <a:latin typeface="Calibri"/>
                <a:ea typeface="Calibri"/>
                <a:cs typeface="Calibri"/>
                <a:sym typeface="Calibri"/>
                <a:hlinkClick r:id="rId3">
                  <a:extLst>
                    <a:ext uri="{A12FA001-AC4F-418D-AE19-62706E023703}">
                      <ahyp:hlinkClr val="tx"/>
                    </a:ext>
                  </a:extLst>
                </a:hlinkClick>
              </a:rPr>
              <a:t>https://remote.unr.edu/</a:t>
            </a:r>
            <a:r>
              <a:rPr b="0" i="0" lang="en-US" sz="2600" u="none" cap="none" strike="noStrike">
                <a:solidFill>
                  <a:srgbClr val="3F3F3F"/>
                </a:solidFill>
                <a:latin typeface="Calibri"/>
                <a:ea typeface="Calibri"/>
                <a:cs typeface="Calibri"/>
                <a:sym typeface="Calibri"/>
              </a:rPr>
              <a:t> </a:t>
            </a:r>
            <a:endParaRPr/>
          </a:p>
          <a:p>
            <a:pPr indent="-182880" lvl="1" marL="384048" marR="0" rtl="0" algn="l">
              <a:lnSpc>
                <a:spcPct val="90000"/>
              </a:lnSpc>
              <a:spcBef>
                <a:spcPts val="600"/>
              </a:spcBef>
              <a:spcAft>
                <a:spcPts val="0"/>
              </a:spcAft>
              <a:buClr>
                <a:schemeClr val="accent1"/>
              </a:buClr>
              <a:buSzPts val="2600"/>
              <a:buFont typeface="Calibri"/>
              <a:buChar char="◦"/>
            </a:pPr>
            <a:r>
              <a:rPr b="0" i="0" lang="en-US" sz="2600" u="none" cap="none" strike="noStrike">
                <a:solidFill>
                  <a:srgbClr val="3F3F3F"/>
                </a:solidFill>
                <a:latin typeface="Calibri"/>
                <a:ea typeface="Calibri"/>
                <a:cs typeface="Calibri"/>
                <a:sym typeface="Calibri"/>
              </a:rPr>
              <a:t>Use your UNR NetID to log in</a:t>
            </a:r>
            <a:endParaRPr/>
          </a:p>
          <a:p>
            <a:pPr indent="-17779" lvl="1" marL="384048" marR="0" rtl="0" algn="l">
              <a:lnSpc>
                <a:spcPct val="90000"/>
              </a:lnSpc>
              <a:spcBef>
                <a:spcPts val="600"/>
              </a:spcBef>
              <a:spcAft>
                <a:spcPts val="0"/>
              </a:spcAft>
              <a:buClr>
                <a:schemeClr val="accent1"/>
              </a:buClr>
              <a:buSzPts val="2600"/>
              <a:buFont typeface="Calibri"/>
              <a:buNone/>
            </a:pPr>
            <a:r>
              <a:t/>
            </a:r>
            <a:endParaRPr b="0" i="0" sz="2600" u="none" cap="none" strike="noStrike">
              <a:solidFill>
                <a:srgbClr val="3F3F3F"/>
              </a:solidFill>
              <a:latin typeface="Calibri"/>
              <a:ea typeface="Calibri"/>
              <a:cs typeface="Calibri"/>
              <a:sym typeface="Calibri"/>
            </a:endParaRPr>
          </a:p>
          <a:p>
            <a:pPr indent="0" lvl="0" marL="91440" marR="0" rtl="0" algn="l">
              <a:lnSpc>
                <a:spcPct val="90000"/>
              </a:lnSpc>
              <a:spcBef>
                <a:spcPts val="1600"/>
              </a:spcBef>
              <a:spcAft>
                <a:spcPts val="0"/>
              </a:spcAft>
              <a:buClr>
                <a:schemeClr val="accent1"/>
              </a:buClr>
              <a:buSzPts val="2600"/>
              <a:buFont typeface="Calibri"/>
              <a:buNone/>
            </a:pPr>
            <a:r>
              <a:t/>
            </a:r>
            <a:endParaRPr b="0" i="0" sz="2600" u="none" cap="none" strike="noStrike">
              <a:solidFill>
                <a:srgbClr val="3F3F3F"/>
              </a:solidFill>
              <a:latin typeface="Calibri"/>
              <a:ea typeface="Calibri"/>
              <a:cs typeface="Calibri"/>
              <a:sym typeface="Calibri"/>
            </a:endParaRPr>
          </a:p>
          <a:p>
            <a:pPr indent="0" lvl="0" marL="91440" marR="0" rtl="0" algn="l">
              <a:lnSpc>
                <a:spcPct val="90000"/>
              </a:lnSpc>
              <a:spcBef>
                <a:spcPts val="1400"/>
              </a:spcBef>
              <a:spcAft>
                <a:spcPts val="0"/>
              </a:spcAft>
              <a:buClr>
                <a:schemeClr val="accent1"/>
              </a:buClr>
              <a:buSzPts val="2800"/>
              <a:buFont typeface="Calibri"/>
              <a:buNone/>
            </a:pPr>
            <a:r>
              <a:t/>
            </a:r>
            <a:endParaRPr b="0" i="0" sz="2800" u="none" cap="none" strike="noStrike">
              <a:solidFill>
                <a:srgbClr val="3F3F3F"/>
              </a:solidFill>
              <a:latin typeface="Calibri"/>
              <a:ea typeface="Calibri"/>
              <a:cs typeface="Calibri"/>
              <a:sym typeface="Calibri"/>
            </a:endParaRPr>
          </a:p>
          <a:p>
            <a:pPr indent="-17779" lvl="1" marL="384048" marR="0" rtl="0" algn="l">
              <a:lnSpc>
                <a:spcPct val="90000"/>
              </a:lnSpc>
              <a:spcBef>
                <a:spcPts val="400"/>
              </a:spcBef>
              <a:spcAft>
                <a:spcPts val="0"/>
              </a:spcAft>
              <a:buClr>
                <a:schemeClr val="accent1"/>
              </a:buClr>
              <a:buSzPts val="2600"/>
              <a:buFont typeface="Calibri"/>
              <a:buNone/>
            </a:pPr>
            <a:r>
              <a:t/>
            </a:r>
            <a:endParaRPr b="0" i="0" sz="2600" u="none" cap="none" strike="noStrike">
              <a:solidFill>
                <a:srgbClr val="3F3F3F"/>
              </a:solidFill>
              <a:latin typeface="Calibri"/>
              <a:ea typeface="Calibri"/>
              <a:cs typeface="Calibri"/>
              <a:sym typeface="Calibri"/>
            </a:endParaRPr>
          </a:p>
          <a:p>
            <a:pPr indent="0" lvl="0" marL="91440" marR="0" rtl="0" algn="l">
              <a:lnSpc>
                <a:spcPct val="90000"/>
              </a:lnSpc>
              <a:spcBef>
                <a:spcPts val="1600"/>
              </a:spcBef>
              <a:spcAft>
                <a:spcPts val="0"/>
              </a:spcAft>
              <a:buClr>
                <a:schemeClr val="accent1"/>
              </a:buClr>
              <a:buSzPts val="2800"/>
              <a:buFont typeface="Calibri"/>
              <a:buNone/>
            </a:pPr>
            <a:r>
              <a:t/>
            </a:r>
            <a:endParaRPr b="0" i="0" sz="28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5000"/>
              </a:lnSpc>
              <a:spcBef>
                <a:spcPts val="0"/>
              </a:spcBef>
              <a:spcAft>
                <a:spcPts val="0"/>
              </a:spcAft>
              <a:buClr>
                <a:srgbClr val="3F3F3F"/>
              </a:buClr>
              <a:buSzPct val="100000"/>
              <a:buFont typeface="Calibri"/>
              <a:buNone/>
            </a:pPr>
            <a:r>
              <a:rPr b="0" i="0" lang="en-US" sz="4800" u="none" cap="none" strike="noStrike">
                <a:solidFill>
                  <a:srgbClr val="3F3F3F"/>
                </a:solidFill>
                <a:latin typeface="Calibri"/>
                <a:ea typeface="Calibri"/>
                <a:cs typeface="Calibri"/>
                <a:sym typeface="Calibri"/>
              </a:rPr>
              <a:t>Running MATLAB</a:t>
            </a:r>
            <a:endParaRPr/>
          </a:p>
        </p:txBody>
      </p:sp>
      <p:pic>
        <p:nvPicPr>
          <p:cNvPr id="149" name="Google Shape;149;p6"/>
          <p:cNvPicPr preferRelativeResize="0"/>
          <p:nvPr/>
        </p:nvPicPr>
        <p:blipFill rotWithShape="1">
          <a:blip r:embed="rId3">
            <a:alphaModFix/>
          </a:blip>
          <a:srcRect b="0" l="0" r="0" t="0"/>
          <a:stretch/>
        </p:blipFill>
        <p:spPr>
          <a:xfrm>
            <a:off x="324715" y="1495425"/>
            <a:ext cx="8267700" cy="5362575"/>
          </a:xfrm>
          <a:prstGeom prst="rect">
            <a:avLst/>
          </a:prstGeom>
          <a:noFill/>
          <a:ln>
            <a:noFill/>
          </a:ln>
        </p:spPr>
      </p:pic>
      <p:sp>
        <p:nvSpPr>
          <p:cNvPr id="150" name="Google Shape;150;p6"/>
          <p:cNvSpPr/>
          <p:nvPr/>
        </p:nvSpPr>
        <p:spPr>
          <a:xfrm>
            <a:off x="182129" y="1168330"/>
            <a:ext cx="91004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sng" cap="none" strike="noStrike">
                <a:solidFill>
                  <a:schemeClr val="dk1"/>
                </a:solidFill>
                <a:latin typeface="Tahoma"/>
                <a:ea typeface="Tahoma"/>
                <a:cs typeface="Tahoma"/>
                <a:sym typeface="Tahoma"/>
                <a:hlinkClick r:id="rId4">
                  <a:extLst>
                    <a:ext uri="{A12FA001-AC4F-418D-AE19-62706E023703}">
                      <ahyp:hlinkClr val="tx"/>
                    </a:ext>
                  </a:extLst>
                </a:hlinkClick>
              </a:rPr>
              <a:t>https://oit.unr.edu/services-and-support/software-and-online-applications/software-list/matlab/</a:t>
            </a:r>
            <a:endParaRPr sz="16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7"/>
          <p:cNvPicPr preferRelativeResize="0"/>
          <p:nvPr/>
        </p:nvPicPr>
        <p:blipFill rotWithShape="1">
          <a:blip r:embed="rId3">
            <a:alphaModFix/>
          </a:blip>
          <a:srcRect b="0" l="0" r="0" t="0"/>
          <a:stretch/>
        </p:blipFill>
        <p:spPr>
          <a:xfrm>
            <a:off x="1280160" y="1142999"/>
            <a:ext cx="6431281" cy="5228637"/>
          </a:xfrm>
          <a:prstGeom prst="rect">
            <a:avLst/>
          </a:prstGeom>
          <a:noFill/>
          <a:ln>
            <a:noFill/>
          </a:ln>
        </p:spPr>
      </p:pic>
      <p:sp>
        <p:nvSpPr>
          <p:cNvPr id="157" name="Google Shape;157;p7"/>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5000"/>
              </a:lnSpc>
              <a:spcBef>
                <a:spcPts val="0"/>
              </a:spcBef>
              <a:spcAft>
                <a:spcPts val="0"/>
              </a:spcAft>
              <a:buClr>
                <a:srgbClr val="3F3F3F"/>
              </a:buClr>
              <a:buSzPct val="100000"/>
              <a:buFont typeface="Calibri"/>
              <a:buNone/>
            </a:pPr>
            <a:r>
              <a:rPr lang="en-US" sz="4800">
                <a:solidFill>
                  <a:srgbClr val="3F3F3F"/>
                </a:solidFill>
                <a:latin typeface="Calibri"/>
                <a:ea typeface="Calibri"/>
                <a:cs typeface="Calibri"/>
                <a:sym typeface="Calibri"/>
              </a:rPr>
              <a:t>UNR Remote Services</a:t>
            </a:r>
            <a:endParaRPr/>
          </a:p>
        </p:txBody>
      </p:sp>
      <p:sp>
        <p:nvSpPr>
          <p:cNvPr id="158" name="Google Shape;158;p7"/>
          <p:cNvSpPr/>
          <p:nvPr/>
        </p:nvSpPr>
        <p:spPr>
          <a:xfrm>
            <a:off x="1852579" y="2492875"/>
            <a:ext cx="667101" cy="697365"/>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Screenshot</a:t>
            </a:r>
            <a:endParaRPr/>
          </a:p>
        </p:txBody>
      </p:sp>
      <p:pic>
        <p:nvPicPr>
          <p:cNvPr id="165" name="Google Shape;165;p8"/>
          <p:cNvPicPr preferRelativeResize="0"/>
          <p:nvPr/>
        </p:nvPicPr>
        <p:blipFill rotWithShape="1">
          <a:blip r:embed="rId3">
            <a:alphaModFix/>
          </a:blip>
          <a:srcRect b="0" l="0" r="0" t="0"/>
          <a:stretch/>
        </p:blipFill>
        <p:spPr>
          <a:xfrm>
            <a:off x="202894" y="1143000"/>
            <a:ext cx="8458200" cy="4731305"/>
          </a:xfrm>
          <a:prstGeom prst="rect">
            <a:avLst/>
          </a:prstGeom>
          <a:noFill/>
          <a:ln>
            <a:noFill/>
          </a:ln>
        </p:spPr>
      </p:pic>
      <p:sp>
        <p:nvSpPr>
          <p:cNvPr id="166" name="Google Shape;166;p8"/>
          <p:cNvSpPr/>
          <p:nvPr/>
        </p:nvSpPr>
        <p:spPr>
          <a:xfrm>
            <a:off x="228600" y="2250375"/>
            <a:ext cx="1447800" cy="2286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7" name="Google Shape;167;p8"/>
          <p:cNvSpPr/>
          <p:nvPr/>
        </p:nvSpPr>
        <p:spPr>
          <a:xfrm>
            <a:off x="1943100" y="2233219"/>
            <a:ext cx="1447800" cy="381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8" name="Google Shape;168;p8"/>
          <p:cNvSpPr/>
          <p:nvPr/>
        </p:nvSpPr>
        <p:spPr>
          <a:xfrm>
            <a:off x="6559627" y="2209800"/>
            <a:ext cx="1447800" cy="381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9" name="Google Shape;169;p8"/>
          <p:cNvSpPr/>
          <p:nvPr/>
        </p:nvSpPr>
        <p:spPr>
          <a:xfrm>
            <a:off x="6705600" y="3960334"/>
            <a:ext cx="1447800" cy="381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0" name="Google Shape;170;p8"/>
          <p:cNvSpPr txBox="1"/>
          <p:nvPr/>
        </p:nvSpPr>
        <p:spPr>
          <a:xfrm>
            <a:off x="2514600" y="2720106"/>
            <a:ext cx="1752600" cy="132343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Command Window </a:t>
            </a:r>
            <a:r>
              <a:rPr lang="en-US" sz="1600">
                <a:solidFill>
                  <a:schemeClr val="dk1"/>
                </a:solidFill>
                <a:latin typeface="Tahoma"/>
                <a:ea typeface="Tahoma"/>
                <a:cs typeface="Tahoma"/>
                <a:sym typeface="Tahoma"/>
              </a:rPr>
              <a:t>is where you enter variables and run programs</a:t>
            </a:r>
            <a:endParaRPr/>
          </a:p>
        </p:txBody>
      </p:sp>
      <p:sp>
        <p:nvSpPr>
          <p:cNvPr id="171" name="Google Shape;171;p8"/>
          <p:cNvSpPr txBox="1"/>
          <p:nvPr/>
        </p:nvSpPr>
        <p:spPr>
          <a:xfrm>
            <a:off x="6407227" y="4427599"/>
            <a:ext cx="1752600" cy="132343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Command History Window </a:t>
            </a:r>
            <a:r>
              <a:rPr lang="en-US" sz="1600">
                <a:solidFill>
                  <a:schemeClr val="dk1"/>
                </a:solidFill>
                <a:latin typeface="Tahoma"/>
                <a:ea typeface="Tahoma"/>
                <a:cs typeface="Tahoma"/>
                <a:sym typeface="Tahoma"/>
              </a:rPr>
              <a:t>logs the commands entered</a:t>
            </a:r>
            <a:endParaRPr/>
          </a:p>
        </p:txBody>
      </p:sp>
      <p:sp>
        <p:nvSpPr>
          <p:cNvPr id="172" name="Google Shape;172;p8"/>
          <p:cNvSpPr txBox="1"/>
          <p:nvPr/>
        </p:nvSpPr>
        <p:spPr>
          <a:xfrm>
            <a:off x="6042063" y="2557749"/>
            <a:ext cx="1752600" cy="132343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Workspace Window </a:t>
            </a:r>
            <a:r>
              <a:rPr lang="en-US" sz="1600">
                <a:solidFill>
                  <a:schemeClr val="dk1"/>
                </a:solidFill>
                <a:latin typeface="Tahoma"/>
                <a:ea typeface="Tahoma"/>
                <a:cs typeface="Tahoma"/>
                <a:sym typeface="Tahoma"/>
              </a:rPr>
              <a:t>provides info about the variables being used</a:t>
            </a:r>
            <a:endParaRPr/>
          </a:p>
        </p:txBody>
      </p:sp>
      <p:sp>
        <p:nvSpPr>
          <p:cNvPr id="173" name="Google Shape;173;p8"/>
          <p:cNvSpPr txBox="1"/>
          <p:nvPr/>
        </p:nvSpPr>
        <p:spPr>
          <a:xfrm>
            <a:off x="228600" y="3048000"/>
            <a:ext cx="1752600" cy="83099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Current Folder </a:t>
            </a:r>
            <a:r>
              <a:rPr lang="en-US" sz="1600">
                <a:solidFill>
                  <a:schemeClr val="dk1"/>
                </a:solidFill>
                <a:latin typeface="Tahoma"/>
                <a:ea typeface="Tahoma"/>
                <a:cs typeface="Tahoma"/>
                <a:sym typeface="Tahoma"/>
              </a:rPr>
              <a:t>shows files in the current directory</a:t>
            </a:r>
            <a:endParaRPr/>
          </a:p>
        </p:txBody>
      </p:sp>
      <p:sp>
        <p:nvSpPr>
          <p:cNvPr id="174" name="Google Shape;174;p8"/>
          <p:cNvSpPr txBox="1"/>
          <p:nvPr/>
        </p:nvSpPr>
        <p:spPr>
          <a:xfrm>
            <a:off x="4877030" y="2129107"/>
            <a:ext cx="1054100" cy="83099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Current folder path</a:t>
            </a:r>
            <a:endParaRPr sz="1600">
              <a:solidFill>
                <a:schemeClr val="dk1"/>
              </a:solidFill>
              <a:latin typeface="Tahoma"/>
              <a:ea typeface="Tahoma"/>
              <a:cs typeface="Tahoma"/>
              <a:sym typeface="Tahoma"/>
            </a:endParaRPr>
          </a:p>
        </p:txBody>
      </p:sp>
      <p:cxnSp>
        <p:nvCxnSpPr>
          <p:cNvPr id="175" name="Google Shape;175;p8"/>
          <p:cNvCxnSpPr/>
          <p:nvPr/>
        </p:nvCxnSpPr>
        <p:spPr>
          <a:xfrm rot="10800000">
            <a:off x="3188616" y="2204657"/>
            <a:ext cx="1688414" cy="45718"/>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introduction to command window for MATLAB" id="181" name="Google Shape;181;gef47926296_0_1" title="Command window (Lec_5)">
            <a:hlinkClick r:id="rId3"/>
          </p:cNvPr>
          <p:cNvPicPr preferRelativeResize="0"/>
          <p:nvPr/>
        </p:nvPicPr>
        <p:blipFill>
          <a:blip r:embed="rId4">
            <a:alphaModFix/>
          </a:blip>
          <a:stretch>
            <a:fillRect/>
          </a:stretch>
        </p:blipFill>
        <p:spPr>
          <a:xfrm>
            <a:off x="577000" y="152400"/>
            <a:ext cx="8198150" cy="6148625"/>
          </a:xfrm>
          <a:prstGeom prst="rect">
            <a:avLst/>
          </a:prstGeom>
          <a:noFill/>
          <a:ln>
            <a:noFill/>
          </a:ln>
        </p:spPr>
      </p:pic>
      <p:sp>
        <p:nvSpPr>
          <p:cNvPr id="182" name="Google Shape;182;gef47926296_0_1"/>
          <p:cNvSpPr txBox="1"/>
          <p:nvPr/>
        </p:nvSpPr>
        <p:spPr>
          <a:xfrm>
            <a:off x="2997950" y="6394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https://youtu.be/bOwjPQMdxzA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2008-10-15T17:48:58Z</dcterms:created>
  <dc:creator>Benjamin Haas</dc:creator>
</cp:coreProperties>
</file>