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Tahoma"/>
      <p:regular r:id="rId34"/>
      <p:bold r:id="rId35"/>
    </p:embeddedFont>
    <p:embeddedFont>
      <p:font typeface="Book Antiqu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YL2KyWzsOzA45ZMuXYDw2FSb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A3B9B1-14CA-4C7D-988E-F5B3975B5620}">
  <a:tblStyle styleId="{E2A3B9B1-14CA-4C7D-988E-F5B3975B56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bold.fntdata"/><Relationship Id="rId12" Type="http://schemas.openxmlformats.org/officeDocument/2006/relationships/slide" Target="slides/slide6.xml"/><Relationship Id="rId34" Type="http://schemas.openxmlformats.org/officeDocument/2006/relationships/font" Target="fonts/Tahoma-regular.fntdata"/><Relationship Id="rId15" Type="http://schemas.openxmlformats.org/officeDocument/2006/relationships/slide" Target="slides/slide9.xml"/><Relationship Id="rId37" Type="http://schemas.openxmlformats.org/officeDocument/2006/relationships/font" Target="fonts/BookAntiqua-bold.fntdata"/><Relationship Id="rId14" Type="http://schemas.openxmlformats.org/officeDocument/2006/relationships/slide" Target="slides/slide8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1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0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06adf328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06adf32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f06adf328e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8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9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29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1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31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3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5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5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6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6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36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7" name="Google Shape;87;p36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7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7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New PowerPoint Design.jpg" id="18" name="Google Shape;18;p27"/>
          <p:cNvPicPr preferRelativeResize="0"/>
          <p:nvPr/>
        </p:nvPicPr>
        <p:blipFill rotWithShape="1">
          <a:blip r:embed="rId1">
            <a:alphaModFix/>
          </a:blip>
          <a:srcRect b="81944" l="0" r="0" t="0"/>
          <a:stretch/>
        </p:blipFill>
        <p:spPr>
          <a:xfrm>
            <a:off x="0" y="0"/>
            <a:ext cx="3810000" cy="51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owerPoint Design.jpg" id="19" name="Google Shape;19;p27"/>
          <p:cNvPicPr preferRelativeResize="0"/>
          <p:nvPr/>
        </p:nvPicPr>
        <p:blipFill rotWithShape="1">
          <a:blip r:embed="rId1">
            <a:alphaModFix/>
          </a:blip>
          <a:srcRect b="81944" l="42667" r="26407" t="0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7"/>
          <p:cNvSpPr txBox="1"/>
          <p:nvPr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52C60"/>
                </a:solidFill>
                <a:latin typeface="Book Antiqua"/>
                <a:ea typeface="Book Antiqua"/>
                <a:cs typeface="Book Antiqua"/>
                <a:sym typeface="Book Antiqua"/>
              </a:rPr>
              <a:t>ENGR100</a:t>
            </a:r>
            <a:endParaRPr/>
          </a:p>
        </p:txBody>
      </p:sp>
      <p:pic>
        <p:nvPicPr>
          <p:cNvPr descr="New PowerPoint Design.jpg" id="21" name="Google Shape;21;p27"/>
          <p:cNvPicPr preferRelativeResize="0"/>
          <p:nvPr/>
        </p:nvPicPr>
        <p:blipFill rotWithShape="1">
          <a:blip r:embed="rId1">
            <a:alphaModFix/>
          </a:blip>
          <a:srcRect b="81944" l="73592" r="3074" t="0"/>
          <a:stretch/>
        </p:blipFill>
        <p:spPr>
          <a:xfrm>
            <a:off x="1752600" y="0"/>
            <a:ext cx="889000" cy="5159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YC4-fboRvnGMM1WDFsF5bDwZ8gLEUlZp/view" TargetMode="External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idx="4294967295" type="ctrTitle"/>
          </p:nvPr>
        </p:nvSpPr>
        <p:spPr>
          <a:xfrm>
            <a:off x="0" y="16002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 203</a:t>
            </a: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 to MATLAB</a:t>
            </a: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idx="4294967295" type="title"/>
          </p:nvPr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Punctuation</a:t>
            </a:r>
            <a:endParaRPr/>
          </a:p>
        </p:txBody>
      </p:sp>
      <p:sp>
        <p:nvSpPr>
          <p:cNvPr id="174" name="Google Shape;174;p10"/>
          <p:cNvSpPr txBox="1"/>
          <p:nvPr>
            <p:ph idx="4294967295" type="body"/>
          </p:nvPr>
        </p:nvSpPr>
        <p:spPr>
          <a:xfrm>
            <a:off x="838200" y="1403498"/>
            <a:ext cx="8305800" cy="49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Semicolons (</a:t>
            </a:r>
            <a:r>
              <a:rPr b="1" lang="en-US" sz="2800">
                <a:solidFill>
                  <a:srgbClr val="FF0000"/>
                </a:solidFill>
              </a:rPr>
              <a:t>;</a:t>
            </a:r>
            <a:r>
              <a:rPr lang="en-US" sz="2500"/>
              <a:t>)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300"/>
              <a:buChar char="◦"/>
            </a:pPr>
            <a:r>
              <a:rPr lang="en-US" sz="2300"/>
              <a:t>Type at the end of the command when you do not want to see the output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en-US" sz="2300"/>
              <a:t>Can be useful when you don’t want to see all the small steps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Commas and semicolons can be used to place multiple commands on one line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commas display the results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semicolons suppress the results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Three periods (</a:t>
            </a:r>
            <a:r>
              <a:rPr i="1" lang="en-US" sz="2400"/>
              <a:t>. . .</a:t>
            </a:r>
            <a:r>
              <a:rPr lang="en-US" sz="2400"/>
              <a:t>) at the end of a command indicates that the command continues on the next line. A continuation cannot be given in the middle of a variable name.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1600200" y="287339"/>
            <a:ext cx="7543800" cy="779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Structure</a:t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1295400" y="1143000"/>
            <a:ext cx="67468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 workspace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Given information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Preliminary Calculations (If needed)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Initialize variables (If needed)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Calculations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Display Answer (This may be done in the calculations)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983511" y="120392"/>
            <a:ext cx="7543800" cy="779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 Defining Variables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1231949" y="943600"/>
            <a:ext cx="6036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Calculate y given y=a/(b+c) where a=7, b=93 and c=6.2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190" y="1677724"/>
            <a:ext cx="3839625" cy="4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0" y="1"/>
            <a:ext cx="9144000" cy="124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Displaying Values and Text</a:t>
            </a:r>
            <a:endParaRPr sz="4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99730" y="1733107"/>
            <a:ext cx="8644270" cy="459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ways to display values and text in Matlab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By entering the variable name at the Matlab prompt (or in a script), without a semicolon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By use of the command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</a:t>
            </a:r>
            <a:endParaRPr i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By use of the command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</a:t>
            </a:r>
            <a:endParaRPr i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/>
        </p:nvSpPr>
        <p:spPr>
          <a:xfrm>
            <a:off x="0" y="1"/>
            <a:ext cx="9144000" cy="124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Disp() Command</a:t>
            </a:r>
            <a:endParaRPr sz="4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499730" y="1733107"/>
            <a:ext cx="8644270" cy="459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disp(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): Displays value of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without displaying the variable name.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disp(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): Displays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by stripping off the single quotes and echoing the characters between the quotes.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temp=78;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disp(temp); disp(’degrees F’)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/>
          </a:p>
          <a:p>
            <a:pPr indent="0" lvl="2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degrees F</a:t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438521" y="4955689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/>
        </p:nvSpPr>
        <p:spPr>
          <a:xfrm>
            <a:off x="0" y="1"/>
            <a:ext cx="9144000" cy="935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 Command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255180" y="1158949"/>
            <a:ext cx="8888819" cy="51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 gives more control on the appearance of what is displayed</a:t>
            </a:r>
            <a:endParaRPr/>
          </a:p>
          <a:p>
            <a:pPr indent="-127000" lvl="0" marL="9144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fprintf(</a:t>
            </a:r>
            <a:r>
              <a:rPr i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’format string’, list of variables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297712" y="4850008"/>
            <a:ext cx="6663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%f 	Inserts variable here (uses default number formatting)</a:t>
            </a:r>
            <a:endParaRPr/>
          </a:p>
        </p:txBody>
      </p:sp>
      <p:cxnSp>
        <p:nvCxnSpPr>
          <p:cNvPr id="209" name="Google Shape;209;p15"/>
          <p:cNvCxnSpPr/>
          <p:nvPr/>
        </p:nvCxnSpPr>
        <p:spPr>
          <a:xfrm flipH="1">
            <a:off x="5758847" y="2397643"/>
            <a:ext cx="21265" cy="10207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15"/>
          <p:cNvCxnSpPr/>
          <p:nvPr/>
        </p:nvCxnSpPr>
        <p:spPr>
          <a:xfrm flipH="1">
            <a:off x="3969488" y="2417136"/>
            <a:ext cx="21265" cy="10207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1" name="Google Shape;211;p15"/>
          <p:cNvSpPr/>
          <p:nvPr/>
        </p:nvSpPr>
        <p:spPr>
          <a:xfrm>
            <a:off x="299192" y="5297979"/>
            <a:ext cx="5114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\n 	Newline (skip to beginning of next line)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533268" y="3376319"/>
            <a:ext cx="61925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 fprintf('The temperature is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%f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degrees F </a:t>
            </a:r>
            <a:r>
              <a:rPr lang="en-US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\n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temp)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temperature is 78.000000 degrees F </a:t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255180" y="3823388"/>
            <a:ext cx="1013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/>
        </p:nvSpPr>
        <p:spPr>
          <a:xfrm>
            <a:off x="0" y="1"/>
            <a:ext cx="9144000" cy="935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 Command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255181" y="1025828"/>
            <a:ext cx="8888819" cy="51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percentage sign (%) in case of </a:t>
            </a:r>
            <a:r>
              <a:rPr i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not a comment</a:t>
            </a:r>
            <a:endParaRPr/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used to specify how to format the output displayed 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38553" y="1025828"/>
            <a:ext cx="6707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 fprintf('The temperature is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%f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degrees F 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\n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temp)</a:t>
            </a:r>
            <a:endParaRPr/>
          </a:p>
        </p:txBody>
      </p:sp>
      <p:graphicFrame>
        <p:nvGraphicFramePr>
          <p:cNvPr id="221" name="Google Shape;221;p16"/>
          <p:cNvGraphicFramePr/>
          <p:nvPr/>
        </p:nvGraphicFramePr>
        <p:xfrm>
          <a:off x="1039322" y="2463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{E2A3B9B1-14CA-4C7D-988E-F5B3975B5620}</a:tableStyleId>
              </a:tblPr>
              <a:tblGrid>
                <a:gridCol w="1011125"/>
                <a:gridCol w="6054250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Specifier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Single character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Decimal number (signed)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Floating-point 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Exponential notation (using a lowercase e as in 3.1415e+00)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Exponential notation (using an uppercase E as in 3.1415E+00)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a percentage sign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Go</a:t>
                      </a:r>
                      <a:r>
                        <a:rPr lang="en-US" sz="1800"/>
                        <a:t> to new line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a tab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\\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a slash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0" y="1"/>
            <a:ext cx="9144000" cy="935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 Command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255180" y="978195"/>
            <a:ext cx="8888819" cy="5346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Controlling the width and precision of output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fprintf(’The temperature is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%4.1f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degrees F \n’, temp)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temperature is 78.0 degrees F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fprintf('The temperature is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%4.1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degrees F \n', temp)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temperature is 7.8e+01 degrees F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2452739" y="3452672"/>
            <a:ext cx="10356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%x.xf</a:t>
            </a:r>
            <a:endParaRPr sz="24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9" name="Google Shape;229;p17"/>
          <p:cNvCxnSpPr>
            <a:stCxn id="230" idx="1"/>
          </p:cNvCxnSpPr>
          <p:nvPr/>
        </p:nvCxnSpPr>
        <p:spPr>
          <a:xfrm flipH="1">
            <a:off x="2930415" y="3071313"/>
            <a:ext cx="62100" cy="50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1" name="Google Shape;231;p17"/>
          <p:cNvCxnSpPr/>
          <p:nvPr/>
        </p:nvCxnSpPr>
        <p:spPr>
          <a:xfrm rot="10800000">
            <a:off x="3215061" y="3896112"/>
            <a:ext cx="110943" cy="32594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17"/>
          <p:cNvSpPr txBox="1"/>
          <p:nvPr/>
        </p:nvSpPr>
        <p:spPr>
          <a:xfrm>
            <a:off x="1149141" y="4195719"/>
            <a:ext cx="7612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Precision: number of digits to be printed to the right of the decimal point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2992515" y="2748147"/>
            <a:ext cx="5486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Width: minimum number of characters in the output (includes decimal points and negative signs)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3535628" y="4903709"/>
            <a:ext cx="5225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e+0 are not counted in the character count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255180" y="4846433"/>
            <a:ext cx="34940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notation: </a:t>
            </a:r>
            <a:r>
              <a:rPr lang="en-US" sz="24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%x.xe</a:t>
            </a:r>
            <a:endParaRPr sz="24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0" y="1"/>
            <a:ext cx="9144000" cy="935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fprintf Command</a:t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925031" y="1095154"/>
            <a:ext cx="7187611" cy="51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91451" y="1707775"/>
            <a:ext cx="77084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hot = 95; cold = 45;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fprintf(</a:t>
            </a:r>
            <a:r>
              <a:rPr b="1" lang="en-US" sz="20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'The hot temperature is %4.1f degrees F and the cold temperature is %4.1f degrees F \n'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hot, cold)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390483" y="3951612"/>
            <a:ext cx="85525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hot temperature is 95.0 degrees F and the cold temperature is 45.0 degrees F 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390483" y="5370449"/>
            <a:ext cx="8552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The variables are inserted into the output string in the same order they are listed in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fprintf()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/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i="1"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 redefinition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871870" y="1116419"/>
            <a:ext cx="7655442" cy="49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screws = 32;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bolts = 18;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rivets = 40;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items = screws + bolts + rivets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items =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screws = 36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screws =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&gt;&gt; items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items =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285999" y="5632747"/>
            <a:ext cx="66240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 that the value of items has not changed.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idx="4294967295" type="title"/>
          </p:nvPr>
        </p:nvSpPr>
        <p:spPr>
          <a:xfrm>
            <a:off x="0" y="0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19" name="Google Shape;119;p2"/>
          <p:cNvSpPr txBox="1"/>
          <p:nvPr>
            <p:ph idx="4294967295" type="body"/>
          </p:nvPr>
        </p:nvSpPr>
        <p:spPr>
          <a:xfrm>
            <a:off x="161365" y="655637"/>
            <a:ext cx="8848164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Run MATLAB</a:t>
            </a:r>
            <a:endParaRPr/>
          </a:p>
          <a:p>
            <a:pPr indent="-9144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User interface</a:t>
            </a:r>
            <a:endParaRPr/>
          </a:p>
          <a:p>
            <a:pPr indent="-9144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Create and run a script file</a:t>
            </a:r>
            <a:endParaRPr/>
          </a:p>
          <a:p>
            <a:pPr indent="-91440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Help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Hints for working in the Command Window</a:t>
            </a:r>
            <a:endParaRPr/>
          </a:p>
          <a:p>
            <a:pPr indent="-13493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2500"/>
              <a:t>Open the Function browser (</a:t>
            </a:r>
            <a:r>
              <a:rPr b="1" lang="en-US" sz="2500">
                <a:solidFill>
                  <a:srgbClr val="FF0000"/>
                </a:solidFill>
              </a:rPr>
              <a:t>shift F1</a:t>
            </a:r>
            <a:r>
              <a:rPr b="1" lang="en-US" sz="2500"/>
              <a:t>)</a:t>
            </a:r>
            <a:endParaRPr/>
          </a:p>
          <a:p>
            <a:pPr indent="-13493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2500"/>
              <a:t>The </a:t>
            </a:r>
            <a:r>
              <a:rPr b="1" lang="en-US" sz="2500">
                <a:solidFill>
                  <a:srgbClr val="FF0000"/>
                </a:solidFill>
              </a:rPr>
              <a:t>clc</a:t>
            </a:r>
            <a:r>
              <a:rPr b="1" lang="en-US" sz="2500"/>
              <a:t> command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300"/>
              <a:t>Clears the command window</a:t>
            </a:r>
            <a:endParaRPr/>
          </a:p>
          <a:p>
            <a:pPr indent="-134937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b="1" lang="en-US" sz="2500"/>
              <a:t>The </a:t>
            </a:r>
            <a:r>
              <a:rPr b="1" lang="en-US" sz="2500">
                <a:solidFill>
                  <a:srgbClr val="FF0000"/>
                </a:solidFill>
              </a:rPr>
              <a:t>clear</a:t>
            </a:r>
            <a:r>
              <a:rPr b="1" lang="en-US" sz="2500"/>
              <a:t> command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300"/>
              <a:t>Clears the workspace</a:t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b="1" lang="en-US" sz="2600"/>
              <a:t>Use 🡩 🡫keys to scroll through entered commands and rerun.</a:t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2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/>
              <a:t>will tell you how to use a function and what it does. 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(e.g. to get help on the Plot function 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help plot</a:t>
            </a:r>
            <a:r>
              <a:rPr b="1"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br>
              <a:rPr lang="en-US" sz="3600"/>
            </a:br>
            <a:endParaRPr sz="2800"/>
          </a:p>
          <a:p>
            <a:pPr indent="59689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800"/>
          </a:p>
          <a:p>
            <a:pPr indent="59689" lvl="0" marL="9144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/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Special variables: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838200" y="1403498"/>
            <a:ext cx="8305800" cy="49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ans: default variable name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pi: ratio of circle circumference to its diameter,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π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= 3.1415926...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eps: smallest amount by which two numbers can differ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 or Inf : infinity, e.g. 1/0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nan or NaN : not-a-number, e.g. 0/0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date: current date in a character string format, such as 19-Mar-1998.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0" y="1"/>
            <a:ext cx="9144000" cy="124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Mathematical Functions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838200" y="1509823"/>
            <a:ext cx="8305800" cy="48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abs(x) 	Absolute value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|x|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sign(x) 	Sign, returns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if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&lt;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0, 0 if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= 0, 1 if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&gt;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exp(x) 	Exponential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30000"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log(x) 	Natural logarithm ln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log10(x) 	Common (base 10) logarithm log</a:t>
            </a:r>
            <a:r>
              <a:rPr baseline="-25000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sqrt(x) 	Square root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√x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rem(x,y) 	Remainder of 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x/y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For example, rem(100,21) 		is 16. Also called the </a:t>
            </a:r>
            <a:r>
              <a:rPr b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modulus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function.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0" y="1"/>
            <a:ext cx="9144000" cy="124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 Basic Functions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 rotWithShape="1">
          <a:blip r:embed="rId3">
            <a:alphaModFix/>
          </a:blip>
          <a:srcRect b="0" l="18626" r="0" t="0"/>
          <a:stretch/>
        </p:blipFill>
        <p:spPr>
          <a:xfrm>
            <a:off x="106326" y="1667430"/>
            <a:ext cx="4459428" cy="369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/>
          <p:nvPr/>
        </p:nvSpPr>
        <p:spPr>
          <a:xfrm>
            <a:off x="4380613" y="2008749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 x = sqrt(2)/2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0.7071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 y = exp(-(x^2)/2)/sqrt(2*pi)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0.3107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 z = 20*log10(y)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-10.1533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/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useful things…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838200" y="1403498"/>
            <a:ext cx="8305800" cy="49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parentheses often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multiple statements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Consider the equation:</a:t>
            </a:r>
            <a:endParaRPr/>
          </a:p>
          <a:p>
            <a:pPr indent="-177800" lvl="0" marL="9144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2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2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+ 4</a:t>
            </a:r>
            <a:r>
              <a:rPr i="1" lang="en-US" sz="2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2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+ 13</a:t>
            </a:r>
            <a:endParaRPr/>
          </a:p>
          <a:p>
            <a:pPr indent="0" lvl="3" marL="56692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rPr b="0" i="1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3000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3000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+ 4</a:t>
            </a: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+ 5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Matlab commands: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numerator = s^2 + 4*s + 13;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denominator = s^3 - 2*s^2 + 4*s + 5;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H = numerator/denominator;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f06adf328e_0_2" title="RPReplay_.3g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8" y="142275"/>
            <a:ext cx="8212525" cy="6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0" y="1"/>
            <a:ext cx="9144000" cy="124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i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Solving for quadratic roots</a:t>
            </a:r>
            <a:endParaRPr sz="4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838200" y="1509823"/>
            <a:ext cx="8305800" cy="48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Solve for x:      	2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+ 10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+ 12 = 0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General form: 	a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i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 c = 0</a:t>
            </a:r>
            <a:endParaRPr/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 solution to type into MATLAB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2819400" y="2844000"/>
            <a:ext cx="4152900" cy="701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590550" y="4351473"/>
            <a:ext cx="4152900" cy="7012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3829050" y="4264782"/>
            <a:ext cx="4152900" cy="78797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3492854" y="5390084"/>
            <a:ext cx="1850507" cy="120032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/>
        </p:nvSpPr>
        <p:spPr>
          <a:xfrm>
            <a:off x="0" y="1"/>
            <a:ext cx="9144000" cy="925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 sz="4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421"/>
            <a:ext cx="8853549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/>
        </p:nvSpPr>
        <p:spPr>
          <a:xfrm>
            <a:off x="0" y="1"/>
            <a:ext cx="9144000" cy="925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 sz="4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6260" y="1754822"/>
            <a:ext cx="23622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140" y="1754822"/>
            <a:ext cx="3314700" cy="228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idx="4294967295" type="title"/>
          </p:nvPr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Other useful things…</a:t>
            </a:r>
            <a:endParaRPr/>
          </a:p>
        </p:txBody>
      </p:sp>
      <p:sp>
        <p:nvSpPr>
          <p:cNvPr id="125" name="Google Shape;125;p3"/>
          <p:cNvSpPr txBox="1"/>
          <p:nvPr>
            <p:ph idx="4294967295" type="body"/>
          </p:nvPr>
        </p:nvSpPr>
        <p:spPr>
          <a:xfrm>
            <a:off x="838200" y="1403498"/>
            <a:ext cx="8305800" cy="49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F5	runs program</a:t>
            </a:r>
            <a:endParaRPr/>
          </a:p>
          <a:p>
            <a:pPr indent="-1587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Use 🡩 🡫keys to scroll through previously entered commands and rerun.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300"/>
              <a:buChar char="◦"/>
            </a:pPr>
            <a:r>
              <a:rPr lang="en-US" sz="2300"/>
              <a:t>Arrow up and press enter</a:t>
            </a:r>
            <a:endParaRPr/>
          </a:p>
          <a:p>
            <a:pPr indent="-36829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who: lists the names of defined variables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whos: lists the names and sizes of defined variables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close all: c</a:t>
            </a:r>
            <a:r>
              <a:rPr lang="en-US" sz="2300"/>
              <a:t>loses all plot windows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clf: clears the current figure and thus clears the graph window</a:t>
            </a:r>
            <a:endParaRPr/>
          </a:p>
          <a:p>
            <a:pPr indent="-3682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idx="4294967295" type="title"/>
          </p:nvPr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Scalar Mathematics</a:t>
            </a:r>
            <a:endParaRPr/>
          </a:p>
        </p:txBody>
      </p:sp>
      <p:sp>
        <p:nvSpPr>
          <p:cNvPr id="132" name="Google Shape;132;p4"/>
          <p:cNvSpPr txBox="1"/>
          <p:nvPr>
            <p:ph idx="4294967295" type="body"/>
          </p:nvPr>
        </p:nvSpPr>
        <p:spPr>
          <a:xfrm>
            <a:off x="446566" y="1477926"/>
            <a:ext cx="7859233" cy="41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scalar is a single number without direction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287079" y="2104993"/>
            <a:ext cx="855921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Operation 	Algebraic form 	Matlab 	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	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+ b 		5 +3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Subtraction 	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− b 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- b 		23-12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Multiplication 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× b 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* b 		3.14*0.85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Right division 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÷ b 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/ b 		56/8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 division 	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÷ a 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\ b 		8\56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Exponentiation 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^ b 		5 ^2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4294967295" type="title"/>
          </p:nvPr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Scalar Mathematics</a:t>
            </a:r>
            <a:endParaRPr/>
          </a:p>
        </p:txBody>
      </p:sp>
      <p:sp>
        <p:nvSpPr>
          <p:cNvPr id="139" name="Google Shape;139;p5"/>
          <p:cNvSpPr txBox="1"/>
          <p:nvPr>
            <p:ph idx="4294967295" type="body"/>
          </p:nvPr>
        </p:nvSpPr>
        <p:spPr>
          <a:xfrm>
            <a:off x="838200" y="1158948"/>
            <a:ext cx="8305800" cy="516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Order of Operations (or use of parenthesis) is important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Examples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6*5-5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sz="2300"/>
              <a:t>=25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n-US" sz="2500"/>
              <a:t>6*(5-5)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300"/>
              <a:buChar char="◦"/>
            </a:pPr>
            <a:r>
              <a:rPr lang="en-US" sz="2300"/>
              <a:t>=0</a:t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1290084" y="2206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{E2A3B9B1-14CA-4C7D-988E-F5B3975B5620}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Precedence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 Function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Parenthesis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Second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Exponentiation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Third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Multiplication</a:t>
                      </a:r>
                      <a:r>
                        <a:rPr lang="en-US" sz="1800"/>
                        <a:t> and D</a:t>
                      </a:r>
                      <a:r>
                        <a:rPr lang="en-US" sz="1800"/>
                        <a:t>ivision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Fourth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</a:t>
                      </a:r>
                      <a:r>
                        <a:rPr lang="en-US" sz="1800"/>
                        <a:t> and Subtraction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446566" y="1477926"/>
            <a:ext cx="7859233" cy="498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Rules for variable names 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Must start with a letter</a:t>
            </a:r>
            <a:endParaRPr/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consist only of the letters a-z, digits 0-9, and the underscore character (_)</a:t>
            </a:r>
            <a:endParaRPr/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be as long as you would like, but Matlab only recognizes the first 31 characters</a:t>
            </a:r>
            <a:endParaRPr/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case sensitive: items, Items, itEms, and ITEMS are all different variable names.</a:t>
            </a:r>
            <a:endParaRPr/>
          </a:p>
          <a:p>
            <a:pPr indent="-152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variable cannot be used in a statement until it is defined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0" y="487363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and Assignment Statements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983511" y="120392"/>
            <a:ext cx="7543800" cy="779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 Defining Variables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231949" y="943600"/>
            <a:ext cx="6036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Calculate y given y=a/(b+c) where a=7, b=93 and c=6.2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888" y="1312932"/>
            <a:ext cx="7770391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983511" y="120392"/>
            <a:ext cx="7543800" cy="779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 Defining Variables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1231949" y="943600"/>
            <a:ext cx="6036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Calculate y given y=a/(b+c) where a=7, b=93 and c=6.2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254" y="1312932"/>
            <a:ext cx="7787506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idx="4294967295" type="title"/>
          </p:nvPr>
        </p:nvSpPr>
        <p:spPr>
          <a:xfrm>
            <a:off x="0" y="1"/>
            <a:ext cx="8229600" cy="124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168" name="Google Shape;168;p9"/>
          <p:cNvSpPr txBox="1"/>
          <p:nvPr>
            <p:ph idx="4294967295" type="body"/>
          </p:nvPr>
        </p:nvSpPr>
        <p:spPr>
          <a:xfrm>
            <a:off x="838200" y="1382232"/>
            <a:ext cx="8305800" cy="4942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87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Percentage Sign (</a:t>
            </a:r>
            <a:r>
              <a:rPr b="1" lang="en-US" sz="2500">
                <a:solidFill>
                  <a:srgbClr val="FF0000"/>
                </a:solidFill>
              </a:rPr>
              <a:t>%</a:t>
            </a:r>
            <a:r>
              <a:rPr lang="en-US" sz="25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◦"/>
            </a:pPr>
            <a:r>
              <a:rPr lang="en-US" sz="2300"/>
              <a:t>When the % symbol is typed at the beginning of a line, the line is considered a comment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en-US" sz="2300"/>
              <a:t>Comment lines are not executed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◦"/>
            </a:pPr>
            <a:r>
              <a:rPr lang="en-US" sz="2000"/>
              <a:t>Example: All HW code should start with your name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◦"/>
            </a:pPr>
            <a:r>
              <a:rPr lang="en-US" sz="2000"/>
              <a:t>% Austin Lopez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◦"/>
            </a:pPr>
            <a:r>
              <a:rPr lang="en-US" sz="2000"/>
              <a:t>% ME 203, Section 1101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◦"/>
            </a:pPr>
            <a:r>
              <a:rPr lang="en-US" sz="2000"/>
              <a:t>% Lab 4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Char char=" "/>
            </a:pPr>
            <a:r>
              <a:rPr lang="en-US" sz="2200"/>
              <a:t>You can comment or uncomment multiple lines by highlighting them and using the following commands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Ctrl R	comments the line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Ctrl T	uncomments the line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2008-10-15T17:48:58Z</dcterms:created>
  <dc:creator>Benjamin Haas</dc:creator>
</cp:coreProperties>
</file>