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2"/>
  </p:notesMasterIdLst>
  <p:handoutMasterIdLst>
    <p:handoutMasterId r:id="rId23"/>
  </p:handoutMasterIdLst>
  <p:sldIdLst>
    <p:sldId id="332" r:id="rId2"/>
    <p:sldId id="478" r:id="rId3"/>
    <p:sldId id="479" r:id="rId4"/>
    <p:sldId id="480" r:id="rId5"/>
    <p:sldId id="481" r:id="rId6"/>
    <p:sldId id="482" r:id="rId7"/>
    <p:sldId id="483" r:id="rId8"/>
    <p:sldId id="362" r:id="rId9"/>
    <p:sldId id="372" r:id="rId10"/>
    <p:sldId id="391" r:id="rId11"/>
    <p:sldId id="386" r:id="rId12"/>
    <p:sldId id="447" r:id="rId13"/>
    <p:sldId id="388" r:id="rId14"/>
    <p:sldId id="389" r:id="rId15"/>
    <p:sldId id="430" r:id="rId16"/>
    <p:sldId id="431" r:id="rId17"/>
    <p:sldId id="446" r:id="rId18"/>
    <p:sldId id="432" r:id="rId19"/>
    <p:sldId id="449" r:id="rId20"/>
    <p:sldId id="450" r:id="rId21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908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3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3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3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12845"/>
            <a:ext cx="88392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Summary of Vector Addressing, Creation, and Length</a:t>
            </a:r>
          </a:p>
          <a:p>
            <a:endParaRPr lang="en-US" b="1" dirty="0"/>
          </a:p>
          <a:p>
            <a:r>
              <a:rPr lang="en-US" sz="1700" u="sng" dirty="0"/>
              <a:t>Command 				Description______________________</a:t>
            </a:r>
          </a:p>
          <a:p>
            <a:r>
              <a:rPr lang="en-US" sz="1700" dirty="0"/>
              <a:t>x=[2 2*pi </a:t>
            </a:r>
            <a:r>
              <a:rPr lang="en-US" sz="1700" dirty="0" err="1"/>
              <a:t>sqrt</a:t>
            </a:r>
            <a:r>
              <a:rPr lang="en-US" sz="1700" dirty="0"/>
              <a:t>(2) 2-3j] 		Create row vector x containing elements 					specified</a:t>
            </a:r>
          </a:p>
          <a:p>
            <a:endParaRPr lang="en-US" sz="1700" dirty="0"/>
          </a:p>
          <a:p>
            <a:r>
              <a:rPr lang="en-US" sz="1700" dirty="0"/>
              <a:t>x=</a:t>
            </a:r>
            <a:r>
              <a:rPr lang="en-US" sz="1700" dirty="0" err="1"/>
              <a:t>start:end</a:t>
            </a:r>
            <a:r>
              <a:rPr lang="en-US" sz="1700" dirty="0"/>
              <a:t> 			Create row vector x starting with start, 					counting by one, ending at or before end</a:t>
            </a:r>
          </a:p>
          <a:p>
            <a:endParaRPr lang="en-US" sz="1700" dirty="0"/>
          </a:p>
          <a:p>
            <a:r>
              <a:rPr lang="en-US" sz="1700" dirty="0"/>
              <a:t>x=</a:t>
            </a:r>
            <a:r>
              <a:rPr lang="en-US" sz="1700" dirty="0" err="1"/>
              <a:t>start:increment:end</a:t>
            </a:r>
            <a:r>
              <a:rPr lang="en-US" sz="1700" dirty="0"/>
              <a:t> 		Create row vector x starting with start, 					counting by increment, ending at or before end</a:t>
            </a:r>
          </a:p>
          <a:p>
            <a:endParaRPr lang="en-US" sz="1700" dirty="0"/>
          </a:p>
          <a:p>
            <a:r>
              <a:rPr lang="en-US" sz="1700" dirty="0" err="1"/>
              <a:t>linspace</a:t>
            </a:r>
            <a:r>
              <a:rPr lang="en-US" sz="1700" dirty="0"/>
              <a:t>(</a:t>
            </a:r>
            <a:r>
              <a:rPr lang="en-US" sz="1700" dirty="0" err="1"/>
              <a:t>start,end,number</a:t>
            </a:r>
            <a:r>
              <a:rPr lang="en-US" sz="1700" dirty="0"/>
              <a:t>) 		Create row vector x starting with start, ending 					at end, having number elements</a:t>
            </a:r>
          </a:p>
          <a:p>
            <a:endParaRPr lang="en-US" sz="1700" dirty="0"/>
          </a:p>
          <a:p>
            <a:r>
              <a:rPr lang="en-US" sz="1700" dirty="0" err="1"/>
              <a:t>logspace</a:t>
            </a:r>
            <a:r>
              <a:rPr lang="en-US" sz="1700" dirty="0"/>
              <a:t>(</a:t>
            </a:r>
            <a:r>
              <a:rPr lang="en-US" sz="1700" dirty="0" err="1"/>
              <a:t>start_exp,end_exp,number</a:t>
            </a:r>
            <a:r>
              <a:rPr lang="en-US" sz="1700" dirty="0"/>
              <a:t>) 	Create row vector x starting with 						10^(</a:t>
            </a:r>
            <a:r>
              <a:rPr lang="en-US" sz="1700" dirty="0" err="1"/>
              <a:t>start_exp</a:t>
            </a:r>
            <a:r>
              <a:rPr lang="en-US" sz="1700" dirty="0"/>
              <a:t>), ending at 10^(</a:t>
            </a:r>
            <a:r>
              <a:rPr lang="en-US" sz="1700" dirty="0" err="1"/>
              <a:t>end_exp</a:t>
            </a:r>
            <a:r>
              <a:rPr lang="en-US" sz="1700" dirty="0"/>
              <a:t>), having 				number elements</a:t>
            </a:r>
          </a:p>
        </p:txBody>
      </p:sp>
    </p:spTree>
    <p:extLst>
      <p:ext uri="{BB962C8B-B14F-4D97-AF65-F5344CB8AC3E}">
        <p14:creationId xmlns:p14="http://schemas.microsoft.com/office/powerpoint/2010/main" val="304393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Defining Column Vectors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Define using </a:t>
            </a:r>
            <a:r>
              <a:rPr lang="en-US" sz="2400" dirty="0">
                <a:solidFill>
                  <a:srgbClr val="FF0000"/>
                </a:solidFill>
              </a:rPr>
              <a:t>semicolons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This creates a column vector</a:t>
            </a:r>
          </a:p>
          <a:p>
            <a:pPr marL="384048" lvl="2" indent="0">
              <a:buNone/>
            </a:pPr>
            <a:r>
              <a:rPr lang="en-US" sz="2000" dirty="0"/>
              <a:t>	&gt;&gt;X=[0;1;3;6]</a:t>
            </a:r>
          </a:p>
          <a:p>
            <a:pPr marL="384048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you want a column vector that is evenly spaced use the row vector techniques and take the transpose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To take the transpose use an </a:t>
            </a:r>
            <a:r>
              <a:rPr lang="en-US" sz="2000" dirty="0">
                <a:solidFill>
                  <a:srgbClr val="FF0000"/>
                </a:solidFill>
              </a:rPr>
              <a:t>apostrophe</a:t>
            </a:r>
            <a:r>
              <a:rPr lang="en-US" sz="2000" dirty="0"/>
              <a:t> at the end of the line</a:t>
            </a:r>
            <a:endParaRPr lang="en-US" sz="20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Y=(start number: spacing: end number)’ </a:t>
            </a:r>
          </a:p>
          <a:p>
            <a:pPr marL="566928" lvl="3" indent="0">
              <a:buNone/>
            </a:pPr>
            <a:r>
              <a:rPr lang="en-US" sz="2000" dirty="0"/>
              <a:t>	&gt;&gt;u= [0:0.5:10]’ 		</a:t>
            </a:r>
            <a:r>
              <a:rPr lang="en-US" sz="2000" dirty="0">
                <a:solidFill>
                  <a:srgbClr val="00B050"/>
                </a:solidFill>
              </a:rPr>
              <a:t>OR</a:t>
            </a:r>
            <a:r>
              <a:rPr lang="en-US" sz="2000" dirty="0"/>
              <a:t>		&gt;&gt;u=(0:0.5:10)’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Note</a:t>
            </a:r>
            <a:r>
              <a:rPr lang="en-US" sz="2000" dirty="0"/>
              <a:t>: unlike a row vector you need [] or () before using ‘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For a vector with a desired number of points use </a:t>
            </a:r>
            <a:r>
              <a:rPr lang="en-US" sz="2000" dirty="0" err="1"/>
              <a:t>linspace</a:t>
            </a:r>
            <a:r>
              <a:rPr lang="en-US" sz="2000" dirty="0"/>
              <a:t> command</a:t>
            </a:r>
          </a:p>
          <a:p>
            <a:pPr marL="566928" lvl="3" indent="0">
              <a:buNone/>
            </a:pPr>
            <a:r>
              <a:rPr lang="en-US" sz="2000" dirty="0"/>
              <a:t>	z=</a:t>
            </a:r>
            <a:r>
              <a:rPr lang="en-US" sz="2000" dirty="0" err="1"/>
              <a:t>linspace</a:t>
            </a:r>
            <a:r>
              <a:rPr lang="en-US" sz="2000" dirty="0"/>
              <a:t>(0,1,4)’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pl-PL" sz="2000" dirty="0"/>
              <a:t>z =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pl-PL" sz="2000" dirty="0"/>
              <a:t>        0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pl-PL" sz="2000" dirty="0"/>
              <a:t>    0.3333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pl-PL" sz="2000" dirty="0"/>
              <a:t>    0.6667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pl-PL" sz="2000" dirty="0"/>
              <a:t>    1.0000</a:t>
            </a:r>
            <a:endParaRPr 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86400" y="3276600"/>
            <a:ext cx="762000" cy="76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Defining Vectors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600" dirty="0"/>
              <a:t>Note: </a:t>
            </a:r>
            <a:r>
              <a:rPr lang="en-US" sz="2600" dirty="0" err="1"/>
              <a:t>Matlab</a:t>
            </a:r>
            <a:r>
              <a:rPr lang="en-US" sz="2600" dirty="0"/>
              <a:t> scales vectors/matrices to the largest entry. This scaling can be deceptive at times.</a:t>
            </a:r>
          </a:p>
          <a:p>
            <a:pPr marL="0" indent="0">
              <a:buNone/>
            </a:pPr>
            <a:r>
              <a:rPr lang="en-US" sz="2600" dirty="0"/>
              <a:t>E.g.: </a:t>
            </a:r>
          </a:p>
          <a:p>
            <a:pPr marL="0" indent="0">
              <a:buNone/>
            </a:pPr>
            <a:r>
              <a:rPr lang="en-US" sz="2600" dirty="0"/>
              <a:t>&gt;&gt; x=[100, 100000, 1000000000]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x =</a:t>
            </a:r>
          </a:p>
          <a:p>
            <a:pPr marL="0" indent="0">
              <a:buNone/>
            </a:pPr>
            <a:r>
              <a:rPr lang="en-US" sz="2600" dirty="0"/>
              <a:t>   1.0e+09 *</a:t>
            </a:r>
          </a:p>
          <a:p>
            <a:pPr marL="0" indent="0">
              <a:buNone/>
            </a:pPr>
            <a:r>
              <a:rPr lang="en-US" sz="2600" dirty="0"/>
              <a:t>    0.0000    0.0001    1.0000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Note that the first element is not really zero</a:t>
            </a:r>
          </a:p>
        </p:txBody>
      </p:sp>
    </p:spTree>
    <p:extLst>
      <p:ext uri="{BB962C8B-B14F-4D97-AF65-F5344CB8AC3E}">
        <p14:creationId xmlns:p14="http://schemas.microsoft.com/office/powerpoint/2010/main" val="2968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Indexing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Once the array (vector) is created it can be indexed (each element can be numbered)</a:t>
            </a:r>
          </a:p>
          <a:p>
            <a:pPr marL="566928" lvl="3" indent="0">
              <a:buNone/>
            </a:pPr>
            <a:r>
              <a:rPr lang="pl-PL" sz="2000" dirty="0"/>
              <a:t>z =</a:t>
            </a:r>
          </a:p>
          <a:p>
            <a:pPr marL="566928" lvl="3" indent="0">
              <a:buNone/>
            </a:pPr>
            <a:r>
              <a:rPr lang="pl-PL" sz="2000" dirty="0"/>
              <a:t>        0</a:t>
            </a:r>
            <a:r>
              <a:rPr lang="en-US" sz="2000" dirty="0"/>
              <a:t>	(first value)</a:t>
            </a:r>
            <a:endParaRPr lang="pl-PL" sz="2000" dirty="0"/>
          </a:p>
          <a:p>
            <a:pPr marL="566928" lvl="3" indent="0">
              <a:buNone/>
            </a:pPr>
            <a:r>
              <a:rPr lang="pl-PL" sz="2000" dirty="0"/>
              <a:t>    0.3333</a:t>
            </a:r>
            <a:r>
              <a:rPr lang="en-US" sz="2000" dirty="0"/>
              <a:t>	(second value)</a:t>
            </a:r>
            <a:endParaRPr lang="pl-PL" sz="2000" dirty="0"/>
          </a:p>
          <a:p>
            <a:pPr marL="566928" lvl="3" indent="0">
              <a:buNone/>
            </a:pPr>
            <a:r>
              <a:rPr lang="pl-PL" sz="2000" dirty="0"/>
              <a:t>    0.6667</a:t>
            </a:r>
            <a:r>
              <a:rPr lang="en-US" sz="2000" dirty="0"/>
              <a:t>	(third value)</a:t>
            </a:r>
            <a:endParaRPr lang="pl-PL" sz="2000" dirty="0"/>
          </a:p>
          <a:p>
            <a:pPr marL="566928" lvl="3" indent="0">
              <a:buNone/>
            </a:pPr>
            <a:r>
              <a:rPr lang="pl-PL" sz="2000" dirty="0"/>
              <a:t>    1.0000</a:t>
            </a:r>
            <a:r>
              <a:rPr lang="en-US" sz="2000" dirty="0"/>
              <a:t>	(fourth value)</a:t>
            </a:r>
          </a:p>
          <a:p>
            <a:pPr marL="566928" lvl="3" indent="0">
              <a:buNone/>
            </a:pPr>
            <a:endParaRPr lang="en-US" sz="2000" dirty="0"/>
          </a:p>
          <a:p>
            <a:pPr marL="566928" lvl="3" indent="0">
              <a:buNone/>
            </a:pPr>
            <a:endParaRPr lang="en-US" sz="2000" dirty="0"/>
          </a:p>
          <a:p>
            <a:pPr marL="566928" lvl="3" indent="0">
              <a:buNone/>
            </a:pPr>
            <a:r>
              <a:rPr lang="en-US" sz="2000" dirty="0"/>
              <a:t>	&gt;&gt;z(1)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ans</a:t>
            </a:r>
            <a:r>
              <a:rPr lang="en-US" sz="2000" dirty="0"/>
              <a:t>=</a:t>
            </a:r>
          </a:p>
          <a:p>
            <a:pPr marL="566928" lvl="3" indent="0">
              <a:buNone/>
            </a:pPr>
            <a:r>
              <a:rPr lang="en-US" sz="2000" dirty="0"/>
              <a:t>		 0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827094" y="4098910"/>
            <a:ext cx="368325" cy="3616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95419" y="3801936"/>
            <a:ext cx="12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of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4523" y="4255563"/>
            <a:ext cx="346277" cy="26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1564" y="3984293"/>
            <a:ext cx="123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4432134"/>
            <a:ext cx="18117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&gt;&gt;z(3)</a:t>
            </a:r>
          </a:p>
          <a:p>
            <a:r>
              <a:rPr lang="en-US" dirty="0" err="1"/>
              <a:t>ans</a:t>
            </a:r>
            <a:r>
              <a:rPr lang="en-US" dirty="0"/>
              <a:t>=</a:t>
            </a:r>
            <a:r>
              <a:rPr lang="pl-PL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pl-PL" dirty="0"/>
              <a:t>0.6667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Length Command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the length command to determine the number of elements in an array (vector)</a:t>
            </a:r>
          </a:p>
          <a:p>
            <a:pPr marL="384048" lvl="2" indent="0">
              <a:buNone/>
            </a:pPr>
            <a:r>
              <a:rPr lang="en-US" sz="2000" dirty="0"/>
              <a:t>	&gt;&gt;w= [0:0.5:10];	 </a:t>
            </a:r>
          </a:p>
          <a:p>
            <a:pPr marL="384048" lvl="2" indent="0">
              <a:buNone/>
            </a:pPr>
            <a:r>
              <a:rPr lang="en-US" sz="2000" dirty="0"/>
              <a:t>	&gt;&gt;m=</a:t>
            </a:r>
            <a:r>
              <a:rPr lang="en-US" sz="2000" b="1" dirty="0">
                <a:solidFill>
                  <a:srgbClr val="FF0000"/>
                </a:solidFill>
              </a:rPr>
              <a:t>length</a:t>
            </a:r>
            <a:r>
              <a:rPr lang="en-US" sz="2000" dirty="0"/>
              <a:t>(w)</a:t>
            </a:r>
          </a:p>
          <a:p>
            <a:pPr marL="384048" lvl="2" indent="0">
              <a:buNone/>
            </a:pPr>
            <a:r>
              <a:rPr lang="en-US" sz="2000" dirty="0"/>
              <a:t>	m=</a:t>
            </a:r>
          </a:p>
          <a:p>
            <a:pPr marL="384048" lvl="2" indent="0">
              <a:buNone/>
            </a:pPr>
            <a:r>
              <a:rPr lang="en-US" sz="2000" dirty="0"/>
              <a:t>		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you want to know the last element of an array use the index location (address) or set the index to </a:t>
            </a:r>
            <a:r>
              <a:rPr lang="en-US" sz="2400" dirty="0">
                <a:solidFill>
                  <a:srgbClr val="FF0000"/>
                </a:solidFill>
              </a:rPr>
              <a:t>end</a:t>
            </a:r>
          </a:p>
          <a:p>
            <a:pPr marL="384048" lvl="2" indent="0">
              <a:buNone/>
            </a:pPr>
            <a:r>
              <a:rPr lang="en-US" sz="2000" dirty="0"/>
              <a:t>	&gt;&gt;w(21)</a:t>
            </a:r>
          </a:p>
          <a:p>
            <a:pPr marL="384048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ans</a:t>
            </a:r>
            <a:r>
              <a:rPr lang="en-US" sz="2000" dirty="0"/>
              <a:t>=</a:t>
            </a:r>
          </a:p>
          <a:p>
            <a:pPr marL="384048" lvl="2" indent="0">
              <a:buNone/>
            </a:pPr>
            <a:r>
              <a:rPr lang="en-US" sz="2000" dirty="0"/>
              <a:t>		10</a:t>
            </a:r>
          </a:p>
          <a:p>
            <a:pPr marL="384048" lvl="2" indent="0">
              <a:buNone/>
            </a:pPr>
            <a:r>
              <a:rPr lang="en-US" sz="2000" dirty="0"/>
              <a:t>	&gt;&gt;w(end)</a:t>
            </a:r>
          </a:p>
          <a:p>
            <a:pPr marL="384048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ans</a:t>
            </a:r>
            <a:r>
              <a:rPr lang="en-US" sz="2000" dirty="0"/>
              <a:t>=</a:t>
            </a:r>
          </a:p>
          <a:p>
            <a:pPr marL="384048" lvl="2" indent="0">
              <a:buNone/>
            </a:pPr>
            <a:r>
              <a:rPr lang="en-US" sz="2000" dirty="0"/>
              <a:t>		10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563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381000"/>
            <a:ext cx="8305800" cy="5867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i="1" dirty="0"/>
              <a:t>• </a:t>
            </a:r>
            <a:r>
              <a:rPr lang="en-US" b="1" dirty="0"/>
              <a:t>Concatenating (combining)</a:t>
            </a:r>
            <a:r>
              <a:rPr lang="en-US" dirty="0"/>
              <a:t>: A vector can also be defined using another vector that has already been defined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&gt;&gt; B = [1.5, 3.1];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&gt;&gt; S = [3.0 B]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S =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 3.0000    1.5000    3.1000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• </a:t>
            </a:r>
            <a:r>
              <a:rPr lang="en-US" b="1" dirty="0"/>
              <a:t>Changing</a:t>
            </a:r>
            <a:r>
              <a:rPr lang="en-US" dirty="0"/>
              <a:t>: Values can be changed by referencing a specific address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&gt;&gt; S(2) = -1.0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S =</a:t>
            </a:r>
          </a:p>
          <a:p>
            <a:pPr marL="384048" indent="0">
              <a:lnSpc>
                <a:spcPct val="100000"/>
              </a:lnSpc>
            </a:pPr>
            <a:r>
              <a:rPr lang="en-US" dirty="0"/>
              <a:t> 3.0000   -1.0000    3.1000</a:t>
            </a:r>
          </a:p>
          <a:p>
            <a:pPr>
              <a:lnSpc>
                <a:spcPct val="100000"/>
              </a:lnSpc>
            </a:pPr>
            <a:r>
              <a:rPr lang="en-US" dirty="0"/>
              <a:t>changes the second value in the vector S from 1.5 to </a:t>
            </a:r>
            <a:r>
              <a:rPr lang="en-US" i="1" dirty="0"/>
              <a:t>−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317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381000"/>
            <a:ext cx="8305800" cy="5943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i="1" dirty="0"/>
              <a:t>• </a:t>
            </a:r>
            <a:r>
              <a:rPr lang="en-US" b="1" dirty="0"/>
              <a:t>Extending</a:t>
            </a:r>
            <a:r>
              <a:rPr lang="en-US" dirty="0"/>
              <a:t>: Additional values can be added using a reference to a specific address. For example, the following command:</a:t>
            </a:r>
          </a:p>
          <a:p>
            <a:pPr marL="384048">
              <a:lnSpc>
                <a:spcPct val="100000"/>
              </a:lnSpc>
            </a:pPr>
            <a:r>
              <a:rPr lang="en-US" dirty="0"/>
              <a:t>&gt;&gt; S(4) = 5.5</a:t>
            </a:r>
          </a:p>
          <a:p>
            <a:pPr marL="384048">
              <a:lnSpc>
                <a:spcPct val="100000"/>
              </a:lnSpc>
            </a:pPr>
            <a:r>
              <a:rPr lang="en-US" dirty="0"/>
              <a:t>S =</a:t>
            </a:r>
          </a:p>
          <a:p>
            <a:pPr marL="384048">
              <a:lnSpc>
                <a:spcPct val="100000"/>
              </a:lnSpc>
            </a:pPr>
            <a:r>
              <a:rPr lang="en-US" dirty="0"/>
              <a:t>3.0000 	-1.0000		3.1000		5.5000</a:t>
            </a:r>
          </a:p>
          <a:p>
            <a:pPr>
              <a:lnSpc>
                <a:spcPct val="100000"/>
              </a:lnSpc>
            </a:pPr>
            <a:r>
              <a:rPr lang="en-US" dirty="0"/>
              <a:t>extends the length of vector S from 3 to 4</a:t>
            </a:r>
          </a:p>
          <a:p>
            <a:pPr>
              <a:lnSpc>
                <a:spcPct val="100000"/>
              </a:lnSpc>
            </a:pPr>
            <a:r>
              <a:rPr lang="en-US" dirty="0"/>
              <a:t>Applying the following command</a:t>
            </a:r>
          </a:p>
          <a:p>
            <a:pPr marL="384048">
              <a:lnSpc>
                <a:spcPct val="100000"/>
              </a:lnSpc>
            </a:pPr>
            <a:r>
              <a:rPr lang="en-US" dirty="0"/>
              <a:t>&gt;&gt; S(7) = 8.5</a:t>
            </a:r>
          </a:p>
          <a:p>
            <a:pPr marL="384048">
              <a:lnSpc>
                <a:spcPct val="100000"/>
              </a:lnSpc>
            </a:pPr>
            <a:r>
              <a:rPr lang="en-US" dirty="0"/>
              <a:t>S =</a:t>
            </a:r>
          </a:p>
          <a:p>
            <a:pPr marL="384048">
              <a:lnSpc>
                <a:spcPct val="100000"/>
              </a:lnSpc>
            </a:pPr>
            <a:r>
              <a:rPr lang="en-US" dirty="0"/>
              <a:t>3.0000     -1.0000     3.1000     5.5000     0     0     8.5000</a:t>
            </a:r>
          </a:p>
          <a:p>
            <a:pPr>
              <a:lnSpc>
                <a:spcPct val="100000"/>
              </a:lnSpc>
            </a:pPr>
            <a:r>
              <a:rPr lang="en-US" dirty="0"/>
              <a:t>extends the length of S to 7, and the values of S(5) and S(6) are automatically set to zero because no values were given for them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2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381000"/>
            <a:ext cx="8305800" cy="5943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• Math operation within vector entries</a:t>
            </a:r>
            <a:r>
              <a:rPr lang="en-US" dirty="0"/>
              <a:t>: </a:t>
            </a:r>
            <a:r>
              <a:rPr lang="de-DE" dirty="0"/>
              <a:t>You can use math operations while defining vectors</a:t>
            </a:r>
          </a:p>
          <a:p>
            <a:pPr>
              <a:lnSpc>
                <a:spcPct val="100000"/>
              </a:lnSpc>
            </a:pPr>
            <a:r>
              <a:rPr lang="de-DE" dirty="0"/>
              <a:t>&gt;&gt; x=[1, sind(45), exp(2), 4*pi+3]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• Characters as vector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&gt;&gt; y = 'Monday: 2/27/2017‘</a:t>
            </a:r>
          </a:p>
          <a:p>
            <a:pPr>
              <a:lnSpc>
                <a:spcPct val="100000"/>
              </a:lnSpc>
            </a:pPr>
            <a:r>
              <a:rPr lang="en-US" dirty="0"/>
              <a:t>y =</a:t>
            </a:r>
          </a:p>
          <a:p>
            <a:pPr>
              <a:lnSpc>
                <a:spcPct val="100000"/>
              </a:lnSpc>
            </a:pPr>
            <a:r>
              <a:rPr lang="en-US" dirty="0"/>
              <a:t>Monday: 2/27/2017</a:t>
            </a:r>
          </a:p>
          <a:p>
            <a:pPr>
              <a:lnSpc>
                <a:spcPct val="100000"/>
              </a:lnSpc>
            </a:pPr>
            <a:r>
              <a:rPr lang="en-US" dirty="0"/>
              <a:t>&gt;&gt; length(y)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>
              <a:lnSpc>
                <a:spcPct val="100000"/>
              </a:lnSpc>
            </a:pPr>
            <a:r>
              <a:rPr lang="en-US" dirty="0"/>
              <a:t>    17</a:t>
            </a:r>
          </a:p>
          <a:p>
            <a:pPr>
              <a:lnSpc>
                <a:spcPct val="100000"/>
              </a:lnSpc>
            </a:pPr>
            <a:r>
              <a:rPr lang="en-US" dirty="0"/>
              <a:t>&gt;&gt; y(6)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pPr>
              <a:lnSpc>
                <a:spcPct val="100000"/>
              </a:lnSpc>
            </a:pPr>
            <a:r>
              <a:rPr lang="en-US" dirty="0"/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346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Vectors containing zeros and ones</a:t>
            </a:r>
          </a:p>
          <a:p>
            <a:endParaRPr lang="en-US" dirty="0"/>
          </a:p>
          <a:p>
            <a:r>
              <a:rPr lang="en-US" dirty="0"/>
              <a:t>Two special functions in </a:t>
            </a:r>
            <a:r>
              <a:rPr lang="en-US" dirty="0" err="1"/>
              <a:t>Matlab</a:t>
            </a:r>
            <a:r>
              <a:rPr lang="en-US" dirty="0"/>
              <a:t> can be used to generate new vectors containing all zeros or all ones</a:t>
            </a:r>
          </a:p>
          <a:p>
            <a:endParaRPr lang="en-US" dirty="0"/>
          </a:p>
          <a:p>
            <a:r>
              <a:rPr lang="en-US" dirty="0"/>
              <a:t>zeros(m,1) 	Returns an m-element column vector of zeros</a:t>
            </a:r>
          </a:p>
          <a:p>
            <a:r>
              <a:rPr lang="en-US" dirty="0"/>
              <a:t>zeros(1,n) 	Returns an n-element row vector of zeros</a:t>
            </a:r>
          </a:p>
          <a:p>
            <a:r>
              <a:rPr lang="en-US" dirty="0"/>
              <a:t>ones(m,1) 	Returns an m-element column vector of ones</a:t>
            </a:r>
          </a:p>
          <a:p>
            <a:r>
              <a:rPr lang="en-US" dirty="0"/>
              <a:t>ones(1,n) 	Returns an n-element row vector of ones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	&gt;&gt; x = zeros(3,1)</a:t>
            </a:r>
          </a:p>
          <a:p>
            <a:r>
              <a:rPr lang="en-US" dirty="0"/>
              <a:t>	x =</a:t>
            </a:r>
          </a:p>
          <a:p>
            <a:r>
              <a:rPr lang="en-US" dirty="0"/>
              <a:t>		0</a:t>
            </a:r>
          </a:p>
          <a:p>
            <a:r>
              <a:rPr lang="en-US" dirty="0"/>
              <a:t>		0</a:t>
            </a:r>
          </a:p>
          <a:p>
            <a:r>
              <a:rPr lang="en-US" dirty="0"/>
              <a:t>		0</a:t>
            </a:r>
          </a:p>
          <a:p>
            <a:endParaRPr lang="en-US" dirty="0"/>
          </a:p>
          <a:p>
            <a:r>
              <a:rPr lang="en-US" dirty="0"/>
              <a:t>	&gt;&gt; y = ones(1,3)</a:t>
            </a:r>
          </a:p>
          <a:p>
            <a:r>
              <a:rPr lang="en-US" dirty="0"/>
              <a:t>	y =</a:t>
            </a:r>
          </a:p>
          <a:p>
            <a:r>
              <a:rPr lang="en-US" dirty="0"/>
              <a:t>		1 	1 	1</a:t>
            </a:r>
          </a:p>
        </p:txBody>
      </p:sp>
    </p:spTree>
    <p:extLst>
      <p:ext uri="{BB962C8B-B14F-4D97-AF65-F5344CB8AC3E}">
        <p14:creationId xmlns:p14="http://schemas.microsoft.com/office/powerpoint/2010/main" val="249189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124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b="1" dirty="0"/>
              <a:t>Using “roots” command</a:t>
            </a:r>
            <a:endParaRPr lang="en-US" sz="4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447800"/>
            <a:ext cx="8305800" cy="4814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r = roots(p) </a:t>
            </a:r>
            <a:r>
              <a:rPr lang="en-US" sz="2200" dirty="0"/>
              <a:t>finds the roots of the polynomial represented as a vector p</a:t>
            </a:r>
          </a:p>
          <a:p>
            <a:r>
              <a:rPr lang="en-US" sz="2200" dirty="0"/>
              <a:t>Solve for s:   2</a:t>
            </a:r>
            <a:r>
              <a:rPr lang="en-US" sz="2200" i="1" dirty="0"/>
              <a:t>s</a:t>
            </a:r>
            <a:r>
              <a:rPr lang="en-US" sz="2200" baseline="30000" dirty="0"/>
              <a:t>2</a:t>
            </a:r>
            <a:r>
              <a:rPr lang="en-US" sz="2200" dirty="0"/>
              <a:t> + 4</a:t>
            </a:r>
            <a:r>
              <a:rPr lang="en-US" sz="2200" i="1" dirty="0"/>
              <a:t>s </a:t>
            </a:r>
            <a:r>
              <a:rPr lang="en-US" sz="2200" dirty="0"/>
              <a:t>+ 8 = 0</a:t>
            </a:r>
          </a:p>
          <a:p>
            <a:endParaRPr lang="en-US" sz="2200" dirty="0"/>
          </a:p>
          <a:p>
            <a:r>
              <a:rPr lang="en-US" sz="2200" dirty="0"/>
              <a:t>Write polynomial as a vector: [2 4 8] or [2, 4, 8] or [2; 4; 8]</a:t>
            </a:r>
          </a:p>
          <a:p>
            <a:endParaRPr lang="en-US" sz="2200" dirty="0"/>
          </a:p>
          <a:p>
            <a:r>
              <a:rPr lang="en-US" sz="2200" dirty="0"/>
              <a:t>&gt;&gt; s = roots([2 4 8])</a:t>
            </a:r>
          </a:p>
          <a:p>
            <a:r>
              <a:rPr lang="pl-PL" sz="2200" dirty="0"/>
              <a:t>s =</a:t>
            </a:r>
          </a:p>
          <a:p>
            <a:r>
              <a:rPr lang="pl-PL" sz="2200" dirty="0"/>
              <a:t>  -1.0000 + 1.7321i</a:t>
            </a:r>
          </a:p>
          <a:p>
            <a:r>
              <a:rPr lang="pl-PL" sz="2200" dirty="0"/>
              <a:t>  -1.0000 - 1.7321i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06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124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b="1" dirty="0"/>
              <a:t>Displaying Values and Text</a:t>
            </a:r>
            <a:endParaRPr lang="en-US" sz="4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9730" y="1733107"/>
            <a:ext cx="8644270" cy="45914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There are three ways to display values and text in </a:t>
            </a:r>
            <a:r>
              <a:rPr lang="en-US" sz="2800" dirty="0" err="1"/>
              <a:t>Matlab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1. By entering the variable name at the </a:t>
            </a:r>
            <a:r>
              <a:rPr lang="en-US" sz="2800" dirty="0" err="1"/>
              <a:t>Matlab</a:t>
            </a:r>
            <a:r>
              <a:rPr lang="en-US" sz="2800" dirty="0"/>
              <a:t> prompt (or in a script), without a semicolon</a:t>
            </a:r>
          </a:p>
          <a:p>
            <a:endParaRPr lang="en-US" sz="2800" dirty="0"/>
          </a:p>
          <a:p>
            <a:r>
              <a:rPr lang="en-US" sz="2800" dirty="0"/>
              <a:t>2. By use of the command </a:t>
            </a:r>
            <a:r>
              <a:rPr lang="en-US" sz="2800" i="1" dirty="0" err="1"/>
              <a:t>disp</a:t>
            </a:r>
            <a:endParaRPr lang="en-US" sz="2800" i="1" dirty="0"/>
          </a:p>
          <a:p>
            <a:pPr marL="201168" lvl="1" indent="0">
              <a:buNone/>
            </a:pPr>
            <a:endParaRPr lang="en-US" sz="2600" dirty="0"/>
          </a:p>
          <a:p>
            <a:r>
              <a:rPr lang="en-US" sz="2800" dirty="0"/>
              <a:t>3. By use of the command </a:t>
            </a:r>
            <a:r>
              <a:rPr lang="en-US" sz="2800" i="1" dirty="0" err="1"/>
              <a:t>fprintf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6067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124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b="1" dirty="0"/>
              <a:t>Using “roots” command</a:t>
            </a:r>
            <a:endParaRPr lang="en-US" sz="4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447800"/>
            <a:ext cx="8305800" cy="4814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Solve for s:   </a:t>
            </a:r>
            <a:r>
              <a:rPr lang="en-US" sz="2200" i="1" dirty="0"/>
              <a:t>s</a:t>
            </a:r>
            <a:r>
              <a:rPr lang="en-US" sz="2200" baseline="30000" dirty="0"/>
              <a:t>3</a:t>
            </a:r>
            <a:r>
              <a:rPr lang="en-US" sz="2200" dirty="0"/>
              <a:t> - 27 = 0</a:t>
            </a:r>
          </a:p>
          <a:p>
            <a:endParaRPr lang="en-US" sz="2200" dirty="0"/>
          </a:p>
          <a:p>
            <a:r>
              <a:rPr lang="en-US" sz="2200" dirty="0"/>
              <a:t>Write polynomial as a vector: [1 0 0 -27] or [1, 0, 0, -27] or [1; 0; 0; -27]</a:t>
            </a:r>
          </a:p>
          <a:p>
            <a:endParaRPr lang="en-US" sz="2200" dirty="0"/>
          </a:p>
          <a:p>
            <a:r>
              <a:rPr lang="en-US" sz="2200" dirty="0"/>
              <a:t>&gt;&gt; s = roots([1 0 0 -27])</a:t>
            </a:r>
          </a:p>
          <a:p>
            <a:endParaRPr lang="en-US" sz="2200" dirty="0"/>
          </a:p>
          <a:p>
            <a:r>
              <a:rPr lang="pl-PL" sz="2200" dirty="0"/>
              <a:t>s =</a:t>
            </a:r>
          </a:p>
          <a:p>
            <a:r>
              <a:rPr lang="nn-NO" sz="2200" dirty="0"/>
              <a:t> -1.5000 + 2.5981i</a:t>
            </a:r>
          </a:p>
          <a:p>
            <a:r>
              <a:rPr lang="nn-NO" sz="2200" dirty="0"/>
              <a:t>  -1.5000 - 2.5981i</a:t>
            </a:r>
          </a:p>
          <a:p>
            <a:r>
              <a:rPr lang="nn-NO" sz="2200" dirty="0"/>
              <a:t>   3.0000 + 0.0000i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20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124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b="1" dirty="0" err="1"/>
              <a:t>Disp</a:t>
            </a:r>
            <a:r>
              <a:rPr lang="en-US" sz="4400" b="1" dirty="0"/>
              <a:t>() Command</a:t>
            </a:r>
            <a:endParaRPr lang="en-US" sz="4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9730" y="1733107"/>
            <a:ext cx="8644270" cy="45914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1. </a:t>
            </a:r>
            <a:r>
              <a:rPr lang="en-US" sz="2800" dirty="0" err="1"/>
              <a:t>disp</a:t>
            </a:r>
            <a:r>
              <a:rPr lang="en-US" sz="2800" dirty="0"/>
              <a:t>(</a:t>
            </a:r>
            <a:r>
              <a:rPr lang="en-US" sz="2800" i="1" dirty="0"/>
              <a:t>variable</a:t>
            </a:r>
            <a:r>
              <a:rPr lang="en-US" sz="2800" dirty="0"/>
              <a:t>): Displays value of </a:t>
            </a:r>
            <a:r>
              <a:rPr lang="en-US" sz="2800" i="1" dirty="0"/>
              <a:t>variable </a:t>
            </a:r>
            <a:r>
              <a:rPr lang="en-US" sz="2800" dirty="0"/>
              <a:t>without displaying the variable name.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disp</a:t>
            </a:r>
            <a:r>
              <a:rPr lang="en-US" sz="2800" dirty="0"/>
              <a:t>(</a:t>
            </a:r>
            <a:r>
              <a:rPr lang="en-US" sz="2800" i="1" dirty="0"/>
              <a:t>string</a:t>
            </a:r>
            <a:r>
              <a:rPr lang="en-US" sz="2800" dirty="0"/>
              <a:t>): Displays </a:t>
            </a:r>
            <a:r>
              <a:rPr lang="en-US" sz="2800" i="1" dirty="0"/>
              <a:t>string </a:t>
            </a:r>
            <a:r>
              <a:rPr lang="en-US" sz="2800" dirty="0"/>
              <a:t>by stripping off the single quotes and echoing the characters between the quotes.</a:t>
            </a:r>
          </a:p>
          <a:p>
            <a:endParaRPr lang="en-US" dirty="0"/>
          </a:p>
          <a:p>
            <a:r>
              <a:rPr lang="en-US" dirty="0"/>
              <a:t>&gt;&gt; temp=78;</a:t>
            </a:r>
          </a:p>
          <a:p>
            <a:r>
              <a:rPr lang="en-US" dirty="0"/>
              <a:t>&gt;&gt; </a:t>
            </a:r>
            <a:r>
              <a:rPr lang="en-US" dirty="0" err="1"/>
              <a:t>disp</a:t>
            </a:r>
            <a:r>
              <a:rPr lang="en-US" dirty="0"/>
              <a:t>(temp); </a:t>
            </a:r>
            <a:r>
              <a:rPr lang="en-US" dirty="0" err="1"/>
              <a:t>disp</a:t>
            </a:r>
            <a:r>
              <a:rPr lang="en-US" dirty="0"/>
              <a:t>(’degrees F’)</a:t>
            </a:r>
          </a:p>
          <a:p>
            <a:endParaRPr lang="en-US" dirty="0"/>
          </a:p>
          <a:p>
            <a:pPr marL="384048" lvl="2" indent="0">
              <a:buNone/>
            </a:pPr>
            <a:r>
              <a:rPr lang="en-US" sz="2000" dirty="0"/>
              <a:t>78</a:t>
            </a:r>
          </a:p>
          <a:p>
            <a:pPr marL="384048" lvl="2" indent="0">
              <a:buNone/>
            </a:pPr>
            <a:r>
              <a:rPr lang="en-US" sz="2000" dirty="0"/>
              <a:t>degrees F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521" y="4955689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6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935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 err="1"/>
              <a:t>fprintf</a:t>
            </a:r>
            <a:r>
              <a:rPr lang="en-US" sz="4400" dirty="0"/>
              <a:t> Command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5180" y="1158949"/>
            <a:ext cx="8888819" cy="516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fprintf</a:t>
            </a:r>
            <a:r>
              <a:rPr lang="en-US" sz="2800" dirty="0"/>
              <a:t> gives more control on the appearance of what is displayed</a:t>
            </a:r>
          </a:p>
          <a:p>
            <a:pPr algn="ctr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i="1" dirty="0"/>
              <a:t>’format string’, list of variables</a:t>
            </a:r>
            <a:r>
              <a:rPr lang="en-US" dirty="0"/>
              <a:t>)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4850008"/>
            <a:ext cx="66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%f 	Inserts variable here (uses default number formatting)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58847" y="2397643"/>
            <a:ext cx="21265" cy="102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69488" y="2417136"/>
            <a:ext cx="21265" cy="1020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192" y="5297979"/>
            <a:ext cx="5114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\n 	Newline (skip to beginning of next line)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268" y="3376319"/>
            <a:ext cx="6192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fprintf</a:t>
            </a:r>
            <a:r>
              <a:rPr lang="en-US" dirty="0"/>
              <a:t>('The temperature is </a:t>
            </a:r>
            <a:r>
              <a:rPr lang="en-US" dirty="0">
                <a:solidFill>
                  <a:srgbClr val="FF0000"/>
                </a:solidFill>
              </a:rPr>
              <a:t>%f</a:t>
            </a:r>
            <a:r>
              <a:rPr lang="en-US" dirty="0"/>
              <a:t> degrees F </a:t>
            </a:r>
            <a:r>
              <a:rPr lang="en-US" dirty="0">
                <a:solidFill>
                  <a:srgbClr val="0000FF"/>
                </a:solidFill>
              </a:rPr>
              <a:t>\n</a:t>
            </a:r>
            <a:r>
              <a:rPr lang="en-US" dirty="0"/>
              <a:t>', temp)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temperature is 78.000000 degrees F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180" y="382338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Output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29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935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 err="1"/>
              <a:t>fprintf</a:t>
            </a:r>
            <a:r>
              <a:rPr lang="en-US" sz="4400" dirty="0"/>
              <a:t> Command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5181" y="1025828"/>
            <a:ext cx="8888819" cy="516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percentage sign (%) in case of </a:t>
            </a:r>
            <a:r>
              <a:rPr lang="en-US" sz="2400" i="1" dirty="0" err="1"/>
              <a:t>fprintf</a:t>
            </a:r>
            <a:r>
              <a:rPr lang="en-US" sz="2400" dirty="0"/>
              <a:t> is not a comment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is used to specify how to format the output displayed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553" y="1025828"/>
            <a:ext cx="6707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 </a:t>
            </a:r>
            <a:r>
              <a:rPr lang="en-US" sz="2000" dirty="0" err="1"/>
              <a:t>fprintf</a:t>
            </a:r>
            <a:r>
              <a:rPr lang="en-US" sz="2000" dirty="0"/>
              <a:t>('The temperature is </a:t>
            </a:r>
            <a:r>
              <a:rPr lang="en-US" sz="2000" dirty="0">
                <a:solidFill>
                  <a:srgbClr val="FF0000"/>
                </a:solidFill>
              </a:rPr>
              <a:t>%f</a:t>
            </a:r>
            <a:r>
              <a:rPr lang="en-US" sz="2000" dirty="0"/>
              <a:t> degrees F </a:t>
            </a:r>
            <a:r>
              <a:rPr lang="en-US" sz="2000" dirty="0">
                <a:solidFill>
                  <a:srgbClr val="0000FF"/>
                </a:solidFill>
              </a:rPr>
              <a:t>\n</a:t>
            </a:r>
            <a:r>
              <a:rPr lang="en-US" sz="2000" dirty="0"/>
              <a:t>', temp)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39322" y="2463008"/>
          <a:ext cx="706535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number (signed)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Floating-point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Exponential notation (using a lowercase e as in 3.1415e+00)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Exponential notation (using an uppercase E as in 3.1415E+00)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a percentage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</a:t>
                      </a:r>
                      <a:r>
                        <a:rPr lang="en-US" baseline="0" dirty="0"/>
                        <a:t> to new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a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a 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4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935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 err="1"/>
              <a:t>fprintf</a:t>
            </a:r>
            <a:r>
              <a:rPr lang="en-US" sz="4400" dirty="0"/>
              <a:t> Command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5180" y="978195"/>
            <a:ext cx="8888819" cy="53464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Controlling the width and precision of output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&gt;&gt; </a:t>
            </a:r>
            <a:r>
              <a:rPr lang="en-US" dirty="0" err="1"/>
              <a:t>fprintf</a:t>
            </a:r>
            <a:r>
              <a:rPr lang="en-US" dirty="0"/>
              <a:t>(’The temperature is </a:t>
            </a:r>
            <a:r>
              <a:rPr lang="en-US" dirty="0">
                <a:solidFill>
                  <a:srgbClr val="C00000"/>
                </a:solidFill>
              </a:rPr>
              <a:t>%4.1f </a:t>
            </a:r>
            <a:r>
              <a:rPr lang="en-US" dirty="0"/>
              <a:t>degrees F \n’, temp)</a:t>
            </a:r>
          </a:p>
          <a:p>
            <a:r>
              <a:rPr lang="en-US" dirty="0"/>
              <a:t>The temperature is 78.0 degrees 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fprintf</a:t>
            </a:r>
            <a:r>
              <a:rPr lang="en-US" dirty="0"/>
              <a:t>('The temperature is </a:t>
            </a:r>
            <a:r>
              <a:rPr lang="en-US" dirty="0">
                <a:solidFill>
                  <a:schemeClr val="tx1"/>
                </a:solidFill>
              </a:rPr>
              <a:t>%4.1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degrees F \n', temp)</a:t>
            </a:r>
          </a:p>
          <a:p>
            <a:r>
              <a:rPr lang="en-US" dirty="0"/>
              <a:t>The temperature is 7.8e+01 degrees 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2739" y="3452672"/>
            <a:ext cx="103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dirty="0" err="1">
                <a:solidFill>
                  <a:srgbClr val="C00000"/>
                </a:solidFill>
              </a:rPr>
              <a:t>x.xf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>
            <a:off x="2930353" y="3071313"/>
            <a:ext cx="62162" cy="501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15061" y="3896112"/>
            <a:ext cx="110943" cy="325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9141" y="4195719"/>
            <a:ext cx="761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Precision: number of digits to be printed to the right of the decimal point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2515" y="2748147"/>
            <a:ext cx="548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Width: minimum number of characters in the output (includes decimal points and negative signs)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5628" y="4903709"/>
            <a:ext cx="522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e+0 are not counted in the character count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5180" y="4846433"/>
            <a:ext cx="349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notation: 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dirty="0" err="1">
                <a:solidFill>
                  <a:srgbClr val="C00000"/>
                </a:solidFill>
              </a:rPr>
              <a:t>x.xe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9144000" cy="935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 err="1"/>
              <a:t>fprintf</a:t>
            </a:r>
            <a:r>
              <a:rPr lang="en-US" sz="4400" dirty="0"/>
              <a:t> Command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25031" y="1095154"/>
            <a:ext cx="7187611" cy="516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1451" y="1707775"/>
            <a:ext cx="77084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hot = 95; cold = 45;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'The hot temperature is %4.1f degrees F and the cold temperature is %4.1f degrees F \n'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hot, cold)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483" y="3951612"/>
            <a:ext cx="855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The hot temperature is 95.0 degrees F and the cold temperature is 45.0 degrees F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483" y="5370449"/>
            <a:ext cx="8552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The variables are inserted into the output string in the same order they are listed in </a:t>
            </a:r>
            <a:r>
              <a:rPr lang="en-US" i="1" dirty="0" err="1"/>
              <a:t>fprintf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7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Scalars </a:t>
            </a:r>
            <a:r>
              <a:rPr lang="en-US" dirty="0" err="1">
                <a:ea typeface="+mj-ea"/>
              </a:rPr>
              <a:t>vs</a:t>
            </a:r>
            <a:r>
              <a:rPr lang="en-US" dirty="0">
                <a:ea typeface="+mj-ea"/>
              </a:rPr>
              <a:t> 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1"/>
                </a:solidFill>
              </a:rPr>
              <a:t>Scalar</a:t>
            </a:r>
            <a:r>
              <a:rPr lang="en-US" sz="2800" dirty="0"/>
              <a:t> is a single number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1"/>
                </a:solidFill>
              </a:rPr>
              <a:t>Scalar Variable </a:t>
            </a:r>
            <a:r>
              <a:rPr lang="en-US" sz="2800" dirty="0"/>
              <a:t>is a variable that contains a single number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An </a:t>
            </a:r>
            <a:r>
              <a:rPr lang="en-US" sz="2800" dirty="0">
                <a:solidFill>
                  <a:schemeClr val="accent1"/>
                </a:solidFill>
              </a:rPr>
              <a:t>Array</a:t>
            </a:r>
            <a:r>
              <a:rPr lang="en-US" sz="2800" dirty="0"/>
              <a:t> is a collection of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Matlab handles Arrays like a single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Numerical arrays are a collection of numbers arranged in a specific order.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Ex. An Array with the numbers 0,1,3,6 in that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You do not have to type all the numbers in an array if they are evenly spaced.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966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Defining Row Vectors</a:t>
            </a:r>
            <a:endParaRPr lang="en-US" sz="3600" dirty="0">
              <a:ea typeface="+mj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50292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Define using </a:t>
            </a:r>
            <a:r>
              <a:rPr lang="en-US" sz="2400" dirty="0">
                <a:solidFill>
                  <a:srgbClr val="FF0000"/>
                </a:solidFill>
              </a:rPr>
              <a:t>commas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spaces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This creates a row vector</a:t>
            </a:r>
          </a:p>
          <a:p>
            <a:pPr marL="384048" lvl="2" indent="0">
              <a:buNone/>
            </a:pPr>
            <a:r>
              <a:rPr lang="en-US" sz="2000" dirty="0"/>
              <a:t>	&gt;&gt;X=[0 1 3 6] 		</a:t>
            </a:r>
            <a:r>
              <a:rPr lang="en-US" sz="2000" dirty="0">
                <a:solidFill>
                  <a:srgbClr val="00B050"/>
                </a:solidFill>
              </a:rPr>
              <a:t>OR</a:t>
            </a:r>
            <a:r>
              <a:rPr lang="en-US" sz="2000" dirty="0"/>
              <a:t> 		&gt;&gt;X=[0,1,3,6]</a:t>
            </a:r>
          </a:p>
          <a:p>
            <a:pPr marL="384048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You do not have to type all the numbers in a vector if they are evenly spaced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For a vector with a known spacing use a </a:t>
            </a:r>
            <a:r>
              <a:rPr lang="en-US" sz="2000" dirty="0">
                <a:solidFill>
                  <a:srgbClr val="FF0000"/>
                </a:solidFill>
              </a:rPr>
              <a:t>colon ( 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Y=start number </a:t>
            </a:r>
            <a:r>
              <a:rPr lang="en-US" sz="2000" b="1" dirty="0"/>
              <a:t>: </a:t>
            </a:r>
            <a:r>
              <a:rPr lang="en-US" sz="2000" dirty="0"/>
              <a:t>spacing </a:t>
            </a:r>
            <a:r>
              <a:rPr lang="en-US" sz="2000" b="1" dirty="0"/>
              <a:t>:</a:t>
            </a:r>
            <a:r>
              <a:rPr lang="en-US" sz="2000" dirty="0"/>
              <a:t> end number (default spacing is 1)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For a vector with numbers 0, 0.5, 1,…10 can be assigned to a variable</a:t>
            </a:r>
          </a:p>
          <a:p>
            <a:pPr marL="566928" lvl="3" indent="0">
              <a:buNone/>
            </a:pPr>
            <a:r>
              <a:rPr lang="en-US" sz="2000" dirty="0"/>
              <a:t>	&gt;&gt;u= [0:0.5:10]		 </a:t>
            </a:r>
            <a:r>
              <a:rPr lang="en-US" sz="2000" dirty="0">
                <a:solidFill>
                  <a:srgbClr val="00B050"/>
                </a:solidFill>
              </a:rPr>
              <a:t>OR</a:t>
            </a:r>
            <a:r>
              <a:rPr lang="en-US" sz="2000" dirty="0"/>
              <a:t>		&gt;&gt;u=0:0.5:10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For a vector with a desired number of points use </a:t>
            </a:r>
            <a:r>
              <a:rPr lang="en-US" sz="2000" dirty="0" err="1">
                <a:solidFill>
                  <a:srgbClr val="FF0000"/>
                </a:solidFill>
              </a:rPr>
              <a:t>linspace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command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For example, if you want 4 points between 0 and 1 type</a:t>
            </a:r>
          </a:p>
          <a:p>
            <a:pPr marL="566928" lvl="3" indent="0">
              <a:buNone/>
            </a:pPr>
            <a:r>
              <a:rPr lang="en-US" sz="2000" dirty="0"/>
              <a:t>	&gt;&gt;z=</a:t>
            </a:r>
            <a:r>
              <a:rPr lang="en-US" sz="2000" dirty="0" err="1"/>
              <a:t>linspace</a:t>
            </a:r>
            <a:r>
              <a:rPr lang="en-US" sz="2000" dirty="0"/>
              <a:t>(0,1,4)</a:t>
            </a:r>
          </a:p>
          <a:p>
            <a:pPr marL="566928" lvl="3" indent="0">
              <a:buNone/>
            </a:pPr>
            <a:r>
              <a:rPr lang="en-US" sz="2000" dirty="0"/>
              <a:t>	</a:t>
            </a:r>
            <a:r>
              <a:rPr lang="pl-PL" sz="2000" dirty="0"/>
              <a:t>z =</a:t>
            </a:r>
          </a:p>
          <a:p>
            <a:pPr marL="566928" lvl="3" indent="0">
              <a:buNone/>
            </a:pPr>
            <a:r>
              <a:rPr lang="pl-PL" sz="2000" dirty="0"/>
              <a:t>  </a:t>
            </a:r>
            <a:r>
              <a:rPr lang="en-US" sz="2000" dirty="0"/>
              <a:t>	</a:t>
            </a:r>
            <a:r>
              <a:rPr lang="pl-PL" sz="2000" dirty="0"/>
              <a:t>       0    0.3333    0.6667    1.0000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305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6854</TotalTime>
  <Words>1773</Words>
  <Application>Microsoft Office PowerPoint</Application>
  <PresentationFormat>On-screen Show (4:3)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Courier New</vt:lpstr>
      <vt:lpstr>Tahoma</vt:lpstr>
      <vt:lpstr>Retrospect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Scalars vs Arrays</vt:lpstr>
      <vt:lpstr>Defining Row Vectors</vt:lpstr>
      <vt:lpstr>PowerPoint Presentation</vt:lpstr>
      <vt:lpstr>Defining Column Vectors</vt:lpstr>
      <vt:lpstr>Defining Vectors</vt:lpstr>
      <vt:lpstr>Indexing</vt:lpstr>
      <vt:lpstr>Length 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Ashish Kumar Kasar</cp:lastModifiedBy>
  <cp:revision>430</cp:revision>
  <cp:lastPrinted>2014-09-29T21:03:43Z</cp:lastPrinted>
  <dcterms:created xsi:type="dcterms:W3CDTF">2008-10-15T17:48:58Z</dcterms:created>
  <dcterms:modified xsi:type="dcterms:W3CDTF">2020-09-23T18:38:49Z</dcterms:modified>
</cp:coreProperties>
</file>