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7315200" cy="96012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Tahoma"/>
      <p:regular r:id="rId46"/>
      <p:bold r:id="rId47"/>
    </p:embeddedFont>
    <p:embeddedFont>
      <p:font typeface="Book Antiqu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PDV4/ENK9J9YRCjiqyXstoav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D3BCF8-BA1E-4686-9E84-E3A40A0D5A33}">
  <a:tblStyle styleId="{A5D3BCF8-BA1E-4686-9E84-E3A40A0D5A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E833DD7-A7CF-443E-9D91-8650CC0E243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5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Tahoma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ookAntiqua-regular.fntdata"/><Relationship Id="rId47" Type="http://schemas.openxmlformats.org/officeDocument/2006/relationships/font" Target="fonts/Tahoma-bold.fntdata"/><Relationship Id="rId49" Type="http://schemas.openxmlformats.org/officeDocument/2006/relationships/font" Target="fonts/BookAntiqu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ookAntiqua-boldItalic.fntdata"/><Relationship Id="rId50" Type="http://schemas.openxmlformats.org/officeDocument/2006/relationships/font" Target="fonts/BookAntiqua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x=[1:10];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y=[58.5,63.8,64.2,67.3,71.5,88.3,90.1,90.6,89.5,90.4];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https://www.mathworks.com/help/matlab/creating_plots/greek-letters-and-special-characters-in-graph-text.html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7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8"/>
          <p:cNvSpPr txBox="1"/>
          <p:nvPr>
            <p:ph type="title"/>
          </p:nvPr>
        </p:nvSpPr>
        <p:spPr>
          <a:xfrm>
            <a:off x="1981200" y="274638"/>
            <a:ext cx="67056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1981200" y="1752600"/>
            <a:ext cx="3276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2" type="body"/>
          </p:nvPr>
        </p:nvSpPr>
        <p:spPr>
          <a:xfrm>
            <a:off x="5410200" y="1752600"/>
            <a:ext cx="3276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8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8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0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40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42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42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4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4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44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5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5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45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7" name="Google Shape;87;p45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4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6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6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New PowerPoint Design.jpg" id="18" name="Google Shape;18;p36"/>
          <p:cNvPicPr preferRelativeResize="0"/>
          <p:nvPr/>
        </p:nvPicPr>
        <p:blipFill rotWithShape="1">
          <a:blip r:embed="rId1">
            <a:alphaModFix/>
          </a:blip>
          <a:srcRect b="81944" l="0" r="0" t="0"/>
          <a:stretch/>
        </p:blipFill>
        <p:spPr>
          <a:xfrm>
            <a:off x="0" y="0"/>
            <a:ext cx="3810000" cy="515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owerPoint Design.jpg" id="19" name="Google Shape;19;p36"/>
          <p:cNvPicPr preferRelativeResize="0"/>
          <p:nvPr/>
        </p:nvPicPr>
        <p:blipFill rotWithShape="1">
          <a:blip r:embed="rId1">
            <a:alphaModFix/>
          </a:blip>
          <a:srcRect b="81944" l="42667" r="26407" t="0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6"/>
          <p:cNvSpPr txBox="1"/>
          <p:nvPr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52C60"/>
                </a:solidFill>
                <a:latin typeface="Book Antiqua"/>
                <a:ea typeface="Book Antiqua"/>
                <a:cs typeface="Book Antiqua"/>
                <a:sym typeface="Book Antiqua"/>
              </a:rPr>
              <a:t>ENGR100</a:t>
            </a:r>
            <a:endParaRPr/>
          </a:p>
        </p:txBody>
      </p:sp>
      <p:pic>
        <p:nvPicPr>
          <p:cNvPr descr="New PowerPoint Design.jpg" id="21" name="Google Shape;21;p36"/>
          <p:cNvPicPr preferRelativeResize="0"/>
          <p:nvPr/>
        </p:nvPicPr>
        <p:blipFill rotWithShape="1">
          <a:blip r:embed="rId1">
            <a:alphaModFix/>
          </a:blip>
          <a:srcRect b="81944" l="73592" r="3074" t="0"/>
          <a:stretch/>
        </p:blipFill>
        <p:spPr>
          <a:xfrm>
            <a:off x="1752600" y="0"/>
            <a:ext cx="889000" cy="5159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mathworks.com/help/matlab/creating_plots/greek-letters-and-special-characters-in-graph-tex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idx="4294967295" type="ctrTitle"/>
          </p:nvPr>
        </p:nvSpPr>
        <p:spPr>
          <a:xfrm>
            <a:off x="0" y="16002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 203</a:t>
            </a: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 to MATLAB</a:t>
            </a: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idx="4294967295" type="title"/>
          </p:nvPr>
        </p:nvSpPr>
        <p:spPr>
          <a:xfrm>
            <a:off x="1628775" y="454025"/>
            <a:ext cx="75152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Creating multiple plots</a:t>
            </a:r>
            <a:endParaRPr/>
          </a:p>
        </p:txBody>
      </p:sp>
      <p:sp>
        <p:nvSpPr>
          <p:cNvPr id="181" name="Google Shape;181;p10"/>
          <p:cNvSpPr txBox="1"/>
          <p:nvPr>
            <p:ph idx="4294967295" type="body"/>
          </p:nvPr>
        </p:nvSpPr>
        <p:spPr>
          <a:xfrm>
            <a:off x="990601" y="1239838"/>
            <a:ext cx="8153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MATLAB overwrites the figure window every time you request a new plot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To open a new figure window use the </a:t>
            </a:r>
            <a:r>
              <a:rPr i="1" lang="en-US"/>
              <a:t>figure function </a:t>
            </a:r>
            <a:r>
              <a:rPr lang="en-US"/>
              <a:t>– for example</a:t>
            </a:r>
            <a:br>
              <a:rPr lang="en-US"/>
            </a:br>
            <a:r>
              <a:rPr lang="en-US"/>
              <a:t>                 </a:t>
            </a:r>
            <a:r>
              <a:rPr b="1" lang="en-US"/>
              <a:t>figure(2)</a:t>
            </a:r>
            <a:br>
              <a:rPr lang="en-US"/>
            </a:br>
            <a:endParaRPr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2964" l="22580" r="57581" t="59983"/>
          <a:stretch/>
        </p:blipFill>
        <p:spPr>
          <a:xfrm>
            <a:off x="990601" y="2595084"/>
            <a:ext cx="3369863" cy="399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0464" y="2595085"/>
            <a:ext cx="4021536" cy="393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/>
          <p:nvPr/>
        </p:nvSpPr>
        <p:spPr>
          <a:xfrm>
            <a:off x="1602475" y="5268037"/>
            <a:ext cx="1750325" cy="39578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Plots with multiple lines:</a:t>
            </a:r>
            <a:endParaRPr/>
          </a:p>
        </p:txBody>
      </p:sp>
      <p:sp>
        <p:nvSpPr>
          <p:cNvPr id="191" name="Google Shape;191;p11"/>
          <p:cNvSpPr txBox="1"/>
          <p:nvPr>
            <p:ph idx="4294967295" type="body"/>
          </p:nvPr>
        </p:nvSpPr>
        <p:spPr>
          <a:xfrm>
            <a:off x="1630363" y="1384300"/>
            <a:ext cx="751363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hold</a:t>
            </a:r>
            <a:r>
              <a:rPr lang="en-US"/>
              <a:t> </a:t>
            </a:r>
            <a:r>
              <a:rPr b="1" lang="en-US"/>
              <a:t>on </a:t>
            </a:r>
            <a:r>
              <a:rPr i="1" lang="en-US"/>
              <a:t>function</a:t>
            </a:r>
            <a:r>
              <a:rPr b="1" lang="en-US"/>
              <a:t>   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Freezes the current plot, so that an additional plot can be overlaid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4876800" y="5819662"/>
            <a:ext cx="36195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first plot is drawn in blue</a:t>
            </a:r>
            <a:endParaRPr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120" y="2743200"/>
            <a:ext cx="3524296" cy="20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133600"/>
            <a:ext cx="4170316" cy="369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492460" y="5537765"/>
            <a:ext cx="68007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unfreeze the plot, use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off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/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3980" y="284834"/>
            <a:ext cx="4648200" cy="414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759" y="494923"/>
            <a:ext cx="3042062" cy="220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2"/>
          <p:cNvGrpSpPr/>
          <p:nvPr/>
        </p:nvGrpSpPr>
        <p:grpSpPr>
          <a:xfrm>
            <a:off x="152400" y="1828800"/>
            <a:ext cx="2057400" cy="2066925"/>
            <a:chOff x="416" y="424"/>
            <a:chExt cx="1728" cy="1302"/>
          </a:xfrm>
        </p:grpSpPr>
        <p:sp>
          <p:nvSpPr>
            <p:cNvPr id="204" name="Google Shape;204;p12"/>
            <p:cNvSpPr txBox="1"/>
            <p:nvPr/>
          </p:nvSpPr>
          <p:spPr>
            <a:xfrm>
              <a:off x="416" y="1144"/>
              <a:ext cx="1728" cy="5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 hold on command freezes the plot</a:t>
              </a:r>
              <a:endParaRPr/>
            </a:p>
          </p:txBody>
        </p:sp>
        <p:cxnSp>
          <p:nvCxnSpPr>
            <p:cNvPr id="205" name="Google Shape;205;p12"/>
            <p:cNvCxnSpPr/>
            <p:nvPr/>
          </p:nvCxnSpPr>
          <p:spPr>
            <a:xfrm flipH="1" rot="10800000">
              <a:off x="800" y="424"/>
              <a:ext cx="640" cy="72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6" name="Google Shape;206;p12"/>
          <p:cNvSpPr txBox="1"/>
          <p:nvPr/>
        </p:nvSpPr>
        <p:spPr>
          <a:xfrm>
            <a:off x="4629280" y="4451295"/>
            <a:ext cx="36576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second plot is drawn in 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idx="4294967295" type="title"/>
          </p:nvPr>
        </p:nvSpPr>
        <p:spPr>
          <a:xfrm>
            <a:off x="862499" y="360978"/>
            <a:ext cx="7666037" cy="124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/>
              <a:t>Creating multiple lines on a single graph with one command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1082515" y="4733146"/>
            <a:ext cx="1822086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set of ordered pairs will produce a new line</a:t>
            </a:r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2081365"/>
            <a:ext cx="2920319" cy="195723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/>
          <p:nvPr/>
        </p:nvSpPr>
        <p:spPr>
          <a:xfrm>
            <a:off x="1219200" y="3342961"/>
            <a:ext cx="1981200" cy="39083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1823912"/>
            <a:ext cx="5012418" cy="44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idx="4294967295" type="title"/>
          </p:nvPr>
        </p:nvSpPr>
        <p:spPr>
          <a:xfrm>
            <a:off x="457200" y="287338"/>
            <a:ext cx="84582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/>
              <a:t>If you want to create multiple plots, all with the same x value you can…</a:t>
            </a:r>
            <a:endParaRPr/>
          </a:p>
        </p:txBody>
      </p:sp>
      <p:sp>
        <p:nvSpPr>
          <p:cNvPr id="223" name="Google Shape;223;p14"/>
          <p:cNvSpPr txBox="1"/>
          <p:nvPr>
            <p:ph idx="4294967295" type="body"/>
          </p:nvPr>
        </p:nvSpPr>
        <p:spPr>
          <a:xfrm>
            <a:off x="685800" y="2057400"/>
            <a:ext cx="751363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Use alternating sets of ordered pairs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plot(x, y1, x, y2, x, y3, x, y4)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Or group the y values into a matrix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z=[y1; y2; y3; y4]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plot(x,z)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438400"/>
            <a:ext cx="3962400" cy="380799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6364770" y="810607"/>
            <a:ext cx="1965278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Alternating sets of ordered pairs</a:t>
            </a:r>
            <a:endParaRPr/>
          </a:p>
        </p:txBody>
      </p:sp>
      <p:cxnSp>
        <p:nvCxnSpPr>
          <p:cNvPr id="231" name="Google Shape;231;p15"/>
          <p:cNvCxnSpPr/>
          <p:nvPr/>
        </p:nvCxnSpPr>
        <p:spPr>
          <a:xfrm rot="10800000">
            <a:off x="5257800" y="2133600"/>
            <a:ext cx="110697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15"/>
          <p:cNvSpPr/>
          <p:nvPr/>
        </p:nvSpPr>
        <p:spPr>
          <a:xfrm>
            <a:off x="609600" y="292775"/>
            <a:ext cx="4876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[0 : pi/100 : 2*pi];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y1 = cos(x)*2;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y2 = cos(x)*3;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y3 = cos(x)*4;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y4 = cos(x)*5;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 (x, y1, x, y2, x, y3, x, y4)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2514600" y="3733800"/>
            <a:ext cx="1485900" cy="15700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 use a Matrix of Y values</a:t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838200" y="559516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[0 : pi/100 : 2*pi];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y1 = cos(x)*2;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y2 = cos(x)*3;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y3 = cos(x)*4;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y4 = cos(x)*5;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 = [y1; y2; y3; y4];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plot(x, z) </a:t>
            </a:r>
            <a:endParaRPr/>
          </a:p>
        </p:txBody>
      </p:sp>
      <p:cxnSp>
        <p:nvCxnSpPr>
          <p:cNvPr id="240" name="Google Shape;240;p16"/>
          <p:cNvCxnSpPr/>
          <p:nvPr/>
        </p:nvCxnSpPr>
        <p:spPr>
          <a:xfrm rot="10800000">
            <a:off x="3657600" y="2531616"/>
            <a:ext cx="114098" cy="106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020796"/>
            <a:ext cx="4267200" cy="421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Line, Color and Mark Style</a:t>
            </a:r>
            <a:endParaRPr/>
          </a:p>
        </p:txBody>
      </p:sp>
      <p:sp>
        <p:nvSpPr>
          <p:cNvPr id="248" name="Google Shape;248;p17"/>
          <p:cNvSpPr txBox="1"/>
          <p:nvPr>
            <p:ph idx="4294967295" type="body"/>
          </p:nvPr>
        </p:nvSpPr>
        <p:spPr>
          <a:xfrm>
            <a:off x="1495425" y="1820863"/>
            <a:ext cx="7648575" cy="325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You can change the appearance of your plots by selecting user defined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line styles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color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mark styles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Try using</a:t>
            </a:r>
            <a:br>
              <a:rPr lang="en-US" sz="2800"/>
            </a:br>
            <a:r>
              <a:rPr lang="en-US"/>
              <a:t>	 </a:t>
            </a:r>
            <a:r>
              <a:rPr b="1" lang="en-US"/>
              <a:t>help plot</a:t>
            </a:r>
            <a:r>
              <a:rPr lang="en-US"/>
              <a:t>		</a:t>
            </a:r>
            <a:br>
              <a:rPr lang="en-US"/>
            </a:br>
            <a:r>
              <a:rPr lang="en-US"/>
              <a:t>for a list of available styles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idx="4294967295" type="title"/>
          </p:nvPr>
        </p:nvSpPr>
        <p:spPr>
          <a:xfrm>
            <a:off x="1630363" y="311150"/>
            <a:ext cx="7513637" cy="1057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Available choices</a:t>
            </a:r>
            <a:endParaRPr/>
          </a:p>
        </p:txBody>
      </p:sp>
      <p:graphicFrame>
        <p:nvGraphicFramePr>
          <p:cNvPr id="255" name="Google Shape;255;p18"/>
          <p:cNvGraphicFramePr/>
          <p:nvPr/>
        </p:nvGraphicFramePr>
        <p:xfrm>
          <a:off x="838200" y="1368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{A5D3BCF8-BA1E-4686-9E84-E3A40A0D5A33}</a:tableStyleId>
              </a:tblPr>
              <a:tblGrid>
                <a:gridCol w="1257300"/>
                <a:gridCol w="1257300"/>
                <a:gridCol w="1411125"/>
                <a:gridCol w="1103475"/>
                <a:gridCol w="1257300"/>
                <a:gridCol w="1257300"/>
              </a:tblGrid>
              <a:tr h="3397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5. 2 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Line, Mark and Color Options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 Type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 Type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dotted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circle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dash-dot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x-mark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dashed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plus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cyan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magenta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square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yellow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diamond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triangle down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triangle up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triangle left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triangle right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pentagram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hexagram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4294967295" type="title"/>
          </p:nvPr>
        </p:nvSpPr>
        <p:spPr>
          <a:xfrm>
            <a:off x="1628775" y="73025"/>
            <a:ext cx="7515225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Specify your choices in a string</a:t>
            </a:r>
            <a:endParaRPr/>
          </a:p>
        </p:txBody>
      </p:sp>
      <p:sp>
        <p:nvSpPr>
          <p:cNvPr id="262" name="Google Shape;262;p19"/>
          <p:cNvSpPr txBox="1"/>
          <p:nvPr>
            <p:ph idx="4294967295" type="body"/>
          </p:nvPr>
        </p:nvSpPr>
        <p:spPr>
          <a:xfrm>
            <a:off x="0" y="3048000"/>
            <a:ext cx="70865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For example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plot(x,y,</a:t>
            </a:r>
            <a:r>
              <a:rPr lang="en-US" sz="3200">
                <a:solidFill>
                  <a:srgbClr val="FF0000"/>
                </a:solidFill>
              </a:rPr>
              <a:t>':ok'</a:t>
            </a:r>
            <a:r>
              <a:rPr lang="en-US" sz="3200"/>
              <a:t>)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if you don’t specify style, a default is used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Line type – solid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Point type – none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Color – blue</a:t>
            </a:r>
            <a:endParaRPr/>
          </a:p>
        </p:txBody>
      </p:sp>
      <p:graphicFrame>
        <p:nvGraphicFramePr>
          <p:cNvPr id="263" name="Google Shape;263;p19"/>
          <p:cNvGraphicFramePr/>
          <p:nvPr/>
        </p:nvGraphicFramePr>
        <p:xfrm>
          <a:off x="2438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{A5D3BCF8-BA1E-4686-9E84-E3A40A0D5A33}</a:tableStyleId>
              </a:tblPr>
              <a:tblGrid>
                <a:gridCol w="1097000"/>
                <a:gridCol w="1097000"/>
                <a:gridCol w="1231225"/>
                <a:gridCol w="962800"/>
                <a:gridCol w="1097000"/>
                <a:gridCol w="1097000"/>
              </a:tblGrid>
              <a:tr h="2778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5. 2 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Line, Mark and Color Options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 Type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 Type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dotted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circle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dash-dot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x-mark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dashed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plus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cyan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magenta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square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yellow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diamond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19"/>
          <p:cNvSpPr/>
          <p:nvPr/>
        </p:nvSpPr>
        <p:spPr>
          <a:xfrm>
            <a:off x="2438401" y="1981200"/>
            <a:ext cx="1600200" cy="36368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572001" y="1981200"/>
            <a:ext cx="1752600" cy="36368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6781801" y="3657600"/>
            <a:ext cx="1524000" cy="36368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idx="4294967295" type="title"/>
          </p:nvPr>
        </p:nvSpPr>
        <p:spPr>
          <a:xfrm>
            <a:off x="838201" y="246063"/>
            <a:ext cx="8305800" cy="592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Basic Two Dimensional Plots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066800" y="838200"/>
            <a:ext cx="7514035" cy="801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this x-y data</a:t>
            </a:r>
            <a:endParaRPr/>
          </a:p>
        </p:txBody>
      </p:sp>
      <p:graphicFrame>
        <p:nvGraphicFramePr>
          <p:cNvPr id="122" name="Google Shape;122;p2"/>
          <p:cNvGraphicFramePr/>
          <p:nvPr/>
        </p:nvGraphicFramePr>
        <p:xfrm>
          <a:off x="24384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{A5D3BCF8-BA1E-4686-9E84-E3A40A0D5A33}</a:tableStyleId>
              </a:tblPr>
              <a:tblGrid>
                <a:gridCol w="1637100"/>
                <a:gridCol w="1091800"/>
              </a:tblGrid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time, sec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Distance, Ft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6.29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6.85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11.19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13.19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13.96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16.33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18.17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"/>
          <p:cNvSpPr txBox="1"/>
          <p:nvPr/>
        </p:nvSpPr>
        <p:spPr>
          <a:xfrm>
            <a:off x="5943600" y="2974088"/>
            <a:ext cx="14859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the independent variable and distance is the dependent variable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/>
        </p:nvSpPr>
        <p:spPr>
          <a:xfrm>
            <a:off x="533400" y="2839174"/>
            <a:ext cx="1990298" cy="28007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specify the drawing parameters for each line after the ordered pairs that define the line</a:t>
            </a:r>
            <a:endParaRPr/>
          </a:p>
        </p:txBody>
      </p:sp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3598"/>
            <a:ext cx="5234154" cy="182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/>
          <p:nvPr/>
        </p:nvSpPr>
        <p:spPr>
          <a:xfrm>
            <a:off x="2109621" y="1532254"/>
            <a:ext cx="573124" cy="36021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3505200" y="1468582"/>
            <a:ext cx="685800" cy="36021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5013455" y="1447800"/>
            <a:ext cx="601699" cy="36021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2306" y="1905000"/>
            <a:ext cx="4928293" cy="4364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0"/>
          <p:cNvCxnSpPr/>
          <p:nvPr/>
        </p:nvCxnSpPr>
        <p:spPr>
          <a:xfrm flipH="1" rot="10800000">
            <a:off x="1996133" y="1979956"/>
            <a:ext cx="400050" cy="777017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Axis scaling</a:t>
            </a:r>
            <a:endParaRPr/>
          </a:p>
        </p:txBody>
      </p:sp>
      <p:sp>
        <p:nvSpPr>
          <p:cNvPr id="285" name="Google Shape;285;p21"/>
          <p:cNvSpPr txBox="1"/>
          <p:nvPr>
            <p:ph idx="4294967295" type="body"/>
          </p:nvPr>
        </p:nvSpPr>
        <p:spPr>
          <a:xfrm>
            <a:off x="1112838" y="1952625"/>
            <a:ext cx="8031162" cy="367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8796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MATLAB automatically scales each plot to completely fill the graph</a:t>
            </a:r>
            <a:endParaRPr/>
          </a:p>
          <a:p>
            <a:pPr indent="-18796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If you want to specify a different axis – use the axis command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lang="en-US" sz="3200"/>
              <a:t>	</a:t>
            </a:r>
            <a:r>
              <a:rPr b="1" lang="en-US" sz="3200"/>
              <a:t>	axis([xmin,xmax,ymin,ymax])         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3200"/>
              <a:t>           </a:t>
            </a:r>
            <a:r>
              <a:rPr b="1" lang="en-US" sz="3200">
                <a:solidFill>
                  <a:srgbClr val="FF0000"/>
                </a:solidFill>
              </a:rPr>
              <a:t>* Notice you need () and []</a:t>
            </a:r>
            <a:endParaRPr/>
          </a:p>
          <a:p>
            <a:pPr indent="-18796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Lets change the axes on the graph we just looked 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3598"/>
            <a:ext cx="5234154" cy="182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2306" y="1905000"/>
            <a:ext cx="4928293" cy="436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268" y="1828800"/>
            <a:ext cx="260604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5226" y="1905000"/>
            <a:ext cx="4905374" cy="438133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 txBox="1"/>
          <p:nvPr/>
        </p:nvSpPr>
        <p:spPr>
          <a:xfrm>
            <a:off x="332508" y="3548322"/>
            <a:ext cx="2182091" cy="19389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the axis function to override the automatic scaling</a:t>
            </a:r>
            <a:endParaRPr/>
          </a:p>
        </p:txBody>
      </p:sp>
      <p:cxnSp>
        <p:nvCxnSpPr>
          <p:cNvPr id="295" name="Google Shape;295;p22"/>
          <p:cNvCxnSpPr/>
          <p:nvPr/>
        </p:nvCxnSpPr>
        <p:spPr>
          <a:xfrm flipH="1" rot="10800000">
            <a:off x="1143000" y="2209800"/>
            <a:ext cx="228600" cy="133852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Additional Annotations</a:t>
            </a:r>
            <a:endParaRPr/>
          </a:p>
        </p:txBody>
      </p:sp>
      <p:sp>
        <p:nvSpPr>
          <p:cNvPr id="302" name="Google Shape;302;p23"/>
          <p:cNvSpPr txBox="1"/>
          <p:nvPr>
            <p:ph idx="4294967295" type="body"/>
          </p:nvPr>
        </p:nvSpPr>
        <p:spPr>
          <a:xfrm>
            <a:off x="1630363" y="1627188"/>
            <a:ext cx="751363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You can also add</a:t>
            </a:r>
            <a:endParaRPr/>
          </a:p>
          <a:p>
            <a:pPr indent="-20320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◦"/>
            </a:pPr>
            <a:r>
              <a:rPr lang="en-US" sz="3200"/>
              <a:t>legends</a:t>
            </a:r>
            <a:endParaRPr/>
          </a:p>
          <a:p>
            <a:pPr indent="-20320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</a:pPr>
            <a:r>
              <a:rPr lang="en-US" sz="3200"/>
              <a:t>textbox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4872462" cy="23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2032078"/>
            <a:ext cx="4876800" cy="4318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24"/>
          <p:cNvCxnSpPr/>
          <p:nvPr/>
        </p:nvCxnSpPr>
        <p:spPr>
          <a:xfrm flipH="1">
            <a:off x="4114800" y="950948"/>
            <a:ext cx="1241716" cy="72545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0" name="Google Shape;310;p24"/>
          <p:cNvSpPr txBox="1"/>
          <p:nvPr/>
        </p:nvSpPr>
        <p:spPr>
          <a:xfrm>
            <a:off x="5253462" y="284579"/>
            <a:ext cx="3749386" cy="1569660"/>
          </a:xfrm>
          <a:prstGeom prst="rect">
            <a:avLst/>
          </a:prstGeom>
          <a:solidFill>
            <a:srgbClr val="FFFF00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 </a:t>
            </a: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legend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reflect data such as changing line 1 to distance, and line 2 to time</a:t>
            </a:r>
            <a:endParaRPr/>
          </a:p>
        </p:txBody>
      </p:sp>
      <p:cxnSp>
        <p:nvCxnSpPr>
          <p:cNvPr id="311" name="Google Shape;311;p24"/>
          <p:cNvCxnSpPr>
            <a:stCxn id="312" idx="0"/>
          </p:cNvCxnSpPr>
          <p:nvPr/>
        </p:nvCxnSpPr>
        <p:spPr>
          <a:xfrm flipH="1" rot="10800000">
            <a:off x="2705100" y="2054381"/>
            <a:ext cx="150300" cy="861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p24"/>
          <p:cNvSpPr txBox="1"/>
          <p:nvPr/>
        </p:nvSpPr>
        <p:spPr>
          <a:xfrm>
            <a:off x="1295400" y="2915981"/>
            <a:ext cx="2819400" cy="1200329"/>
          </a:xfrm>
          <a:prstGeom prst="rect">
            <a:avLst/>
          </a:prstGeom>
          <a:solidFill>
            <a:srgbClr val="FFFF00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(X,Y,'string') adds the text in the quotes to location (X,Y) on the current axes.</a:t>
            </a:r>
            <a:endParaRPr/>
          </a:p>
        </p:txBody>
      </p:sp>
      <p:cxnSp>
        <p:nvCxnSpPr>
          <p:cNvPr id="313" name="Google Shape;313;p24"/>
          <p:cNvCxnSpPr>
            <a:stCxn id="312" idx="3"/>
          </p:cNvCxnSpPr>
          <p:nvPr/>
        </p:nvCxnSpPr>
        <p:spPr>
          <a:xfrm>
            <a:off x="4114800" y="3516146"/>
            <a:ext cx="990600" cy="777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24"/>
          <p:cNvSpPr txBox="1"/>
          <p:nvPr/>
        </p:nvSpPr>
        <p:spPr>
          <a:xfrm>
            <a:off x="418664" y="4876800"/>
            <a:ext cx="3104502" cy="1200329"/>
          </a:xfrm>
          <a:prstGeom prst="rect">
            <a:avLst/>
          </a:prstGeom>
          <a:solidFill>
            <a:srgbClr val="FFFF00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gtext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('string')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you run your program, click on your graph to place text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Improving your labels</a:t>
            </a:r>
            <a:endParaRPr/>
          </a:p>
        </p:txBody>
      </p:sp>
      <p:sp>
        <p:nvSpPr>
          <p:cNvPr id="321" name="Google Shape;321;p25"/>
          <p:cNvSpPr txBox="1"/>
          <p:nvPr>
            <p:ph idx="4294967295" type="body"/>
          </p:nvPr>
        </p:nvSpPr>
        <p:spPr>
          <a:xfrm>
            <a:off x="685800" y="1905000"/>
            <a:ext cx="751363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You can use Greek letters in your labels by putting a backslash (\) before the name of the letter. 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For example: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	title(‘\alpha \beta \gamma’)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creates the plot title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	</a:t>
            </a:r>
            <a:r>
              <a:rPr i="1" lang="en-US">
                <a:latin typeface="Merriweather Sans"/>
                <a:ea typeface="Merriweather Sans"/>
                <a:cs typeface="Merriweather Sans"/>
                <a:sym typeface="Merriweather Sans"/>
              </a:rPr>
              <a:t>α</a:t>
            </a:r>
            <a:r>
              <a:rPr i="1" lang="en-US"/>
              <a:t> </a:t>
            </a:r>
            <a:r>
              <a:rPr i="1" lang="en-US">
                <a:latin typeface="Merriweather Sans"/>
                <a:ea typeface="Merriweather Sans"/>
                <a:cs typeface="Merriweather Sans"/>
                <a:sym typeface="Merriweather Sans"/>
              </a:rPr>
              <a:t>β</a:t>
            </a:r>
            <a:r>
              <a:rPr i="1" lang="en-US"/>
              <a:t> </a:t>
            </a:r>
            <a:r>
              <a:rPr i="1" lang="en-US">
                <a:latin typeface="Merriweather Sans"/>
                <a:ea typeface="Merriweather Sans"/>
                <a:cs typeface="Merriweather Sans"/>
                <a:sym typeface="Merriweather Sans"/>
              </a:rPr>
              <a:t>γ</a:t>
            </a:r>
            <a:endParaRPr i="1"/>
          </a:p>
        </p:txBody>
      </p:sp>
      <p:sp>
        <p:nvSpPr>
          <p:cNvPr id="322" name="Google Shape;322;p25"/>
          <p:cNvSpPr/>
          <p:nvPr/>
        </p:nvSpPr>
        <p:spPr>
          <a:xfrm>
            <a:off x="533400" y="5410200"/>
            <a:ext cx="8153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Reference- </a:t>
            </a:r>
            <a:r>
              <a:rPr lang="en-US" sz="2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https://www.mathworks.com/help/matlab/creating_plots/greek-letters-and-special-characters-in-graph-text.html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idx="4294967295" type="title"/>
          </p:nvPr>
        </p:nvSpPr>
        <p:spPr>
          <a:xfrm>
            <a:off x="357259" y="457200"/>
            <a:ext cx="764374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Superscripts and Subscripts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914400" y="1398895"/>
            <a:ext cx="69342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superscript use the modifier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^{ }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title(‘x^{2}’)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   x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subscript use the modifier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_{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title(‘x_{2}’)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  x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Subplots</a:t>
            </a:r>
            <a:endParaRPr/>
          </a:p>
        </p:txBody>
      </p:sp>
      <p:sp>
        <p:nvSpPr>
          <p:cNvPr id="335" name="Google Shape;335;p27"/>
          <p:cNvSpPr txBox="1"/>
          <p:nvPr>
            <p:ph idx="4294967295" type="body"/>
          </p:nvPr>
        </p:nvSpPr>
        <p:spPr>
          <a:xfrm>
            <a:off x="762001" y="1970088"/>
            <a:ext cx="8000999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The </a:t>
            </a:r>
            <a:r>
              <a:rPr b="1" lang="en-US" sz="2800"/>
              <a:t>subplot</a:t>
            </a:r>
            <a:r>
              <a:rPr lang="en-US" sz="2800"/>
              <a:t> command allows you to subdivide the graphing window into a grid of m rows and n columns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/>
              <a:t>subplot(m,n,p)</a:t>
            </a:r>
            <a:endParaRPr/>
          </a:p>
        </p:txBody>
      </p:sp>
      <p:grpSp>
        <p:nvGrpSpPr>
          <p:cNvPr id="336" name="Google Shape;336;p27"/>
          <p:cNvGrpSpPr/>
          <p:nvPr/>
        </p:nvGrpSpPr>
        <p:grpSpPr>
          <a:xfrm>
            <a:off x="1143000" y="3429000"/>
            <a:ext cx="3265227" cy="781110"/>
            <a:chOff x="4265236" y="4343400"/>
            <a:chExt cx="4353636" cy="781110"/>
          </a:xfrm>
        </p:grpSpPr>
        <p:sp>
          <p:nvSpPr>
            <p:cNvPr id="337" name="Google Shape;337;p27"/>
            <p:cNvSpPr txBox="1"/>
            <p:nvPr/>
          </p:nvSpPr>
          <p:spPr>
            <a:xfrm>
              <a:off x="4265236" y="4648201"/>
              <a:ext cx="10687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rows</a:t>
              </a:r>
              <a:endParaRPr/>
            </a:p>
          </p:txBody>
        </p:sp>
        <p:cxnSp>
          <p:nvCxnSpPr>
            <p:cNvPr id="338" name="Google Shape;338;p27"/>
            <p:cNvCxnSpPr/>
            <p:nvPr/>
          </p:nvCxnSpPr>
          <p:spPr>
            <a:xfrm flipH="1" rot="10800000">
              <a:off x="5105400" y="4343400"/>
              <a:ext cx="5334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9" name="Google Shape;339;p27"/>
            <p:cNvSpPr txBox="1"/>
            <p:nvPr/>
          </p:nvSpPr>
          <p:spPr>
            <a:xfrm>
              <a:off x="5420281" y="4724400"/>
              <a:ext cx="16562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columns</a:t>
              </a:r>
              <a:endParaRPr/>
            </a:p>
          </p:txBody>
        </p:sp>
        <p:cxnSp>
          <p:nvCxnSpPr>
            <p:cNvPr id="340" name="Google Shape;340;p27"/>
            <p:cNvCxnSpPr/>
            <p:nvPr/>
          </p:nvCxnSpPr>
          <p:spPr>
            <a:xfrm rot="10800000">
              <a:off x="6172200" y="4343400"/>
              <a:ext cx="762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27"/>
            <p:cNvSpPr txBox="1"/>
            <p:nvPr/>
          </p:nvSpPr>
          <p:spPr>
            <a:xfrm>
              <a:off x="7010400" y="4648201"/>
              <a:ext cx="16084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/>
            </a:p>
          </p:txBody>
        </p:sp>
        <p:cxnSp>
          <p:nvCxnSpPr>
            <p:cNvPr id="342" name="Google Shape;342;p27"/>
            <p:cNvCxnSpPr/>
            <p:nvPr/>
          </p:nvCxnSpPr>
          <p:spPr>
            <a:xfrm rot="10800000">
              <a:off x="6629400" y="4343400"/>
              <a:ext cx="4572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4294967295" type="title"/>
          </p:nvPr>
        </p:nvSpPr>
        <p:spPr>
          <a:xfrm>
            <a:off x="1628775" y="595313"/>
            <a:ext cx="75152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subplot(2,2,1)</a:t>
            </a:r>
            <a:endParaRPr/>
          </a:p>
        </p:txBody>
      </p:sp>
      <p:graphicFrame>
        <p:nvGraphicFramePr>
          <p:cNvPr id="349" name="Google Shape;349;p28"/>
          <p:cNvGraphicFramePr/>
          <p:nvPr/>
        </p:nvGraphicFramePr>
        <p:xfrm>
          <a:off x="394335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{A5D3BCF8-BA1E-4686-9E84-E3A40A0D5A33}</a:tableStyleId>
              </a:tblPr>
              <a:tblGrid>
                <a:gridCol w="1400175"/>
                <a:gridCol w="1400175"/>
              </a:tblGrid>
              <a:tr h="132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28"/>
          <p:cNvSpPr txBox="1"/>
          <p:nvPr/>
        </p:nvSpPr>
        <p:spPr>
          <a:xfrm>
            <a:off x="2466834" y="3673006"/>
            <a:ext cx="12487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rows</a:t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4743450" y="1981201"/>
            <a:ext cx="21145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columns</a:t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4400550" y="2895600"/>
            <a:ext cx="457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53" name="Google Shape;353;p28"/>
          <p:cNvSpPr txBox="1"/>
          <p:nvPr/>
        </p:nvSpPr>
        <p:spPr>
          <a:xfrm>
            <a:off x="5829300" y="2819400"/>
            <a:ext cx="457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4400550" y="4267200"/>
            <a:ext cx="457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5829300" y="4267200"/>
            <a:ext cx="457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56" name="Google Shape;3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350" y="2590802"/>
            <a:ext cx="13716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8"/>
          <p:cNvSpPr txBox="1"/>
          <p:nvPr/>
        </p:nvSpPr>
        <p:spPr>
          <a:xfrm>
            <a:off x="7027068" y="3526959"/>
            <a:ext cx="18883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Locations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57200"/>
            <a:ext cx="4279106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3457" y="1981201"/>
            <a:ext cx="3207544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/>
        </p:nvSpPr>
        <p:spPr>
          <a:xfrm>
            <a:off x="228600" y="3733801"/>
            <a:ext cx="4229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rows and 1 column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4294967295" type="title"/>
          </p:nvPr>
        </p:nvSpPr>
        <p:spPr>
          <a:xfrm>
            <a:off x="1628775" y="180975"/>
            <a:ext cx="75152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Define x and y vectors and call the plot function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685800" y="5181600"/>
            <a:ext cx="4579677" cy="92333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use any variable name that is convenient for the dependent and independent variables</a:t>
            </a:r>
            <a:endParaRPr/>
          </a:p>
        </p:txBody>
      </p:sp>
      <p:graphicFrame>
        <p:nvGraphicFramePr>
          <p:cNvPr id="131" name="Google Shape;131;p3"/>
          <p:cNvGraphicFramePr/>
          <p:nvPr/>
        </p:nvGraphicFramePr>
        <p:xfrm>
          <a:off x="5775562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{A5D3BCF8-BA1E-4686-9E84-E3A40A0D5A33}</a:tableStyleId>
              </a:tblPr>
              <a:tblGrid>
                <a:gridCol w="1637100"/>
                <a:gridCol w="1091800"/>
              </a:tblGrid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time, sec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Distance, Ft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6.29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6.85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11.19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13.19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13.96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16.33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18.17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3"/>
          <p:cNvSpPr/>
          <p:nvPr/>
        </p:nvSpPr>
        <p:spPr>
          <a:xfrm>
            <a:off x="464876" y="2057400"/>
            <a:ext cx="502152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clc; clear; format </a:t>
            </a:r>
            <a:r>
              <a:rPr b="1" i="0" lang="en-US" sz="1800" u="none" cap="none" strike="noStrike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compact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[0:2:18];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8B22"/>
                </a:solidFill>
                <a:latin typeface="Courier New"/>
                <a:ea typeface="Courier New"/>
                <a:cs typeface="Courier New"/>
                <a:sym typeface="Courier New"/>
              </a:rPr>
              <a:t>% x = linspace(0,18,10);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8B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[0, 0.33, 4.13, 6.29, 6.85,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11.19, 13.19, 13.96, 16.33,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18.77];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plot(x,y)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Saving your plots</a:t>
            </a:r>
            <a:endParaRPr/>
          </a:p>
        </p:txBody>
      </p:sp>
      <p:sp>
        <p:nvSpPr>
          <p:cNvPr id="372" name="Google Shape;372;p30"/>
          <p:cNvSpPr txBox="1"/>
          <p:nvPr>
            <p:ph idx="4294967295" type="body"/>
          </p:nvPr>
        </p:nvSpPr>
        <p:spPr>
          <a:xfrm>
            <a:off x="762000" y="1447800"/>
            <a:ext cx="7513637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Rerun your M-file to recreate a plot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Save the figure from </a:t>
            </a:r>
            <a:r>
              <a:rPr i="1" lang="en-US" sz="2800"/>
              <a:t>File</a:t>
            </a:r>
            <a:r>
              <a:rPr lang="en-US" sz="2800"/>
              <a:t> menu using the </a:t>
            </a:r>
            <a:r>
              <a:rPr i="1" lang="en-US" sz="2800"/>
              <a:t>Save As… </a:t>
            </a:r>
            <a:r>
              <a:rPr lang="en-US" sz="2800"/>
              <a:t>option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You’ll be presented with several choices of file format such as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jpeg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fig (MATLAB figure) etc.</a:t>
            </a:r>
            <a:endParaRPr/>
          </a:p>
        </p:txBody>
      </p:sp>
      <p:pic>
        <p:nvPicPr>
          <p:cNvPr id="373" name="Google Shape;3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799" y="3283713"/>
            <a:ext cx="3452019" cy="307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4294967295" type="title"/>
          </p:nvPr>
        </p:nvSpPr>
        <p:spPr>
          <a:xfrm>
            <a:off x="1600200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Saving your plots</a:t>
            </a:r>
            <a:endParaRPr/>
          </a:p>
        </p:txBody>
      </p:sp>
      <p:sp>
        <p:nvSpPr>
          <p:cNvPr id="380" name="Google Shape;380;p31"/>
          <p:cNvSpPr txBox="1"/>
          <p:nvPr>
            <p:ph idx="4294967295" type="body"/>
          </p:nvPr>
        </p:nvSpPr>
        <p:spPr>
          <a:xfrm>
            <a:off x="762000" y="1447800"/>
            <a:ext cx="7513637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To copy the figure: from the </a:t>
            </a:r>
            <a:r>
              <a:rPr i="1" lang="en-US" sz="2800"/>
              <a:t>Edit</a:t>
            </a:r>
            <a:r>
              <a:rPr lang="en-US" sz="2800"/>
              <a:t> menu select </a:t>
            </a:r>
            <a:r>
              <a:rPr i="1" lang="en-US" sz="2800"/>
              <a:t>Copy Figure</a:t>
            </a:r>
            <a:r>
              <a:rPr lang="en-US" sz="2800"/>
              <a:t> – then paste it into another document</a:t>
            </a:r>
            <a:endParaRPr/>
          </a:p>
        </p:txBody>
      </p:sp>
      <p:pic>
        <p:nvPicPr>
          <p:cNvPr id="381" name="Google Shape;3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118" y="2438400"/>
            <a:ext cx="4343400" cy="385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idx="4294967295" type="title"/>
          </p:nvPr>
        </p:nvSpPr>
        <p:spPr>
          <a:xfrm>
            <a:off x="838200" y="228600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Plots of Complex Arrays</a:t>
            </a:r>
            <a:endParaRPr/>
          </a:p>
        </p:txBody>
      </p:sp>
      <p:sp>
        <p:nvSpPr>
          <p:cNvPr id="388" name="Google Shape;388;p32"/>
          <p:cNvSpPr txBox="1"/>
          <p:nvPr>
            <p:ph idx="4294967295" type="body"/>
          </p:nvPr>
        </p:nvSpPr>
        <p:spPr>
          <a:xfrm>
            <a:off x="838200" y="182880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the input to the plot command is a single array of complex numbers, MATLAB plots the real component on the x-axis and the imaginary component on the y-axis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3"/>
          <p:cNvPicPr preferRelativeResize="0"/>
          <p:nvPr/>
        </p:nvPicPr>
        <p:blipFill rotWithShape="1">
          <a:blip r:embed="rId3">
            <a:alphaModFix/>
          </a:blip>
          <a:srcRect b="0" l="0" r="0" t="6250"/>
          <a:stretch/>
        </p:blipFill>
        <p:spPr>
          <a:xfrm>
            <a:off x="304800" y="381000"/>
            <a:ext cx="4667653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1524000"/>
            <a:ext cx="52482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idx="4294967295" type="title"/>
          </p:nvPr>
        </p:nvSpPr>
        <p:spPr>
          <a:xfrm>
            <a:off x="838200" y="228600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Multiple arrays of complex numbers</a:t>
            </a:r>
            <a:endParaRPr/>
          </a:p>
        </p:txBody>
      </p:sp>
      <p:sp>
        <p:nvSpPr>
          <p:cNvPr id="402" name="Google Shape;402;p34"/>
          <p:cNvSpPr txBox="1"/>
          <p:nvPr>
            <p:ph idx="4294967295" type="body"/>
          </p:nvPr>
        </p:nvSpPr>
        <p:spPr>
          <a:xfrm>
            <a:off x="809625" y="190500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you try to use two arrays of complex numbers in the plot function, the imaginary components are ignored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12862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0298" y="2209800"/>
            <a:ext cx="4542426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057133"/>
            <a:ext cx="5791200" cy="511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1113234" y="180834"/>
            <a:ext cx="7514035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021111" y="330960"/>
            <a:ext cx="7514035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title, labels, and a grid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457200" y="1207259"/>
            <a:ext cx="5105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clc; clear; format </a:t>
            </a:r>
            <a:r>
              <a:rPr b="1" lang="en-US" sz="18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compact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[0:2:18];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8B22"/>
                </a:solidFill>
                <a:latin typeface="Courier New"/>
                <a:ea typeface="Courier New"/>
                <a:cs typeface="Courier New"/>
                <a:sym typeface="Courier New"/>
              </a:rPr>
              <a:t>% x = linspace(0,18,10);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[0, 0.33, 4.13, 6.29, 6.85,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11.19, 13.19, 13.96, 16.33,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18.77];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plot(x,y)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b="1" lang="en-US" sz="18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'Lab Experiment'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xlabel(</a:t>
            </a:r>
            <a:r>
              <a:rPr b="1" lang="en-US" sz="18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'Time, s'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ylabel(</a:t>
            </a:r>
            <a:r>
              <a:rPr b="1" lang="en-US" sz="18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'Distance, ft'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grid </a:t>
            </a:r>
            <a:r>
              <a:rPr b="1" lang="en-US" sz="18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1021111" y="330960"/>
            <a:ext cx="7514035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066800"/>
            <a:ext cx="6810055" cy="509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idx="4294967295" type="title"/>
          </p:nvPr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9" name="Google Shape;159;p7"/>
          <p:cNvSpPr txBox="1"/>
          <p:nvPr>
            <p:ph idx="4294967295" type="body"/>
          </p:nvPr>
        </p:nvSpPr>
        <p:spPr>
          <a:xfrm>
            <a:off x="838200" y="12954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1" marL="20116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Given w = sin(z) </a:t>
            </a:r>
            <a:endParaRPr/>
          </a:p>
          <a:p>
            <a:pPr indent="0" lvl="1" marL="201168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a) Plot w over the range 0 to 10 with a resolution on 0.1</a:t>
            </a:r>
            <a:endParaRPr/>
          </a:p>
          <a:p>
            <a:pPr indent="0" lvl="1" marL="201168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b) Determine the 25</a:t>
            </a:r>
            <a:r>
              <a:rPr baseline="30000" lang="en-US" sz="2400"/>
              <a:t>th</a:t>
            </a:r>
            <a:r>
              <a:rPr lang="en-US" sz="2400"/>
              <a:t> value of w</a:t>
            </a:r>
            <a:endParaRPr/>
          </a:p>
          <a:p>
            <a:pPr indent="0" lvl="1" marL="201168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c) What is the index value of the first maximum</a:t>
            </a:r>
            <a:endParaRPr sz="2000"/>
          </a:p>
          <a:p>
            <a:pPr indent="0" lvl="2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0" y="1995488"/>
            <a:ext cx="8010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idx="4294967295" type="title"/>
          </p:nvPr>
        </p:nvSpPr>
        <p:spPr>
          <a:xfrm>
            <a:off x="1628775" y="261938"/>
            <a:ext cx="75152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Variations</a:t>
            </a:r>
            <a:endParaRPr/>
          </a:p>
        </p:txBody>
      </p:sp>
      <p:sp>
        <p:nvSpPr>
          <p:cNvPr id="171" name="Google Shape;171;p9"/>
          <p:cNvSpPr txBox="1"/>
          <p:nvPr>
            <p:ph idx="4294967295" type="body"/>
          </p:nvPr>
        </p:nvSpPr>
        <p:spPr>
          <a:xfrm>
            <a:off x="762000" y="914400"/>
            <a:ext cx="751363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you use the plot command with a single matrix, MATLAB plots the values versus the index number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Usually this type of data is plotted on a bar graph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When plotted on an x-y grid, it is often called a line graph</a:t>
            </a:r>
            <a:endParaRPr/>
          </a:p>
        </p:txBody>
      </p:sp>
      <p:graphicFrame>
        <p:nvGraphicFramePr>
          <p:cNvPr id="172" name="Google Shape;172;p9"/>
          <p:cNvGraphicFramePr/>
          <p:nvPr/>
        </p:nvGraphicFramePr>
        <p:xfrm>
          <a:off x="762000" y="4249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{BE833DD7-A7CF-443E-9D91-8650CC0E2435}</a:tableStyleId>
              </a:tblPr>
              <a:tblGrid>
                <a:gridCol w="1689075"/>
                <a:gridCol w="1039700"/>
              </a:tblGrid>
              <a:tr h="35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X coordinate (index number)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Z</a:t>
                      </a:r>
                      <a:endParaRPr/>
                    </a:p>
                  </a:txBody>
                  <a:tcPr marT="45725" marB="45725" marR="68575" marL="68575"/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68575" marL="68575"/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68575" marL="68575"/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68575" marL="68575"/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593" y="2514599"/>
            <a:ext cx="4196994" cy="373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657474"/>
            <a:ext cx="2438400" cy="152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2008-10-15T17:48:58Z</dcterms:created>
  <dc:creator>Benjamin Haas</dc:creator>
</cp:coreProperties>
</file>