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62" r:id="rId3"/>
    <p:sldId id="293" r:id="rId4"/>
    <p:sldId id="261" r:id="rId5"/>
    <p:sldId id="286" r:id="rId6"/>
    <p:sldId id="287" r:id="rId7"/>
    <p:sldId id="259" r:id="rId8"/>
    <p:sldId id="260" r:id="rId9"/>
    <p:sldId id="263" r:id="rId10"/>
    <p:sldId id="289" r:id="rId11"/>
    <p:sldId id="290" r:id="rId12"/>
  </p:sldIdLst>
  <p:sldSz cx="9144000" cy="6858000" type="screen4x3"/>
  <p:notesSz cx="6858000" cy="9144000"/>
  <p:embeddedFontLst>
    <p:embeddedFont>
      <p:font typeface="Roboto Slab" panose="020B0604020202020204" charset="0"/>
      <p:regular r:id="rId14"/>
      <p:bold r:id="rId15"/>
    </p:embeddedFont>
    <p:embeddedFont>
      <p:font typeface="Source Sans Pr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1C64D6-8D3E-4CF4-A594-91662B4E6EF2}">
  <a:tblStyle styleId="{4D1C64D6-8D3E-4CF4-A594-91662B4E6E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3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081349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5058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8931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5069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8081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6078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911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273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4612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3910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8131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 descr="connections-05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5945" y="0"/>
            <a:ext cx="913210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Shape 32"/>
          <p:cNvGrpSpPr/>
          <p:nvPr/>
        </p:nvGrpSpPr>
        <p:grpSpPr>
          <a:xfrm>
            <a:off x="3593400" y="1074285"/>
            <a:ext cx="1957200" cy="1093200"/>
            <a:chOff x="3593400" y="1760085"/>
            <a:chExt cx="1957200" cy="1093200"/>
          </a:xfrm>
        </p:grpSpPr>
        <p:sp>
          <p:nvSpPr>
            <p:cNvPr id="33" name="Shape 33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" name="Shape 36"/>
          <p:cNvCxnSpPr>
            <a:endCxn id="34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Shape 37"/>
          <p:cNvCxnSpPr/>
          <p:nvPr/>
        </p:nvCxnSpPr>
        <p:spPr>
          <a:xfrm rot="10800000">
            <a:off x="4114800" y="269685"/>
            <a:ext cx="457200" cy="80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4749075" y="753125"/>
            <a:ext cx="95100" cy="348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buNone/>
              <a:defRPr/>
            </a:lvl1pPr>
            <a:lvl2pPr lvl="1" algn="ctr">
              <a:spcBef>
                <a:spcPts val="0"/>
              </a:spcBef>
              <a:buNone/>
              <a:defRPr/>
            </a:lvl2pPr>
            <a:lvl3pPr lvl="2" algn="ctr">
              <a:spcBef>
                <a:spcPts val="0"/>
              </a:spcBef>
              <a:buNone/>
              <a:defRPr/>
            </a:lvl3pPr>
            <a:lvl4pPr lvl="3" algn="ctr">
              <a:spcBef>
                <a:spcPts val="0"/>
              </a:spcBef>
              <a:buNone/>
              <a:defRPr/>
            </a:lvl4pPr>
            <a:lvl5pPr lvl="4" algn="ctr">
              <a:spcBef>
                <a:spcPts val="0"/>
              </a:spcBef>
              <a:buNone/>
              <a:defRPr/>
            </a:lvl5pPr>
            <a:lvl6pPr lvl="5" algn="ctr">
              <a:spcBef>
                <a:spcPts val="0"/>
              </a:spcBef>
              <a:buNone/>
              <a:defRPr/>
            </a:lvl6pPr>
            <a:lvl7pPr lvl="6" algn="ctr">
              <a:spcBef>
                <a:spcPts val="0"/>
              </a:spcBef>
              <a:buNone/>
              <a:defRPr/>
            </a:lvl7pPr>
            <a:lvl8pPr lvl="7" algn="ctr">
              <a:spcBef>
                <a:spcPts val="0"/>
              </a:spcBef>
              <a:buNone/>
              <a:defRPr/>
            </a:lvl8pPr>
            <a:lvl9pPr lvl="8" algn="ctr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spcBef>
                <a:spcPts val="0"/>
              </a:spcBef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spcBef>
                <a:spcPts val="0"/>
              </a:spcBef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spcBef>
                <a:spcPts val="0"/>
              </a:spcBef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spcBef>
                <a:spcPts val="0"/>
              </a:spcBef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spcBef>
                <a:spcPts val="0"/>
              </a:spcBef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spcBef>
                <a:spcPts val="0"/>
              </a:spcBef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spcBef>
                <a:spcPts val="0"/>
              </a:spcBef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spcBef>
                <a:spcPts val="0"/>
              </a:spcBef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47" y="2239617"/>
            <a:ext cx="5376061" cy="21038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2"/>
          </p:nvPr>
        </p:nvSpPr>
        <p:spPr>
          <a:xfrm>
            <a:off x="786150" y="1600200"/>
            <a:ext cx="7571809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/>
            <a:r>
              <a:rPr lang="en-US" dirty="0"/>
              <a:t>It is a WSGI toolkit, which implements requests, response objects, and other utility functions. This enables building a web framework on top of it. </a:t>
            </a:r>
            <a:endParaRPr lang="en-US" dirty="0" smtClean="0"/>
          </a:p>
          <a:p>
            <a:pPr indent="-457200"/>
            <a:r>
              <a:rPr lang="en-US" dirty="0" smtClean="0"/>
              <a:t>The </a:t>
            </a:r>
            <a:r>
              <a:rPr lang="en-US" dirty="0"/>
              <a:t>Flask framework uses </a:t>
            </a:r>
            <a:r>
              <a:rPr lang="en-US" dirty="0" err="1"/>
              <a:t>Werkzeug</a:t>
            </a:r>
            <a:r>
              <a:rPr lang="en-US" dirty="0"/>
              <a:t> as one of its </a:t>
            </a:r>
            <a:r>
              <a:rPr lang="en-US" dirty="0" smtClean="0"/>
              <a:t>bases</a:t>
            </a:r>
            <a:endParaRPr b="1" dirty="0"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err="1"/>
              <a:t>Werkzeug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9937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2"/>
          </p:nvPr>
        </p:nvSpPr>
        <p:spPr>
          <a:xfrm>
            <a:off x="786150" y="1600200"/>
            <a:ext cx="7571809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/>
            <a:r>
              <a:rPr lang="en-US" dirty="0" smtClean="0"/>
              <a:t>It is templating </a:t>
            </a:r>
            <a:r>
              <a:rPr lang="en-US" dirty="0"/>
              <a:t>engine for </a:t>
            </a:r>
            <a:r>
              <a:rPr lang="en-US" dirty="0" smtClean="0"/>
              <a:t>Python</a:t>
            </a:r>
          </a:p>
          <a:p>
            <a:pPr indent="-457200"/>
            <a:r>
              <a:rPr lang="en-US" dirty="0"/>
              <a:t>A web templating system combines a template with a certain data source to render dynamic web pages.</a:t>
            </a:r>
            <a:endParaRPr b="1" dirty="0"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/>
              <a:t>Jinja2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6694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ctrTitle" idx="4294967295"/>
          </p:nvPr>
        </p:nvSpPr>
        <p:spPr>
          <a:xfrm>
            <a:off x="533400" y="1882525"/>
            <a:ext cx="40158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 smtClean="0"/>
              <a:t>What is it?</a:t>
            </a:r>
            <a:endParaRPr sz="6000" b="1" dirty="0"/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4294967295"/>
          </p:nvPr>
        </p:nvSpPr>
        <p:spPr>
          <a:xfrm>
            <a:off x="533400" y="3405748"/>
            <a:ext cx="4015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Web framework</a:t>
            </a:r>
            <a:endParaRPr dirty="0"/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6282450" y="705375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Shape 121"/>
          <p:cNvCxnSpPr/>
          <p:nvPr/>
        </p:nvCxnSpPr>
        <p:spPr>
          <a:xfrm flipH="1">
            <a:off x="7133575" y="1483475"/>
            <a:ext cx="332400" cy="2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Shape 122"/>
          <p:cNvCxnSpPr>
            <a:endCxn id="117" idx="6"/>
          </p:cNvCxnSpPr>
          <p:nvPr/>
        </p:nvCxnSpPr>
        <p:spPr>
          <a:xfrm flipH="1">
            <a:off x="7330800" y="2440126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Shape 123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Shape 124"/>
          <p:cNvGrpSpPr/>
          <p:nvPr/>
        </p:nvGrpSpPr>
        <p:grpSpPr>
          <a:xfrm>
            <a:off x="5517338" y="1899907"/>
            <a:ext cx="1156666" cy="1088243"/>
            <a:chOff x="5972700" y="2330200"/>
            <a:chExt cx="411625" cy="387275"/>
          </a:xfrm>
        </p:grpSpPr>
        <p:sp>
          <p:nvSpPr>
            <p:cNvPr id="125" name="Shape 12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52" y="1152940"/>
            <a:ext cx="8129522" cy="468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4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What is a web framework</a:t>
            </a:r>
            <a:endParaRPr sz="2800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rgbClr val="0091EA"/>
              </a:buClr>
              <a:buSzPts val="6000"/>
              <a:buNone/>
            </a:pPr>
            <a:r>
              <a:rPr lang="en-US" sz="3200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It’s a package that is made to support construction of dynamic web applications (dynamic websites). It helps the web developer or designer to design and develop a website from bit to scratch or edit an existing website.</a:t>
            </a:r>
            <a:endParaRPr sz="3200" dirty="0">
              <a:solidFill>
                <a:schemeClr val="tx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E</a:t>
            </a:r>
            <a:r>
              <a:rPr lang="en" sz="2800" dirty="0" smtClean="0"/>
              <a:t>xamples of web framework</a:t>
            </a:r>
            <a:endParaRPr sz="2800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sz="3200" b="1" u="sng" dirty="0">
                <a:solidFill>
                  <a:schemeClr val="tx1"/>
                </a:solidFill>
                <a:latin typeface="Roboto Slab"/>
                <a:ea typeface="Roboto Slab"/>
                <a:cs typeface="Roboto Slab"/>
              </a:rPr>
              <a:t>Content managements system</a:t>
            </a:r>
          </a:p>
          <a:p>
            <a:r>
              <a:rPr lang="en-US" sz="3200" dirty="0">
                <a:solidFill>
                  <a:schemeClr val="tx1"/>
                </a:solidFill>
                <a:latin typeface="Roboto Slab"/>
                <a:ea typeface="Roboto Slab"/>
                <a:cs typeface="Roboto Slab"/>
              </a:rPr>
              <a:t>Joomla</a:t>
            </a:r>
            <a:endParaRPr lang="en-US" sz="3200" dirty="0">
              <a:solidFill>
                <a:schemeClr val="tx1"/>
              </a:solidFill>
              <a:latin typeface="Roboto Slab"/>
              <a:ea typeface="Roboto Slab"/>
              <a:cs typeface="Roboto Slab"/>
            </a:endParaRPr>
          </a:p>
          <a:p>
            <a:r>
              <a:rPr lang="en-US" sz="3200" dirty="0">
                <a:solidFill>
                  <a:schemeClr val="tx1"/>
                </a:solidFill>
                <a:latin typeface="Roboto Slab"/>
                <a:ea typeface="Roboto Slab"/>
                <a:cs typeface="Roboto Slab"/>
              </a:rPr>
              <a:t>Drupal</a:t>
            </a:r>
          </a:p>
          <a:p>
            <a:r>
              <a:rPr lang="en-US" sz="3200" dirty="0">
                <a:solidFill>
                  <a:schemeClr val="tx1"/>
                </a:solidFill>
                <a:latin typeface="Roboto Slab"/>
                <a:ea typeface="Roboto Slab"/>
                <a:cs typeface="Roboto Slab"/>
              </a:rPr>
              <a:t>WordPress</a:t>
            </a:r>
          </a:p>
          <a:p>
            <a:pPr marL="0" lvl="0" indent="0">
              <a:buNone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164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E</a:t>
            </a:r>
            <a:r>
              <a:rPr lang="en" sz="2800" dirty="0" smtClean="0"/>
              <a:t>xamples of web framework</a:t>
            </a:r>
            <a:endParaRPr sz="2800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en-US" sz="3200" b="1" dirty="0">
                <a:solidFill>
                  <a:schemeClr val="tx1"/>
                </a:solidFill>
                <a:latin typeface="Roboto Slab"/>
                <a:ea typeface="Roboto Slab"/>
                <a:cs typeface="Roboto Slab"/>
              </a:rPr>
              <a:t>Language specific framework</a:t>
            </a:r>
          </a:p>
          <a:p>
            <a:r>
              <a:rPr lang="en-US" sz="3200" b="1" dirty="0">
                <a:solidFill>
                  <a:schemeClr val="tx1"/>
                </a:solidFill>
                <a:latin typeface="Roboto Slab"/>
                <a:ea typeface="Roboto Slab"/>
                <a:cs typeface="Roboto Slab"/>
              </a:rPr>
              <a:t>Java</a:t>
            </a:r>
            <a:r>
              <a:rPr lang="en-US" sz="3200" dirty="0">
                <a:solidFill>
                  <a:schemeClr val="tx1"/>
                </a:solidFill>
                <a:latin typeface="Roboto Slab"/>
                <a:ea typeface="Roboto Slab"/>
                <a:cs typeface="Roboto Slab"/>
              </a:rPr>
              <a:t> : Spring, JSF, Struts</a:t>
            </a:r>
          </a:p>
          <a:p>
            <a:r>
              <a:rPr lang="en-US" sz="3200" b="1" dirty="0">
                <a:solidFill>
                  <a:schemeClr val="tx1"/>
                </a:solidFill>
                <a:latin typeface="Roboto Slab"/>
                <a:ea typeface="Roboto Slab"/>
                <a:cs typeface="Roboto Slab"/>
              </a:rPr>
              <a:t>JavaScript</a:t>
            </a:r>
            <a:r>
              <a:rPr lang="en-US" sz="3200" dirty="0">
                <a:solidFill>
                  <a:schemeClr val="tx1"/>
                </a:solidFill>
                <a:latin typeface="Roboto Slab"/>
                <a:ea typeface="Roboto Slab"/>
                <a:cs typeface="Roboto Slab"/>
              </a:rPr>
              <a:t> : AngularJS, Express, Meteor</a:t>
            </a:r>
          </a:p>
          <a:p>
            <a:r>
              <a:rPr lang="en-US" sz="3200" b="1" dirty="0">
                <a:solidFill>
                  <a:schemeClr val="tx1"/>
                </a:solidFill>
                <a:latin typeface="Roboto Slab"/>
                <a:ea typeface="Roboto Slab"/>
                <a:cs typeface="Roboto Slab"/>
              </a:rPr>
              <a:t>PHP</a:t>
            </a:r>
            <a:r>
              <a:rPr lang="en-US" sz="3200" dirty="0">
                <a:solidFill>
                  <a:schemeClr val="tx1"/>
                </a:solidFill>
                <a:latin typeface="Roboto Slab"/>
                <a:ea typeface="Roboto Slab"/>
                <a:cs typeface="Roboto Slab"/>
              </a:rPr>
              <a:t> : </a:t>
            </a:r>
            <a:r>
              <a:rPr lang="en-US" sz="3200" dirty="0" err="1">
                <a:solidFill>
                  <a:schemeClr val="tx1"/>
                </a:solidFill>
                <a:latin typeface="Roboto Slab"/>
                <a:ea typeface="Roboto Slab"/>
                <a:cs typeface="Roboto Slab"/>
              </a:rPr>
              <a:t>Laravel</a:t>
            </a:r>
            <a:r>
              <a:rPr lang="en-US" sz="3200" dirty="0">
                <a:solidFill>
                  <a:schemeClr val="tx1"/>
                </a:solidFill>
                <a:latin typeface="Roboto Slab"/>
                <a:ea typeface="Roboto Slab"/>
                <a:cs typeface="Roboto Slab"/>
              </a:rPr>
              <a:t>, </a:t>
            </a:r>
            <a:r>
              <a:rPr lang="en-US" sz="3200" dirty="0" err="1">
                <a:solidFill>
                  <a:schemeClr val="tx1"/>
                </a:solidFill>
                <a:latin typeface="Roboto Slab"/>
                <a:ea typeface="Roboto Slab"/>
                <a:cs typeface="Roboto Slab"/>
              </a:rPr>
              <a:t>CodeIgniter</a:t>
            </a:r>
            <a:r>
              <a:rPr lang="en-US" sz="3200" dirty="0">
                <a:solidFill>
                  <a:schemeClr val="tx1"/>
                </a:solidFill>
                <a:latin typeface="Roboto Slab"/>
                <a:ea typeface="Roboto Slab"/>
                <a:cs typeface="Roboto Slab"/>
              </a:rPr>
              <a:t>, </a:t>
            </a:r>
            <a:r>
              <a:rPr lang="en-US" sz="3200" dirty="0" err="1">
                <a:solidFill>
                  <a:schemeClr val="tx1"/>
                </a:solidFill>
                <a:latin typeface="Roboto Slab"/>
                <a:ea typeface="Roboto Slab"/>
                <a:cs typeface="Roboto Slab"/>
              </a:rPr>
              <a:t>Symfony</a:t>
            </a:r>
            <a:endParaRPr lang="en-US" sz="3200" dirty="0">
              <a:solidFill>
                <a:schemeClr val="tx1"/>
              </a:solidFill>
              <a:latin typeface="Roboto Slab"/>
              <a:ea typeface="Roboto Slab"/>
              <a:cs typeface="Roboto Slab"/>
            </a:endParaRPr>
          </a:p>
          <a:p>
            <a:r>
              <a:rPr lang="en-US" sz="3200" b="1" dirty="0">
                <a:solidFill>
                  <a:schemeClr val="tx1"/>
                </a:solidFill>
                <a:latin typeface="Roboto Slab"/>
                <a:ea typeface="Roboto Slab"/>
                <a:cs typeface="Roboto Slab"/>
              </a:rPr>
              <a:t>Python</a:t>
            </a:r>
            <a:r>
              <a:rPr lang="en-US" sz="3200" dirty="0">
                <a:solidFill>
                  <a:schemeClr val="tx1"/>
                </a:solidFill>
                <a:latin typeface="Roboto Slab"/>
                <a:ea typeface="Roboto Slab"/>
                <a:cs typeface="Roboto Slab"/>
              </a:rPr>
              <a:t> : Django, </a:t>
            </a:r>
            <a:r>
              <a:rPr lang="en-US" sz="3200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Flask, </a:t>
            </a:r>
            <a:r>
              <a:rPr lang="en-US" sz="3200" dirty="0">
                <a:solidFill>
                  <a:schemeClr val="tx1"/>
                </a:solidFill>
                <a:latin typeface="Roboto Slab"/>
                <a:ea typeface="Roboto Slab"/>
                <a:cs typeface="Roboto Slab"/>
              </a:rPr>
              <a:t>Bottle</a:t>
            </a:r>
            <a:endParaRPr lang="en-US" sz="3200" dirty="0">
              <a:solidFill>
                <a:schemeClr val="tx1"/>
              </a:solidFill>
              <a:latin typeface="Roboto Slab"/>
              <a:ea typeface="Roboto Slab"/>
              <a:cs typeface="Roboto Slab"/>
            </a:endParaRPr>
          </a:p>
          <a:p>
            <a:r>
              <a:rPr lang="en-US" sz="3200" b="1" dirty="0">
                <a:solidFill>
                  <a:schemeClr val="tx1"/>
                </a:solidFill>
                <a:latin typeface="Roboto Slab"/>
                <a:ea typeface="Roboto Slab"/>
                <a:cs typeface="Roboto Slab"/>
              </a:rPr>
              <a:t>Ruby</a:t>
            </a:r>
            <a:r>
              <a:rPr lang="en-US" sz="3200" dirty="0">
                <a:solidFill>
                  <a:schemeClr val="tx1"/>
                </a:solidFill>
                <a:latin typeface="Roboto Slab"/>
                <a:ea typeface="Roboto Slab"/>
                <a:cs typeface="Roboto Slab"/>
              </a:rPr>
              <a:t> : Ruby on Rails, Sinatra, Cuba</a:t>
            </a:r>
          </a:p>
          <a:p>
            <a:pPr marL="38100" indent="0">
              <a:buNone/>
            </a:pPr>
            <a:endParaRPr lang="en-US" dirty="0"/>
          </a:p>
          <a:p>
            <a:pPr marL="0" lvl="0" indent="0">
              <a:buNone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614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6000" dirty="0">
              <a:solidFill>
                <a:srgbClr val="CFD8DC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Components of flask</a:t>
            </a:r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573205" y="2183642"/>
            <a:ext cx="7970293" cy="3985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4000" b="1" i="0" dirty="0" smtClean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WSGI(Web Server Gateway interface)</a:t>
            </a:r>
          </a:p>
          <a:p>
            <a:pPr algn="l"/>
            <a:r>
              <a:rPr lang="en-US" sz="4000" b="1" i="0" dirty="0" err="1">
                <a:solidFill>
                  <a:srgbClr val="0091EA"/>
                </a:solidFill>
                <a:latin typeface="Roboto Slab"/>
                <a:ea typeface="Roboto Slab"/>
                <a:cs typeface="Roboto Slab"/>
              </a:rPr>
              <a:t>Werkzeug</a:t>
            </a:r>
            <a:endParaRPr lang="en-US" sz="4000" b="1" i="0" dirty="0">
              <a:solidFill>
                <a:srgbClr val="0091EA"/>
              </a:solidFill>
              <a:latin typeface="Roboto Slab"/>
              <a:ea typeface="Roboto Slab"/>
              <a:cs typeface="Roboto Slab"/>
            </a:endParaRPr>
          </a:p>
          <a:p>
            <a:pPr algn="l"/>
            <a:r>
              <a:rPr lang="en-US" sz="4000" b="1" i="0" dirty="0">
                <a:solidFill>
                  <a:srgbClr val="0091EA"/>
                </a:solidFill>
                <a:latin typeface="Roboto Slab"/>
                <a:ea typeface="Roboto Slab"/>
                <a:cs typeface="Roboto Slab"/>
              </a:rPr>
              <a:t>jinja2</a:t>
            </a:r>
            <a:endParaRPr lang="en-US" sz="4000" b="1" i="0" dirty="0">
              <a:solidFill>
                <a:srgbClr val="0091EA"/>
              </a:solidFill>
              <a:latin typeface="Roboto Slab"/>
              <a:ea typeface="Roboto Slab"/>
              <a:cs typeface="Roboto Slab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2"/>
          </p:nvPr>
        </p:nvSpPr>
        <p:spPr>
          <a:xfrm>
            <a:off x="786150" y="1600200"/>
            <a:ext cx="7571809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/>
            <a:r>
              <a:rPr lang="en-US" dirty="0" smtClean="0"/>
              <a:t>It’s a standard for web development.</a:t>
            </a:r>
          </a:p>
          <a:p>
            <a:pPr indent="-457200"/>
            <a:r>
              <a:rPr lang="en-US" dirty="0" smtClean="0"/>
              <a:t>WSGI </a:t>
            </a:r>
            <a:r>
              <a:rPr lang="en-US" dirty="0"/>
              <a:t>is a specification for a universal interface between the web server and the web applications.</a:t>
            </a:r>
            <a:endParaRPr b="1" dirty="0"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WSGI(Web Server Gateway interface)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185</Words>
  <Application>Microsoft Office PowerPoint</Application>
  <PresentationFormat>On-screen Show (4:3)</PresentationFormat>
  <Paragraphs>40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Roboto Slab</vt:lpstr>
      <vt:lpstr>Source Sans Pro</vt:lpstr>
      <vt:lpstr>Cordelia template</vt:lpstr>
      <vt:lpstr>PowerPoint Presentation</vt:lpstr>
      <vt:lpstr>What is it?</vt:lpstr>
      <vt:lpstr>PowerPoint Presentation</vt:lpstr>
      <vt:lpstr>What is a web framework</vt:lpstr>
      <vt:lpstr>Examples of web framework</vt:lpstr>
      <vt:lpstr>Examples of web framework</vt:lpstr>
      <vt:lpstr> Components of flask</vt:lpstr>
      <vt:lpstr>PowerPoint Presentation</vt:lpstr>
      <vt:lpstr>WSGI(Web Server Gateway interface)</vt:lpstr>
      <vt:lpstr>Werkzeug</vt:lpstr>
      <vt:lpstr>Jinja2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stephen ngetich</dc:creator>
  <cp:lastModifiedBy>stephen ngetich</cp:lastModifiedBy>
  <cp:revision>11</cp:revision>
  <dcterms:modified xsi:type="dcterms:W3CDTF">2018-03-13T17:18:58Z</dcterms:modified>
</cp:coreProperties>
</file>