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3/16/2018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00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332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0432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30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7611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52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814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137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1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84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21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848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80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789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823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846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15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3/16/2018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16497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487424"/>
            <a:ext cx="6815669" cy="2157984"/>
          </a:xfrm>
        </p:spPr>
        <p:txBody>
          <a:bodyPr>
            <a:normAutofit fontScale="90000"/>
          </a:bodyPr>
          <a:lstStyle/>
          <a:p>
            <a:r>
              <a:rPr lang="en-US" dirty="0"/>
              <a:t/>
            </a:r>
            <a:br>
              <a:rPr lang="en-US" dirty="0"/>
            </a:br>
            <a:r>
              <a:rPr lang="en-US" dirty="0"/>
              <a:t> Introduction to Microcontrollers and Programming </a:t>
            </a:r>
          </a:p>
        </p:txBody>
      </p:sp>
      <p:sp>
        <p:nvSpPr>
          <p:cNvPr id="3" name="Subtitle 2"/>
          <p:cNvSpPr>
            <a:spLocks noGrp="1"/>
          </p:cNvSpPr>
          <p:nvPr>
            <p:ph type="subTitle" idx="1"/>
          </p:nvPr>
        </p:nvSpPr>
        <p:spPr>
          <a:xfrm>
            <a:off x="2692398" y="4035551"/>
            <a:ext cx="6815669" cy="942847"/>
          </a:xfrm>
        </p:spPr>
        <p:txBody>
          <a:bodyPr/>
          <a:lstStyle/>
          <a:p>
            <a:r>
              <a:rPr lang="en-US" dirty="0" smtClean="0"/>
              <a:t>Part I</a:t>
            </a:r>
            <a:endParaRPr lang="en-US" dirty="0"/>
          </a:p>
        </p:txBody>
      </p:sp>
    </p:spTree>
    <p:extLst>
      <p:ext uri="{BB962C8B-B14F-4D97-AF65-F5344CB8AC3E}">
        <p14:creationId xmlns:p14="http://schemas.microsoft.com/office/powerpoint/2010/main" val="1749046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890017"/>
            <a:ext cx="9601196" cy="92116"/>
          </a:xfrm>
        </p:spPr>
        <p:txBody>
          <a:bodyPr>
            <a:normAutofit fontScale="90000"/>
          </a:bodyPr>
          <a:lstStyle/>
          <a:p>
            <a:r>
              <a:rPr lang="en-US" dirty="0" smtClean="0"/>
              <a:t> </a:t>
            </a:r>
            <a:endParaRPr lang="en-US" dirty="0"/>
          </a:p>
        </p:txBody>
      </p:sp>
      <p:pic>
        <p:nvPicPr>
          <p:cNvPr id="4" name="Content Placeholder 3" descr="Different Types of Sensor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2112" y="1146048"/>
            <a:ext cx="5137975" cy="3604546"/>
          </a:xfrm>
          <a:prstGeom prst="rect">
            <a:avLst/>
          </a:prstGeom>
          <a:noFill/>
          <a:ln>
            <a:noFill/>
          </a:ln>
        </p:spPr>
      </p:pic>
    </p:spTree>
    <p:extLst>
      <p:ext uri="{BB962C8B-B14F-4D97-AF65-F5344CB8AC3E}">
        <p14:creationId xmlns:p14="http://schemas.microsoft.com/office/powerpoint/2010/main" val="343461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rtl="0">
              <a:spcBef>
                <a:spcPct val="0"/>
              </a:spcBef>
            </a:pPr>
            <a:r>
              <a:rPr lang="en-US" sz="4400" dirty="0">
                <a:latin typeface="+mj-lt"/>
              </a:rPr>
              <a:t>Processing Unit</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This is the part of the thing responsible for acquiring data, processing and analyzing sensing information received by the sensors, coordinating control signals to any actuators and controlling a variety of functions on the smart objects, including the communication and power </a:t>
            </a:r>
            <a:r>
              <a:rPr lang="en-US" dirty="0" smtClean="0"/>
              <a:t>systems</a:t>
            </a:r>
          </a:p>
          <a:p>
            <a:r>
              <a:rPr lang="en-US" dirty="0"/>
              <a:t>A microcontroller is like a small computer on a single IC. It contains a processor core, ROM, RAM and I/O pins dedicated to perform various tasks. Microcontrollers are generally used in projects and applications that require direct control of user. Some examples of popular microcontrollers are 8051, AVR, PIC series of microcontrollers.</a:t>
            </a:r>
          </a:p>
          <a:p>
            <a:endParaRPr lang="en-US" dirty="0"/>
          </a:p>
        </p:txBody>
      </p:sp>
    </p:spTree>
    <p:extLst>
      <p:ext uri="{BB962C8B-B14F-4D97-AF65-F5344CB8AC3E}">
        <p14:creationId xmlns:p14="http://schemas.microsoft.com/office/powerpoint/2010/main" val="213677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83244"/>
          </a:xfrm>
        </p:spPr>
        <p:txBody>
          <a:bodyPr>
            <a:normAutofit/>
          </a:bodyPr>
          <a:lstStyle/>
          <a:p>
            <a:r>
              <a:rPr lang="en-US" dirty="0" smtClean="0"/>
              <a:t>Major </a:t>
            </a:r>
            <a:r>
              <a:rPr lang="en-US" dirty="0"/>
              <a:t>Components of Microcontrollers</a:t>
            </a:r>
          </a:p>
        </p:txBody>
      </p:sp>
      <p:sp>
        <p:nvSpPr>
          <p:cNvPr id="3" name="Content Placeholder 2"/>
          <p:cNvSpPr>
            <a:spLocks noGrp="1"/>
          </p:cNvSpPr>
          <p:nvPr>
            <p:ph idx="1"/>
          </p:nvPr>
        </p:nvSpPr>
        <p:spPr>
          <a:xfrm>
            <a:off x="1295401" y="1865377"/>
            <a:ext cx="9601196" cy="4010491"/>
          </a:xfrm>
        </p:spPr>
        <p:txBody>
          <a:bodyPr/>
          <a:lstStyle/>
          <a:p>
            <a:r>
              <a:rPr lang="en-US" dirty="0"/>
              <a:t>A PIC microcontroller architecture is shown below:</a:t>
            </a:r>
          </a:p>
          <a:p>
            <a:endParaRPr lang="en-US" dirty="0"/>
          </a:p>
        </p:txBody>
      </p:sp>
      <p:pic>
        <p:nvPicPr>
          <p:cNvPr id="4" name="Picture 3" descr="Image result for microcontroller architecture"/>
          <p:cNvPicPr/>
          <p:nvPr/>
        </p:nvPicPr>
        <p:blipFill>
          <a:blip r:embed="rId2">
            <a:extLst>
              <a:ext uri="{28A0092B-C50C-407E-A947-70E740481C1C}">
                <a14:useLocalDpi xmlns:a14="http://schemas.microsoft.com/office/drawing/2010/main" val="0"/>
              </a:ext>
            </a:extLst>
          </a:blip>
          <a:srcRect/>
          <a:stretch>
            <a:fillRect/>
          </a:stretch>
        </p:blipFill>
        <p:spPr bwMode="auto">
          <a:xfrm>
            <a:off x="3095434" y="2465685"/>
            <a:ext cx="4902518" cy="3057291"/>
          </a:xfrm>
          <a:prstGeom prst="rect">
            <a:avLst/>
          </a:prstGeom>
          <a:noFill/>
          <a:ln>
            <a:noFill/>
          </a:ln>
        </p:spPr>
      </p:pic>
    </p:spTree>
    <p:extLst>
      <p:ext uri="{BB962C8B-B14F-4D97-AF65-F5344CB8AC3E}">
        <p14:creationId xmlns:p14="http://schemas.microsoft.com/office/powerpoint/2010/main" val="2040872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a:t>
            </a:r>
            <a:r>
              <a:rPr lang="en-US" dirty="0"/>
              <a:t>Components of Microcontrollers</a:t>
            </a:r>
          </a:p>
        </p:txBody>
      </p:sp>
      <p:sp>
        <p:nvSpPr>
          <p:cNvPr id="3" name="Content Placeholder 2"/>
          <p:cNvSpPr>
            <a:spLocks noGrp="1"/>
          </p:cNvSpPr>
          <p:nvPr>
            <p:ph idx="1"/>
          </p:nvPr>
        </p:nvSpPr>
        <p:spPr/>
        <p:txBody>
          <a:bodyPr>
            <a:normAutofit fontScale="70000" lnSpcReduction="20000"/>
          </a:bodyPr>
          <a:lstStyle/>
          <a:p>
            <a:r>
              <a:rPr lang="en-US" dirty="0"/>
              <a:t>CPU – Microcontrollers brain is named as CPU. CPU is the device which is employed to fetch data, decode it and at the end complete the assigned task </a:t>
            </a:r>
            <a:r>
              <a:rPr lang="en-US" dirty="0" smtClean="0"/>
              <a:t>successfully</a:t>
            </a:r>
          </a:p>
          <a:p>
            <a:r>
              <a:rPr lang="en-US" dirty="0"/>
              <a:t>Memory – In a microcontroller memory chip works </a:t>
            </a:r>
            <a:r>
              <a:rPr lang="en-US" dirty="0" smtClean="0"/>
              <a:t>same as</a:t>
            </a:r>
            <a:r>
              <a:rPr lang="en-US" dirty="0"/>
              <a:t> </a:t>
            </a:r>
            <a:r>
              <a:rPr lang="en-US" b="1" dirty="0"/>
              <a:t>microprocessor</a:t>
            </a:r>
            <a:r>
              <a:rPr lang="en-US" dirty="0"/>
              <a:t>. Memory chip stores all programs &amp; </a:t>
            </a:r>
            <a:r>
              <a:rPr lang="en-US" dirty="0" smtClean="0"/>
              <a:t>data</a:t>
            </a:r>
          </a:p>
          <a:p>
            <a:pPr lvl="0"/>
            <a:r>
              <a:rPr lang="en-US" dirty="0"/>
              <a:t>Input/output ports – I/O ports are basically employed to interface or drive different appliances such as- printers, LCD’s, LED’s, etc.</a:t>
            </a:r>
          </a:p>
          <a:p>
            <a:pPr lvl="0"/>
            <a:r>
              <a:rPr lang="en-US" dirty="0"/>
              <a:t>Serial Ports – These ports give serial interfaces amid microcontroller &amp; various other peripherals such as parallel port.</a:t>
            </a:r>
          </a:p>
          <a:p>
            <a:r>
              <a:rPr lang="en-US" dirty="0"/>
              <a:t>Timers – A microcontroller may be in-built with one or more timer or counters. The timers &amp; counters control all counting &amp; timing operations within a </a:t>
            </a:r>
            <a:r>
              <a:rPr lang="en-US" dirty="0" smtClean="0"/>
              <a:t>microcontroller</a:t>
            </a:r>
          </a:p>
          <a:p>
            <a:r>
              <a:rPr lang="en-US" dirty="0"/>
              <a:t>ADC (Analog to digital converter) </a:t>
            </a:r>
            <a:endParaRPr lang="en-US" dirty="0" smtClean="0"/>
          </a:p>
          <a:p>
            <a:endParaRPr lang="en-US" dirty="0"/>
          </a:p>
        </p:txBody>
      </p:sp>
    </p:spTree>
    <p:extLst>
      <p:ext uri="{BB962C8B-B14F-4D97-AF65-F5344CB8AC3E}">
        <p14:creationId xmlns:p14="http://schemas.microsoft.com/office/powerpoint/2010/main" val="143518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t>
            </a:r>
            <a:r>
              <a:rPr lang="en-US" dirty="0"/>
              <a:t>Is a Microcontroller Different from A Microprocessor?</a:t>
            </a:r>
          </a:p>
        </p:txBody>
      </p:sp>
      <p:sp>
        <p:nvSpPr>
          <p:cNvPr id="3" name="Content Placeholder 2"/>
          <p:cNvSpPr>
            <a:spLocks noGrp="1"/>
          </p:cNvSpPr>
          <p:nvPr>
            <p:ph idx="1"/>
          </p:nvPr>
        </p:nvSpPr>
        <p:spPr/>
        <p:txBody>
          <a:bodyPr/>
          <a:lstStyle/>
          <a:p>
            <a:r>
              <a:rPr lang="en-US" dirty="0"/>
              <a:t>Microprocessor has only a CPU inside them in one or few Integrated Circuits. Unlike microcontrollers it does not have RAM, ROM and other peripherals. They are dependent on external circuits of peripherals to </a:t>
            </a:r>
            <a:r>
              <a:rPr lang="en-US" dirty="0" smtClean="0"/>
              <a:t>work.</a:t>
            </a:r>
            <a:r>
              <a:rPr lang="en-US" dirty="0"/>
              <a:t> Microprocessors are not made for specific task but they are required where tasks are complex and tricky like development of software’s, games and other applications that require high memory and where input and output are not defined. It may be called heart of a computer system.  Some examples of microprocessor are Pentium, I3, and I5 etc.</a:t>
            </a:r>
          </a:p>
          <a:p>
            <a:endParaRPr lang="en-US" dirty="0"/>
          </a:p>
        </p:txBody>
      </p:sp>
    </p:spTree>
    <p:extLst>
      <p:ext uri="{BB962C8B-B14F-4D97-AF65-F5344CB8AC3E}">
        <p14:creationId xmlns:p14="http://schemas.microsoft.com/office/powerpoint/2010/main" val="26177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102700"/>
          </a:xfrm>
        </p:spPr>
        <p:txBody>
          <a:bodyPr/>
          <a:lstStyle/>
          <a:p>
            <a:r>
              <a:rPr lang="en-US" dirty="0" smtClean="0"/>
              <a:t>AVR </a:t>
            </a:r>
            <a:r>
              <a:rPr lang="en-US" dirty="0"/>
              <a:t>Microcontrollers</a:t>
            </a:r>
          </a:p>
        </p:txBody>
      </p:sp>
      <p:sp>
        <p:nvSpPr>
          <p:cNvPr id="3" name="Content Placeholder 2"/>
          <p:cNvSpPr>
            <a:spLocks noGrp="1"/>
          </p:cNvSpPr>
          <p:nvPr>
            <p:ph idx="1"/>
          </p:nvPr>
        </p:nvSpPr>
        <p:spPr>
          <a:xfrm>
            <a:off x="1295401" y="2084833"/>
            <a:ext cx="9601196" cy="3791035"/>
          </a:xfrm>
        </p:spPr>
        <p:txBody>
          <a:bodyPr/>
          <a:lstStyle/>
          <a:p>
            <a:r>
              <a:rPr lang="en-US" dirty="0"/>
              <a:t>AVR also known as Advanced Virtual RISC, is a customized Harvard architecture 8-bit RISC solitary chip </a:t>
            </a:r>
            <a:r>
              <a:rPr lang="en-US" dirty="0" smtClean="0"/>
              <a:t>micro-controller.</a:t>
            </a:r>
            <a:r>
              <a:rPr lang="en-US" dirty="0"/>
              <a:t> AVR microcontrollers find many applications as embedded systems; they are also used in the Arduino line of open source board </a:t>
            </a:r>
            <a:r>
              <a:rPr lang="en-US" dirty="0" smtClean="0"/>
              <a:t>designs.</a:t>
            </a:r>
            <a:endParaRPr lang="en-US" dirty="0"/>
          </a:p>
        </p:txBody>
      </p:sp>
    </p:spTree>
    <p:extLst>
      <p:ext uri="{BB962C8B-B14F-4D97-AF65-F5344CB8AC3E}">
        <p14:creationId xmlns:p14="http://schemas.microsoft.com/office/powerpoint/2010/main" val="1272645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System-On-Chips</a:t>
            </a:r>
            <a:endParaRPr lang="en-GB" dirty="0"/>
          </a:p>
        </p:txBody>
      </p:sp>
      <p:sp>
        <p:nvSpPr>
          <p:cNvPr id="3" name="Content Placeholder 2"/>
          <p:cNvSpPr>
            <a:spLocks noGrp="1"/>
          </p:cNvSpPr>
          <p:nvPr>
            <p:ph idx="1"/>
          </p:nvPr>
        </p:nvSpPr>
        <p:spPr/>
        <p:txBody>
          <a:bodyPr/>
          <a:lstStyle/>
          <a:p>
            <a:r>
              <a:rPr lang="en-US" dirty="0" smtClean="0"/>
              <a:t>In between the low-end microcontroller and a full-blown PC sits the SoC. Like the microcontroller, these SoCs combine a processor and a number of peripherals onto a single chip but usually have more capabilities. The processors usually range from a few hundred megahertz, nudging into the gigahertz for top end solutions and include RAM measure in megabytes rather than kilobytes. Storage for SoC modules tends not to be included on the chip, with SD cards being a popular solution. </a:t>
            </a:r>
            <a:endParaRPr lang="en-GB" dirty="0"/>
          </a:p>
        </p:txBody>
      </p:sp>
    </p:spTree>
    <p:extLst>
      <p:ext uri="{BB962C8B-B14F-4D97-AF65-F5344CB8AC3E}">
        <p14:creationId xmlns:p14="http://schemas.microsoft.com/office/powerpoint/2010/main" val="2688548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a:t>
            </a:r>
            <a:endParaRPr lang="en-US" dirty="0"/>
          </a:p>
        </p:txBody>
      </p:sp>
      <p:sp>
        <p:nvSpPr>
          <p:cNvPr id="3" name="Content Placeholder 2"/>
          <p:cNvSpPr>
            <a:spLocks noGrp="1"/>
          </p:cNvSpPr>
          <p:nvPr>
            <p:ph idx="1"/>
          </p:nvPr>
        </p:nvSpPr>
        <p:spPr/>
        <p:txBody>
          <a:bodyPr/>
          <a:lstStyle/>
          <a:p>
            <a:r>
              <a:rPr lang="en-US" dirty="0"/>
              <a:t>Embedded electronics is all about interlinking circuits (processors or other integrated circuits) to create a symbiotic system. In order for those individual circuits to swap their information, they must share a common communication protocol. Hundreds of communication protocols have been defined to achieve this data exchange, and, in general, each can be separated into one of two categories: parallel or serial.</a:t>
            </a:r>
          </a:p>
          <a:p>
            <a:endParaRPr lang="en-US" dirty="0"/>
          </a:p>
        </p:txBody>
      </p:sp>
    </p:spTree>
    <p:extLst>
      <p:ext uri="{BB962C8B-B14F-4D97-AF65-F5344CB8AC3E}">
        <p14:creationId xmlns:p14="http://schemas.microsoft.com/office/powerpoint/2010/main" val="41851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t>
            </a:r>
            <a:r>
              <a:rPr lang="en-US" dirty="0"/>
              <a:t>vs. Serial</a:t>
            </a:r>
          </a:p>
        </p:txBody>
      </p:sp>
      <p:sp>
        <p:nvSpPr>
          <p:cNvPr id="3" name="Content Placeholder 2"/>
          <p:cNvSpPr>
            <a:spLocks noGrp="1"/>
          </p:cNvSpPr>
          <p:nvPr>
            <p:ph idx="1"/>
          </p:nvPr>
        </p:nvSpPr>
        <p:spPr/>
        <p:txBody>
          <a:bodyPr/>
          <a:lstStyle/>
          <a:p>
            <a:r>
              <a:rPr lang="en-US" dirty="0"/>
              <a:t>Parallel interfaces transfer multiple bits at the same time. They usually require buses of data - transmitting across eight, sixteen, or more wires. Data is transferred in huge, crashing waves of 1’s and 0’s.</a:t>
            </a:r>
          </a:p>
          <a:p>
            <a:endParaRPr lang="en-US" dirty="0"/>
          </a:p>
        </p:txBody>
      </p:sp>
      <p:pic>
        <p:nvPicPr>
          <p:cNvPr id="4" name="Picture 3" descr="Parallel Generalization"/>
          <p:cNvPicPr/>
          <p:nvPr/>
        </p:nvPicPr>
        <p:blipFill>
          <a:blip r:embed="rId2">
            <a:extLst>
              <a:ext uri="{28A0092B-C50C-407E-A947-70E740481C1C}">
                <a14:useLocalDpi xmlns:a14="http://schemas.microsoft.com/office/drawing/2010/main" val="0"/>
              </a:ext>
            </a:extLst>
          </a:blip>
          <a:srcRect/>
          <a:stretch>
            <a:fillRect/>
          </a:stretch>
        </p:blipFill>
        <p:spPr bwMode="auto">
          <a:xfrm>
            <a:off x="4823840" y="3686071"/>
            <a:ext cx="2235328" cy="2617194"/>
          </a:xfrm>
          <a:prstGeom prst="rect">
            <a:avLst/>
          </a:prstGeom>
          <a:noFill/>
          <a:ln>
            <a:noFill/>
          </a:ln>
        </p:spPr>
      </p:pic>
    </p:spTree>
    <p:extLst>
      <p:ext uri="{BB962C8B-B14F-4D97-AF65-F5344CB8AC3E}">
        <p14:creationId xmlns:p14="http://schemas.microsoft.com/office/powerpoint/2010/main" val="865046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t>
            </a:r>
            <a:r>
              <a:rPr lang="en-US" dirty="0"/>
              <a:t>vs. Serial</a:t>
            </a:r>
          </a:p>
        </p:txBody>
      </p:sp>
      <p:sp>
        <p:nvSpPr>
          <p:cNvPr id="3" name="Content Placeholder 2"/>
          <p:cNvSpPr>
            <a:spLocks noGrp="1"/>
          </p:cNvSpPr>
          <p:nvPr>
            <p:ph idx="1"/>
          </p:nvPr>
        </p:nvSpPr>
        <p:spPr/>
        <p:txBody>
          <a:bodyPr/>
          <a:lstStyle/>
          <a:p>
            <a:r>
              <a:rPr lang="en-US" dirty="0"/>
              <a:t>Serial interfaces stream their data, one single bit at a time. These interfaces can operate on as little as one wire, usually never more than four.</a:t>
            </a:r>
          </a:p>
          <a:p>
            <a:endParaRPr lang="en-US" dirty="0"/>
          </a:p>
        </p:txBody>
      </p:sp>
      <p:pic>
        <p:nvPicPr>
          <p:cNvPr id="4" name="Picture 3" descr="Serial Generalization"/>
          <p:cNvPicPr/>
          <p:nvPr/>
        </p:nvPicPr>
        <p:blipFill>
          <a:blip r:embed="rId2">
            <a:extLst>
              <a:ext uri="{28A0092B-C50C-407E-A947-70E740481C1C}">
                <a14:useLocalDpi xmlns:a14="http://schemas.microsoft.com/office/drawing/2010/main" val="0"/>
              </a:ext>
            </a:extLst>
          </a:blip>
          <a:srcRect/>
          <a:stretch>
            <a:fillRect/>
          </a:stretch>
        </p:blipFill>
        <p:spPr bwMode="auto">
          <a:xfrm>
            <a:off x="3124199" y="3592512"/>
            <a:ext cx="5943600" cy="1247775"/>
          </a:xfrm>
          <a:prstGeom prst="rect">
            <a:avLst/>
          </a:prstGeom>
          <a:noFill/>
          <a:ln>
            <a:noFill/>
          </a:ln>
        </p:spPr>
      </p:pic>
    </p:spTree>
    <p:extLst>
      <p:ext uri="{BB962C8B-B14F-4D97-AF65-F5344CB8AC3E}">
        <p14:creationId xmlns:p14="http://schemas.microsoft.com/office/powerpoint/2010/main" val="3163142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36448"/>
            <a:ext cx="9905998" cy="1243584"/>
          </a:xfrm>
        </p:spPr>
        <p:txBody>
          <a:bodyPr/>
          <a:lstStyle/>
          <a:p>
            <a:r>
              <a:rPr lang="en-US" dirty="0" smtClean="0"/>
              <a:t>Basic Electronics</a:t>
            </a:r>
            <a:endParaRPr lang="en-US" dirty="0"/>
          </a:p>
        </p:txBody>
      </p:sp>
      <p:sp>
        <p:nvSpPr>
          <p:cNvPr id="3" name="Content Placeholder 2"/>
          <p:cNvSpPr>
            <a:spLocks noGrp="1"/>
          </p:cNvSpPr>
          <p:nvPr>
            <p:ph idx="1"/>
          </p:nvPr>
        </p:nvSpPr>
        <p:spPr>
          <a:xfrm>
            <a:off x="1141412" y="1780032"/>
            <a:ext cx="9905999" cy="4486656"/>
          </a:xfrm>
          <a:ln>
            <a:solidFill>
              <a:schemeClr val="bg1"/>
            </a:solidFill>
          </a:ln>
        </p:spPr>
        <p:txBody>
          <a:bodyPr>
            <a:normAutofit lnSpcReduction="10000"/>
          </a:bodyPr>
          <a:lstStyle/>
          <a:p>
            <a:r>
              <a:rPr lang="en-US" dirty="0"/>
              <a:t>Electricity is the movement of electrons. Electrons create charge, which we can harness to do work. </a:t>
            </a:r>
          </a:p>
          <a:p>
            <a:r>
              <a:rPr lang="en-US" i="1" dirty="0"/>
              <a:t>Voltage</a:t>
            </a:r>
            <a:r>
              <a:rPr lang="en-US" dirty="0"/>
              <a:t>-We define voltage as the amount of potential energy between two points on a circuit. One point has more charge than </a:t>
            </a:r>
            <a:r>
              <a:rPr lang="en-US" dirty="0" smtClean="0"/>
              <a:t>another</a:t>
            </a:r>
          </a:p>
          <a:p>
            <a:r>
              <a:rPr lang="en-US" i="1" dirty="0"/>
              <a:t>Current</a:t>
            </a:r>
            <a:r>
              <a:rPr lang="en-US" dirty="0"/>
              <a:t>-Current is a flow of electrical charge carriers, usually electrons or electron-deficient atoms. The common symbol for current is the uppercase letter </a:t>
            </a:r>
            <a:r>
              <a:rPr lang="en-US" dirty="0" smtClean="0"/>
              <a:t>I.</a:t>
            </a:r>
          </a:p>
          <a:p>
            <a:r>
              <a:rPr lang="en-US" i="1" dirty="0"/>
              <a:t>Power</a:t>
            </a:r>
            <a:r>
              <a:rPr lang="en-US" dirty="0"/>
              <a:t>-In addition to voltage and current, there is another measure of free electron activity in a circuit: power. Electric power is the rate, per unit time, at which electrical energy is transferred by an electric circuit. The SI unit of power is the watt, one joule per second.</a:t>
            </a:r>
          </a:p>
          <a:p>
            <a:pPr marL="0" indent="0">
              <a:buNone/>
            </a:pPr>
            <a:endParaRPr lang="en-US" dirty="0"/>
          </a:p>
        </p:txBody>
      </p:sp>
    </p:spTree>
    <p:extLst>
      <p:ext uri="{BB962C8B-B14F-4D97-AF65-F5344CB8AC3E}">
        <p14:creationId xmlns:p14="http://schemas.microsoft.com/office/powerpoint/2010/main" val="363917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Synchronous</a:t>
            </a:r>
            <a:r>
              <a:rPr lang="fr-FR" dirty="0" smtClean="0"/>
              <a:t> </a:t>
            </a:r>
            <a:r>
              <a:rPr lang="fr-FR" dirty="0"/>
              <a:t>Vs </a:t>
            </a:r>
            <a:r>
              <a:rPr lang="fr-FR" dirty="0" err="1"/>
              <a:t>Asynchronous</a:t>
            </a:r>
            <a:r>
              <a:rPr lang="fr-FR" dirty="0"/>
              <a:t> Serial Communication</a:t>
            </a:r>
            <a:endParaRPr lang="en-US" dirty="0"/>
          </a:p>
        </p:txBody>
      </p:sp>
      <p:sp>
        <p:nvSpPr>
          <p:cNvPr id="3" name="Content Placeholder 2"/>
          <p:cNvSpPr>
            <a:spLocks noGrp="1"/>
          </p:cNvSpPr>
          <p:nvPr>
            <p:ph idx="1"/>
          </p:nvPr>
        </p:nvSpPr>
        <p:spPr/>
        <p:txBody>
          <a:bodyPr/>
          <a:lstStyle/>
          <a:p>
            <a:r>
              <a:rPr lang="en-US" u="sng" dirty="0"/>
              <a:t>Asynchronous</a:t>
            </a:r>
            <a:r>
              <a:rPr lang="en-US" dirty="0"/>
              <a:t> means that data is transferred without support from an external clock signal. This transmission method is perfect for minimizing the required wires and I/O pins, but it does mean we need to put some extra effort into reliably transferring and receiving data. UART is the most common form of asynchronous transfers. </a:t>
            </a:r>
          </a:p>
          <a:p>
            <a:endParaRPr lang="en-US" dirty="0"/>
          </a:p>
        </p:txBody>
      </p:sp>
    </p:spTree>
    <p:extLst>
      <p:ext uri="{BB962C8B-B14F-4D97-AF65-F5344CB8AC3E}">
        <p14:creationId xmlns:p14="http://schemas.microsoft.com/office/powerpoint/2010/main" val="243254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UART</a:t>
            </a:r>
          </a:p>
        </p:txBody>
      </p:sp>
      <p:sp>
        <p:nvSpPr>
          <p:cNvPr id="3" name="Content Placeholder 2"/>
          <p:cNvSpPr>
            <a:spLocks noGrp="1"/>
          </p:cNvSpPr>
          <p:nvPr>
            <p:ph idx="1"/>
          </p:nvPr>
        </p:nvSpPr>
        <p:spPr/>
        <p:txBody>
          <a:bodyPr/>
          <a:lstStyle/>
          <a:p>
            <a:r>
              <a:rPr lang="en-US" dirty="0"/>
              <a:t>UART stands for Universal Asynchronous Receiver/Transmitter and is really just a fancy way of referring to a serial port. It is really easy to understand as it only requires two lines: a transmission line (TX) and a receiving line (RX).</a:t>
            </a:r>
          </a:p>
          <a:p>
            <a:endParaRPr lang="en-US" dirty="0"/>
          </a:p>
        </p:txBody>
      </p:sp>
      <p:pic>
        <p:nvPicPr>
          <p:cNvPr id="4" name="Picture 3" descr="Image result for uart"/>
          <p:cNvPicPr/>
          <p:nvPr/>
        </p:nvPicPr>
        <p:blipFill>
          <a:blip r:embed="rId2">
            <a:extLst>
              <a:ext uri="{28A0092B-C50C-407E-A947-70E740481C1C}">
                <a14:useLocalDpi xmlns:a14="http://schemas.microsoft.com/office/drawing/2010/main" val="0"/>
              </a:ext>
            </a:extLst>
          </a:blip>
          <a:srcRect/>
          <a:stretch>
            <a:fillRect/>
          </a:stretch>
        </p:blipFill>
        <p:spPr bwMode="auto">
          <a:xfrm>
            <a:off x="3520249" y="3679826"/>
            <a:ext cx="4200525" cy="2466975"/>
          </a:xfrm>
          <a:prstGeom prst="rect">
            <a:avLst/>
          </a:prstGeom>
          <a:noFill/>
          <a:ln>
            <a:noFill/>
          </a:ln>
        </p:spPr>
      </p:pic>
    </p:spTree>
    <p:extLst>
      <p:ext uri="{BB962C8B-B14F-4D97-AF65-F5344CB8AC3E}">
        <p14:creationId xmlns:p14="http://schemas.microsoft.com/office/powerpoint/2010/main" val="4091203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a:t>
            </a:r>
            <a:endParaRPr lang="en-US" dirty="0"/>
          </a:p>
        </p:txBody>
      </p:sp>
      <p:sp>
        <p:nvSpPr>
          <p:cNvPr id="3" name="Content Placeholder 2"/>
          <p:cNvSpPr>
            <a:spLocks noGrp="1"/>
          </p:cNvSpPr>
          <p:nvPr>
            <p:ph idx="1"/>
          </p:nvPr>
        </p:nvSpPr>
        <p:spPr/>
        <p:txBody>
          <a:bodyPr/>
          <a:lstStyle/>
          <a:p>
            <a:r>
              <a:rPr lang="en-US" dirty="0"/>
              <a:t>A </a:t>
            </a:r>
            <a:r>
              <a:rPr lang="en-US" u="sng" dirty="0"/>
              <a:t>synchronous</a:t>
            </a:r>
            <a:r>
              <a:rPr lang="en-US" dirty="0"/>
              <a:t> serial interface always pairs its data line(s) with a clock signal, so all devices on a synchronous serial bus share a common clock. This makes for a more straightforward, often faster serial transfer, but it also requires at least one extra wire between communicating devices. Examples of synchronous interfaces include SPI, and I2C.</a:t>
            </a:r>
          </a:p>
          <a:p>
            <a:endParaRPr lang="en-US" dirty="0"/>
          </a:p>
        </p:txBody>
      </p:sp>
    </p:spTree>
    <p:extLst>
      <p:ext uri="{BB962C8B-B14F-4D97-AF65-F5344CB8AC3E}">
        <p14:creationId xmlns:p14="http://schemas.microsoft.com/office/powerpoint/2010/main" val="9056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SPI</a:t>
            </a:r>
          </a:p>
        </p:txBody>
      </p:sp>
      <p:sp>
        <p:nvSpPr>
          <p:cNvPr id="3" name="Content Placeholder 2"/>
          <p:cNvSpPr>
            <a:spLocks noGrp="1"/>
          </p:cNvSpPr>
          <p:nvPr>
            <p:ph idx="1"/>
          </p:nvPr>
        </p:nvSpPr>
        <p:spPr/>
        <p:txBody>
          <a:bodyPr>
            <a:normAutofit fontScale="85000" lnSpcReduction="20000"/>
          </a:bodyPr>
          <a:lstStyle/>
          <a:p>
            <a:r>
              <a:rPr lang="en-US" dirty="0"/>
              <a:t>SPI stands for Serial Peripheral Interface. SPI is a common communication protocol used by many different devices. For example, SD card modules, RFID card reader modules, and 2.4 GHz wireless transmitter/receivers all use SPI to communicate with microcontrollers.</a:t>
            </a:r>
          </a:p>
          <a:p>
            <a:r>
              <a:rPr lang="en-US" b="1" dirty="0"/>
              <a:t>MOSI (Master Output/Slave Input)</a:t>
            </a:r>
            <a:r>
              <a:rPr lang="en-US" dirty="0"/>
              <a:t> – Line for the master to </a:t>
            </a:r>
            <a:r>
              <a:rPr lang="en-US" dirty="0" smtClean="0"/>
              <a:t>						send </a:t>
            </a:r>
            <a:r>
              <a:rPr lang="en-US" dirty="0"/>
              <a:t>data to the slave.</a:t>
            </a:r>
          </a:p>
          <a:p>
            <a:r>
              <a:rPr lang="en-US" b="1" dirty="0" smtClean="0"/>
              <a:t>MISO (Master Input/Slave Output)</a:t>
            </a:r>
            <a:r>
              <a:rPr lang="en-US" dirty="0" smtClean="0"/>
              <a:t> – Line for the slave to 						send data to the master.</a:t>
            </a:r>
          </a:p>
          <a:p>
            <a:r>
              <a:rPr lang="en-US" b="1" dirty="0" smtClean="0"/>
              <a:t>SCLK </a:t>
            </a:r>
            <a:r>
              <a:rPr lang="en-US" b="1" dirty="0"/>
              <a:t>(Clock)</a:t>
            </a:r>
            <a:r>
              <a:rPr lang="en-US" dirty="0"/>
              <a:t> – Line for the clock signal.</a:t>
            </a:r>
          </a:p>
          <a:p>
            <a:r>
              <a:rPr lang="en-US" b="1" dirty="0"/>
              <a:t>SS/CS (Slave Select/Chip Select)</a:t>
            </a:r>
            <a:r>
              <a:rPr lang="en-US" dirty="0"/>
              <a:t> – Line for </a:t>
            </a:r>
            <a:r>
              <a:rPr lang="en-US" dirty="0" smtClean="0"/>
              <a:t>the						 </a:t>
            </a:r>
            <a:r>
              <a:rPr lang="en-US" dirty="0"/>
              <a:t>master to select which slave to send data to.</a:t>
            </a:r>
          </a:p>
          <a:p>
            <a:endParaRPr lang="en-US" dirty="0"/>
          </a:p>
        </p:txBody>
      </p:sp>
      <p:pic>
        <p:nvPicPr>
          <p:cNvPr id="4" name="Picture 3" descr="Introduction to SPI - Master and Slave"/>
          <p:cNvPicPr/>
          <p:nvPr/>
        </p:nvPicPr>
        <p:blipFill>
          <a:blip r:embed="rId2">
            <a:extLst>
              <a:ext uri="{28A0092B-C50C-407E-A947-70E740481C1C}">
                <a14:useLocalDpi xmlns:a14="http://schemas.microsoft.com/office/drawing/2010/main" val="0"/>
              </a:ext>
            </a:extLst>
          </a:blip>
          <a:srcRect/>
          <a:stretch>
            <a:fillRect/>
          </a:stretch>
        </p:blipFill>
        <p:spPr bwMode="auto">
          <a:xfrm>
            <a:off x="7226043" y="4399535"/>
            <a:ext cx="3829050" cy="1786890"/>
          </a:xfrm>
          <a:prstGeom prst="rect">
            <a:avLst/>
          </a:prstGeom>
          <a:noFill/>
          <a:ln>
            <a:noFill/>
          </a:ln>
        </p:spPr>
      </p:pic>
    </p:spTree>
    <p:extLst>
      <p:ext uri="{BB962C8B-B14F-4D97-AF65-F5344CB8AC3E}">
        <p14:creationId xmlns:p14="http://schemas.microsoft.com/office/powerpoint/2010/main" val="883347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I2C</a:t>
            </a:r>
          </a:p>
        </p:txBody>
      </p:sp>
      <p:sp>
        <p:nvSpPr>
          <p:cNvPr id="3" name="Content Placeholder 2"/>
          <p:cNvSpPr>
            <a:spLocks noGrp="1"/>
          </p:cNvSpPr>
          <p:nvPr>
            <p:ph idx="1"/>
          </p:nvPr>
        </p:nvSpPr>
        <p:spPr/>
        <p:txBody>
          <a:bodyPr>
            <a:normAutofit fontScale="92500"/>
          </a:bodyPr>
          <a:lstStyle/>
          <a:p>
            <a:r>
              <a:rPr lang="en-US" dirty="0"/>
              <a:t>I2C stands for Inter-Integrated Circuit and is pronounced “I squared C”, “I two C” or “I-I-C”. I2C is a protocol that allows one device to exchange data with one or more connected devices through the use of a single data line and clock </a:t>
            </a:r>
            <a:r>
              <a:rPr lang="en-US" dirty="0" smtClean="0"/>
              <a:t>signal</a:t>
            </a:r>
          </a:p>
          <a:p>
            <a:r>
              <a:rPr lang="en-US" dirty="0"/>
              <a:t>Like UART communication, I2C only uses two wires to transmit data between devices:</a:t>
            </a:r>
          </a:p>
          <a:p>
            <a:r>
              <a:rPr lang="en-US" b="1" dirty="0"/>
              <a:t>SDA (Serial Data)</a:t>
            </a:r>
            <a:r>
              <a:rPr lang="en-US" dirty="0"/>
              <a:t> – The line for the master and slave </a:t>
            </a:r>
            <a:r>
              <a:rPr lang="en-US" dirty="0" smtClean="0"/>
              <a:t>								to </a:t>
            </a:r>
            <a:r>
              <a:rPr lang="en-US" dirty="0"/>
              <a:t>send and receive data.</a:t>
            </a:r>
          </a:p>
          <a:p>
            <a:r>
              <a:rPr lang="en-US" b="1" dirty="0"/>
              <a:t>SCL (Serial Clock)</a:t>
            </a:r>
            <a:r>
              <a:rPr lang="en-US" dirty="0"/>
              <a:t> – The line that carries the clock signal.</a:t>
            </a:r>
          </a:p>
          <a:p>
            <a:endParaRPr lang="en-US" dirty="0"/>
          </a:p>
        </p:txBody>
      </p:sp>
      <p:pic>
        <p:nvPicPr>
          <p:cNvPr id="4" name="Picture 3" descr="Introduction to I2C - Single Master Single Slave"/>
          <p:cNvPicPr/>
          <p:nvPr/>
        </p:nvPicPr>
        <p:blipFill>
          <a:blip r:embed="rId2">
            <a:extLst>
              <a:ext uri="{28A0092B-C50C-407E-A947-70E740481C1C}">
                <a14:useLocalDpi xmlns:a14="http://schemas.microsoft.com/office/drawing/2010/main" val="0"/>
              </a:ext>
            </a:extLst>
          </a:blip>
          <a:srcRect/>
          <a:stretch>
            <a:fillRect/>
          </a:stretch>
        </p:blipFill>
        <p:spPr bwMode="auto">
          <a:xfrm>
            <a:off x="8178736" y="4070604"/>
            <a:ext cx="2954655" cy="1447800"/>
          </a:xfrm>
          <a:prstGeom prst="rect">
            <a:avLst/>
          </a:prstGeom>
          <a:noFill/>
          <a:ln>
            <a:noFill/>
          </a:ln>
        </p:spPr>
      </p:pic>
    </p:spTree>
    <p:extLst>
      <p:ext uri="{BB962C8B-B14F-4D97-AF65-F5344CB8AC3E}">
        <p14:creationId xmlns:p14="http://schemas.microsoft.com/office/powerpoint/2010/main" val="104397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ARDUINO</a:t>
            </a:r>
            <a:br>
              <a:rPr lang="en-US" b="1" dirty="0"/>
            </a:br>
            <a:endParaRPr lang="en-US" dirty="0"/>
          </a:p>
        </p:txBody>
      </p:sp>
      <p:sp>
        <p:nvSpPr>
          <p:cNvPr id="3" name="Content Placeholder 2"/>
          <p:cNvSpPr>
            <a:spLocks noGrp="1"/>
          </p:cNvSpPr>
          <p:nvPr>
            <p:ph idx="1"/>
          </p:nvPr>
        </p:nvSpPr>
        <p:spPr/>
        <p:txBody>
          <a:bodyPr/>
          <a:lstStyle/>
          <a:p>
            <a:r>
              <a:rPr lang="en-US" dirty="0"/>
              <a:t>Arduino is an open-source electronics platform based on easy-to-use hardware and software. Most Arduino boards are based on AVR microcontrollers. Arduino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Arduino programming language , and the Arduino Software (IDE).</a:t>
            </a:r>
          </a:p>
          <a:p>
            <a:endParaRPr lang="en-US" dirty="0"/>
          </a:p>
        </p:txBody>
      </p:sp>
    </p:spTree>
    <p:extLst>
      <p:ext uri="{BB962C8B-B14F-4D97-AF65-F5344CB8AC3E}">
        <p14:creationId xmlns:p14="http://schemas.microsoft.com/office/powerpoint/2010/main" val="184909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Arduino</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Inexpensive - Arduino boards are relatively inexpensive compared to other microcontroller platforms. </a:t>
            </a:r>
          </a:p>
          <a:p>
            <a:pPr lvl="0"/>
            <a:r>
              <a:rPr lang="en-US" dirty="0"/>
              <a:t>Cross-platform - The Arduino Software (IDE) runs on Windows, Macintosh OSX, and Linux operating systems. Most microcontroller systems are limited to Windows.</a:t>
            </a:r>
          </a:p>
          <a:p>
            <a:pPr lvl="0"/>
            <a:r>
              <a:rPr lang="en-US" dirty="0"/>
              <a:t>Simple, clear programming environment - The Arduino Software (IDE) is easy-to-use for beginners, yet flexible enough for advanced users to take advantage of as well</a:t>
            </a:r>
            <a:r>
              <a:rPr lang="en-US" dirty="0" smtClean="0"/>
              <a:t>..</a:t>
            </a:r>
            <a:endParaRPr lang="en-US" dirty="0"/>
          </a:p>
          <a:p>
            <a:pPr lvl="0"/>
            <a:r>
              <a:rPr lang="en-US" dirty="0"/>
              <a:t>Open source and extensible software - The Arduino software is published as open source tools, available for extension by experienced programmers</a:t>
            </a:r>
            <a:r>
              <a:rPr lang="en-US" dirty="0" smtClean="0"/>
              <a:t>..</a:t>
            </a:r>
            <a:endParaRPr lang="en-US" dirty="0"/>
          </a:p>
          <a:p>
            <a:pPr lvl="0"/>
            <a:r>
              <a:rPr lang="en-US" dirty="0"/>
              <a:t>Open source and extensible hardware - The plans of the Arduino boards are published under a Creative Commons license, so experienced circuit designers can make their own version of the module, extending it and improving it. Even relatively inexperienced users can build the breadboard version of the module in order to understand how it works and save money.</a:t>
            </a:r>
          </a:p>
          <a:p>
            <a:endParaRPr lang="en-US" dirty="0"/>
          </a:p>
        </p:txBody>
      </p:sp>
    </p:spTree>
    <p:extLst>
      <p:ext uri="{BB962C8B-B14F-4D97-AF65-F5344CB8AC3E}">
        <p14:creationId xmlns:p14="http://schemas.microsoft.com/office/powerpoint/2010/main" val="1068300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a:t>
            </a:r>
            <a:r>
              <a:rPr lang="en-US" dirty="0"/>
              <a:t>IDE</a:t>
            </a:r>
          </a:p>
        </p:txBody>
      </p:sp>
      <p:sp>
        <p:nvSpPr>
          <p:cNvPr id="3" name="Content Placeholder 2"/>
          <p:cNvSpPr>
            <a:spLocks noGrp="1"/>
          </p:cNvSpPr>
          <p:nvPr>
            <p:ph idx="1"/>
          </p:nvPr>
        </p:nvSpPr>
        <p:spPr/>
        <p:txBody>
          <a:bodyPr/>
          <a:lstStyle/>
          <a:p>
            <a:r>
              <a:rPr lang="en-US" dirty="0"/>
              <a:t>An integrated development environment (IDE) is a software suite that consolidates the basic tools developers need to write and test software. Typically, an IDE contains a code editor, a compiler or interpreter and a debugger that the developer accesses through a single graphical user interface (GUI). An IDE may be a standalone application, or it may be included as part of one or more existing and compatible applications.</a:t>
            </a:r>
          </a:p>
          <a:p>
            <a:r>
              <a:rPr lang="en-US" dirty="0"/>
              <a:t>Arduino provides an easy to use IDE to program Arduino and Arduino compatible boards.</a:t>
            </a:r>
          </a:p>
          <a:p>
            <a:endParaRPr lang="en-US" dirty="0"/>
          </a:p>
        </p:txBody>
      </p:sp>
    </p:spTree>
    <p:extLst>
      <p:ext uri="{BB962C8B-B14F-4D97-AF65-F5344CB8AC3E}">
        <p14:creationId xmlns:p14="http://schemas.microsoft.com/office/powerpoint/2010/main" val="727644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487681"/>
            <a:ext cx="9601196" cy="494452"/>
          </a:xfrm>
        </p:spPr>
        <p:txBody>
          <a:bodyPr>
            <a:normAutofit fontScale="90000"/>
          </a:bodyPr>
          <a:lstStyle/>
          <a:p>
            <a:r>
              <a:rPr lang="en-US" dirty="0" smtClean="0"/>
              <a:t> </a:t>
            </a:r>
            <a:endParaRPr lang="en-US" dirty="0"/>
          </a:p>
        </p:txBody>
      </p:sp>
      <p:pic>
        <p:nvPicPr>
          <p:cNvPr id="4" name="Content Placeholder 3" descr="Image result for Arduino ID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1168" y="734907"/>
            <a:ext cx="6772288" cy="5085653"/>
          </a:xfrm>
          <a:prstGeom prst="rect">
            <a:avLst/>
          </a:prstGeom>
          <a:noFill/>
          <a:ln>
            <a:noFill/>
          </a:ln>
        </p:spPr>
      </p:pic>
    </p:spTree>
    <p:extLst>
      <p:ext uri="{BB962C8B-B14F-4D97-AF65-F5344CB8AC3E}">
        <p14:creationId xmlns:p14="http://schemas.microsoft.com/office/powerpoint/2010/main" val="2215962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80780"/>
          </a:xfrm>
        </p:spPr>
        <p:txBody>
          <a:bodyPr/>
          <a:lstStyle/>
          <a:p>
            <a:r>
              <a:rPr lang="en-US" dirty="0" smtClean="0"/>
              <a:t>Arduino </a:t>
            </a:r>
            <a:r>
              <a:rPr lang="en-US" dirty="0"/>
              <a:t>Libraries</a:t>
            </a:r>
          </a:p>
        </p:txBody>
      </p:sp>
      <p:sp>
        <p:nvSpPr>
          <p:cNvPr id="3" name="Content Placeholder 2"/>
          <p:cNvSpPr>
            <a:spLocks noGrp="1"/>
          </p:cNvSpPr>
          <p:nvPr>
            <p:ph idx="1"/>
          </p:nvPr>
        </p:nvSpPr>
        <p:spPr>
          <a:xfrm>
            <a:off x="1295401" y="1962913"/>
            <a:ext cx="9601196" cy="3912955"/>
          </a:xfrm>
        </p:spPr>
        <p:txBody>
          <a:bodyPr>
            <a:normAutofit fontScale="70000" lnSpcReduction="20000"/>
          </a:bodyPr>
          <a:lstStyle/>
          <a:p>
            <a:r>
              <a:rPr lang="en-US" dirty="0"/>
              <a:t>The Arduino environment can be extended through the use of libraries, just like most programming platforms. Libraries provide extra functionality for use in sketches, e.g. working with hardware or manipulating data. In programming, a library is a collection of precompiled routines that a program can use. The routines, sometimes called modules, are stored in object format. Libraries are particularly useful for storing frequently used routines because you do not need to explicitly link them to every program that uses them.</a:t>
            </a:r>
          </a:p>
          <a:p>
            <a:pPr marL="0" indent="0">
              <a:buNone/>
            </a:pPr>
            <a:r>
              <a:rPr lang="en-US" dirty="0"/>
              <a:t>Standard Libraries</a:t>
            </a:r>
          </a:p>
          <a:p>
            <a:pPr lvl="0"/>
            <a:r>
              <a:rPr lang="en-US" dirty="0"/>
              <a:t>EEPROM- reading and writing to "permanent" storage</a:t>
            </a:r>
            <a:endParaRPr lang="en-US" sz="2000" dirty="0"/>
          </a:p>
          <a:p>
            <a:pPr lvl="0"/>
            <a:r>
              <a:rPr lang="en-US" dirty="0"/>
              <a:t>Ethernet / Ethernet 2 - for connecting to the internet using the Arduino Ethernet Shield, Arduino Ethernet Shield 2 and Arduino Leonardo ETH</a:t>
            </a:r>
            <a:endParaRPr lang="en-US" sz="2000" dirty="0"/>
          </a:p>
          <a:p>
            <a:pPr lvl="0"/>
            <a:r>
              <a:rPr lang="en-US" dirty="0" err="1"/>
              <a:t>Firmata</a:t>
            </a:r>
            <a:r>
              <a:rPr lang="en-US" dirty="0"/>
              <a:t>- for communicating with applications on the computer using a standard serial protocol.</a:t>
            </a:r>
            <a:endParaRPr lang="en-US" sz="2000" dirty="0"/>
          </a:p>
          <a:p>
            <a:pPr lvl="0"/>
            <a:r>
              <a:rPr lang="en-US" dirty="0"/>
              <a:t>GSM - for connecting to a GSM/GRPS network with the GSM shield.</a:t>
            </a:r>
            <a:endParaRPr lang="en-US" sz="2000" dirty="0"/>
          </a:p>
          <a:p>
            <a:pPr lvl="0"/>
            <a:r>
              <a:rPr lang="en-US" dirty="0" err="1"/>
              <a:t>LiquidCrystal</a:t>
            </a:r>
            <a:r>
              <a:rPr lang="en-US" dirty="0"/>
              <a:t> - for controlling liquid crystal displays (LCDs)</a:t>
            </a:r>
            <a:endParaRPr lang="en-US" sz="2000" dirty="0"/>
          </a:p>
          <a:p>
            <a:pPr lvl="1"/>
            <a:endParaRPr lang="en-US" dirty="0"/>
          </a:p>
        </p:txBody>
      </p:sp>
    </p:spTree>
    <p:extLst>
      <p:ext uri="{BB962C8B-B14F-4D97-AF65-F5344CB8AC3E}">
        <p14:creationId xmlns:p14="http://schemas.microsoft.com/office/powerpoint/2010/main" val="88525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61323"/>
          </a:xfrm>
        </p:spPr>
        <p:txBody>
          <a:bodyPr>
            <a:normAutofit fontScale="90000"/>
          </a:bodyPr>
          <a:lstStyle/>
          <a:p>
            <a:pPr lvl="1" algn="ctr" defTabSz="457200" rtl="0">
              <a:spcBef>
                <a:spcPct val="0"/>
              </a:spcBef>
            </a:pPr>
            <a:r>
              <a:rPr lang="en-US" sz="4400" dirty="0">
                <a:latin typeface="+mj-lt"/>
              </a:rPr>
              <a:t>Common Components in Circuits</a:t>
            </a:r>
            <a:r>
              <a:rPr lang="en-US" b="1" dirty="0">
                <a:latin typeface="+mj-lt"/>
              </a:rPr>
              <a:t/>
            </a:r>
            <a:br>
              <a:rPr lang="en-US" b="1" dirty="0">
                <a:latin typeface="+mj-lt"/>
              </a:rPr>
            </a:br>
            <a:endParaRPr lang="en-US" dirty="0">
              <a:latin typeface="+mj-lt"/>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t>An electric circuit is like a pathway made of wires that electrons can flow </a:t>
            </a:r>
            <a:r>
              <a:rPr lang="en-US" dirty="0" smtClean="0"/>
              <a:t>through.</a:t>
            </a:r>
          </a:p>
          <a:p>
            <a:pPr marL="0" indent="0">
              <a:buNone/>
            </a:pPr>
            <a:r>
              <a:rPr lang="en-US" dirty="0"/>
              <a:t>Some of the most common components in circuits are</a:t>
            </a:r>
            <a:r>
              <a:rPr lang="en-US" dirty="0" smtClean="0"/>
              <a:t>:</a:t>
            </a:r>
          </a:p>
          <a:p>
            <a:r>
              <a:rPr lang="en-US" b="1" dirty="0"/>
              <a:t>Wires, Cables, and </a:t>
            </a:r>
            <a:r>
              <a:rPr lang="en-US" b="1" dirty="0" smtClean="0"/>
              <a:t>Connectors</a:t>
            </a:r>
          </a:p>
          <a:p>
            <a:r>
              <a:rPr lang="en-US" b="1" dirty="0" smtClean="0"/>
              <a:t>Batteries</a:t>
            </a:r>
          </a:p>
          <a:p>
            <a:r>
              <a:rPr lang="en-US" b="1" dirty="0" smtClean="0"/>
              <a:t>Switches</a:t>
            </a:r>
          </a:p>
          <a:p>
            <a:r>
              <a:rPr lang="en-US" b="1" dirty="0" smtClean="0"/>
              <a:t>Resistors</a:t>
            </a:r>
          </a:p>
          <a:p>
            <a:r>
              <a:rPr lang="en-US" b="1" dirty="0" smtClean="0"/>
              <a:t>Capacitors</a:t>
            </a:r>
          </a:p>
          <a:p>
            <a:r>
              <a:rPr lang="en-US" b="1" dirty="0"/>
              <a:t>Inductors</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4081586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83371"/>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295401" y="1194816"/>
            <a:ext cx="9601196" cy="4681052"/>
          </a:xfrm>
        </p:spPr>
        <p:txBody>
          <a:bodyPr>
            <a:normAutofit lnSpcReduction="10000"/>
          </a:bodyPr>
          <a:lstStyle/>
          <a:p>
            <a:pPr lvl="0"/>
            <a:r>
              <a:rPr lang="en-US" dirty="0"/>
              <a:t>SD - for reading and writing SD cards</a:t>
            </a:r>
          </a:p>
          <a:p>
            <a:pPr lvl="0"/>
            <a:r>
              <a:rPr lang="en-US" dirty="0"/>
              <a:t>Servo - for controlling servo motors</a:t>
            </a:r>
          </a:p>
          <a:p>
            <a:pPr lvl="0"/>
            <a:r>
              <a:rPr lang="en-US" dirty="0"/>
              <a:t>SPI - for communicating with devices using the Serial Peripheral Interface (SPI) Bus</a:t>
            </a:r>
          </a:p>
          <a:p>
            <a:pPr lvl="0"/>
            <a:r>
              <a:rPr lang="en-US" dirty="0" err="1"/>
              <a:t>SoftwareSerial</a:t>
            </a:r>
            <a:r>
              <a:rPr lang="en-US" dirty="0"/>
              <a:t> - for serial communication on any digital pins. </a:t>
            </a:r>
          </a:p>
          <a:p>
            <a:pPr lvl="0"/>
            <a:r>
              <a:rPr lang="en-US" dirty="0"/>
              <a:t>Stepper - for controlling stepper motors</a:t>
            </a:r>
          </a:p>
          <a:p>
            <a:pPr lvl="0"/>
            <a:r>
              <a:rPr lang="en-US" dirty="0"/>
              <a:t>TFT - for drawing text , images, and shapes on the Arduino TFT screen</a:t>
            </a:r>
          </a:p>
          <a:p>
            <a:pPr lvl="0"/>
            <a:r>
              <a:rPr lang="en-US" dirty="0" err="1"/>
              <a:t>WiFi</a:t>
            </a:r>
            <a:r>
              <a:rPr lang="en-US" dirty="0"/>
              <a:t> - for connecting to the internet using the Arduino </a:t>
            </a:r>
            <a:r>
              <a:rPr lang="en-US" dirty="0" err="1"/>
              <a:t>WiFi</a:t>
            </a:r>
            <a:r>
              <a:rPr lang="en-US" dirty="0"/>
              <a:t> shield</a:t>
            </a:r>
          </a:p>
          <a:p>
            <a:pPr lvl="0"/>
            <a:r>
              <a:rPr lang="en-US" dirty="0"/>
              <a:t>Wire - Two Wire Interface (TWI/I2C) for sending and receiving data over a net of devices or sensors.</a:t>
            </a:r>
          </a:p>
          <a:p>
            <a:endParaRPr lang="en-US" dirty="0"/>
          </a:p>
        </p:txBody>
      </p:sp>
    </p:spTree>
    <p:extLst>
      <p:ext uri="{BB962C8B-B14F-4D97-AF65-F5344CB8AC3E}">
        <p14:creationId xmlns:p14="http://schemas.microsoft.com/office/powerpoint/2010/main" val="1918256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rtl="0">
              <a:spcBef>
                <a:spcPct val="0"/>
              </a:spcBef>
            </a:pPr>
            <a:r>
              <a:rPr lang="en-US" sz="4400" dirty="0">
                <a:latin typeface="+mj-lt"/>
              </a:rPr>
              <a:t>Arduino Boards</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This is the hardware component of Arduino. Some of the most popular boards are listed below.</a:t>
            </a:r>
          </a:p>
          <a:p>
            <a:r>
              <a:rPr lang="en-US" dirty="0"/>
              <a:t>-Arduino / </a:t>
            </a:r>
            <a:r>
              <a:rPr lang="en-US" dirty="0" err="1"/>
              <a:t>Genuino</a:t>
            </a:r>
            <a:r>
              <a:rPr lang="en-US" dirty="0"/>
              <a:t> MKR1000	-Arduino 101/</a:t>
            </a:r>
            <a:r>
              <a:rPr lang="en-US" dirty="0" err="1"/>
              <a:t>Genuino</a:t>
            </a:r>
            <a:r>
              <a:rPr lang="en-US" dirty="0"/>
              <a:t> 101</a:t>
            </a:r>
          </a:p>
          <a:p>
            <a:r>
              <a:rPr lang="en-US" dirty="0"/>
              <a:t>-Arduino Zero				-Arduino Due</a:t>
            </a:r>
          </a:p>
          <a:p>
            <a:r>
              <a:rPr lang="en-US" dirty="0"/>
              <a:t>-Arduino </a:t>
            </a:r>
            <a:r>
              <a:rPr lang="en-US" dirty="0" err="1"/>
              <a:t>Yún</a:t>
            </a:r>
            <a:r>
              <a:rPr lang="en-US" dirty="0"/>
              <a:t>				-Arduino Leonardo</a:t>
            </a:r>
          </a:p>
          <a:p>
            <a:r>
              <a:rPr lang="en-US" dirty="0"/>
              <a:t>-Arduino Uno				-Arduino Mega2560</a:t>
            </a:r>
          </a:p>
          <a:p>
            <a:r>
              <a:rPr lang="en-US" dirty="0"/>
              <a:t>-Arduino Ethernet			-Arduino </a:t>
            </a:r>
            <a:r>
              <a:rPr lang="en-US" dirty="0" err="1"/>
              <a:t>Fio</a:t>
            </a:r>
            <a:endParaRPr lang="en-US" dirty="0"/>
          </a:p>
          <a:p>
            <a:r>
              <a:rPr lang="en-US" dirty="0"/>
              <a:t>-Arduino Nano				-Arduino Mega </a:t>
            </a:r>
            <a:r>
              <a:rPr lang="en-US" dirty="0" smtClean="0"/>
              <a:t>ADK</a:t>
            </a:r>
          </a:p>
          <a:p>
            <a:pPr marL="0" indent="0">
              <a:buNone/>
            </a:pPr>
            <a:r>
              <a:rPr lang="en-US" dirty="0"/>
              <a:t>Let us look at the parts and functions of one of the most popular Arduino boards, the Uno.</a:t>
            </a:r>
          </a:p>
          <a:p>
            <a:pPr marL="0" indent="0">
              <a:buNone/>
            </a:pPr>
            <a:endParaRPr lang="en-US" dirty="0"/>
          </a:p>
          <a:p>
            <a:endParaRPr lang="en-US" dirty="0"/>
          </a:p>
        </p:txBody>
      </p:sp>
    </p:spTree>
    <p:extLst>
      <p:ext uri="{BB962C8B-B14F-4D97-AF65-F5344CB8AC3E}">
        <p14:creationId xmlns:p14="http://schemas.microsoft.com/office/powerpoint/2010/main" val="141529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Uno</a:t>
            </a:r>
            <a:endParaRPr lang="en-US" dirty="0"/>
          </a:p>
        </p:txBody>
      </p:sp>
      <p:pic>
        <p:nvPicPr>
          <p:cNvPr id="4" name="Content Placeholder 3" descr="alt tex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7104" y="2697480"/>
            <a:ext cx="5047488" cy="3416617"/>
          </a:xfrm>
          <a:prstGeom prst="rect">
            <a:avLst/>
          </a:prstGeom>
          <a:noFill/>
          <a:ln>
            <a:noFill/>
          </a:ln>
        </p:spPr>
      </p:pic>
      <p:sp>
        <p:nvSpPr>
          <p:cNvPr id="5" name="Rectangle 4"/>
          <p:cNvSpPr/>
          <p:nvPr/>
        </p:nvSpPr>
        <p:spPr>
          <a:xfrm>
            <a:off x="759588" y="2503132"/>
            <a:ext cx="2626104" cy="388696"/>
          </a:xfrm>
          <a:prstGeom prst="rect">
            <a:avLst/>
          </a:prstGeom>
        </p:spPr>
        <p:txBody>
          <a:bodyPr wrap="none">
            <a:spAutoFit/>
          </a:bodyPr>
          <a:lstStyle/>
          <a:p>
            <a:pPr>
              <a:lnSpc>
                <a:spcPct val="107000"/>
              </a:lnSpc>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Power (USB / Barrel Jack)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59588" y="2891828"/>
            <a:ext cx="4877425" cy="388696"/>
          </a:xfrm>
          <a:prstGeom prst="rect">
            <a:avLst/>
          </a:prstGeom>
        </p:spPr>
        <p:txBody>
          <a:bodyPr wrap="none">
            <a:spAutoFit/>
          </a:bodyPr>
          <a:lstStyle/>
          <a:p>
            <a:pPr>
              <a:lnSpc>
                <a:spcPct val="107000"/>
              </a:lnSpc>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Pins (5V, 3.3V, GND, Analog, Digital, PWM, AREF)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79932" y="3280524"/>
            <a:ext cx="1644296" cy="388696"/>
          </a:xfrm>
          <a:prstGeom prst="rect">
            <a:avLst/>
          </a:prstGeom>
        </p:spPr>
        <p:txBody>
          <a:bodyPr wrap="none">
            <a:spAutoFit/>
          </a:bodyPr>
          <a:lstStyle/>
          <a:p>
            <a:pPr marL="228600" marR="0">
              <a:lnSpc>
                <a:spcPct val="107000"/>
              </a:lnSpc>
              <a:spcBef>
                <a:spcPts val="0"/>
              </a:spcBef>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Reset Button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87471" y="3669220"/>
            <a:ext cx="2341282" cy="754758"/>
          </a:xfrm>
          <a:prstGeom prst="rect">
            <a:avLst/>
          </a:prstGeom>
        </p:spPr>
        <p:txBody>
          <a:bodyPr wrap="none">
            <a:spAutoFit/>
          </a:bodyPr>
          <a:lstStyle/>
          <a:p>
            <a:pPr marL="228600" marR="0">
              <a:lnSpc>
                <a:spcPct val="107000"/>
              </a:lnSpc>
              <a:spcBef>
                <a:spcPts val="0"/>
              </a:spcBef>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Power LED </a:t>
            </a:r>
            <a:r>
              <a:rPr lang="en-US" b="1" i="1" dirty="0" smtClean="0">
                <a:latin typeface="Calibri" panose="020F0502020204030204" pitchFamily="34" charset="0"/>
                <a:ea typeface="Calibri" panose="020F0502020204030204" pitchFamily="34" charset="0"/>
                <a:cs typeface="Times New Roman" panose="02020603050405020304" pitchFamily="18" charset="0"/>
              </a:rPr>
              <a:t>Indicator</a:t>
            </a:r>
          </a:p>
          <a:p>
            <a:pPr marL="228600" marR="0">
              <a:lnSpc>
                <a:spcPct val="107000"/>
              </a:lnSpc>
              <a:spcBef>
                <a:spcPts val="0"/>
              </a:spcBef>
              <a:spcAft>
                <a:spcPts val="800"/>
              </a:spcAft>
            </a:pPr>
            <a:r>
              <a:rPr lang="en-US" sz="1600" b="1" i="1" dirty="0">
                <a:latin typeface="Calibri" panose="020F0502020204030204" pitchFamily="34" charset="0"/>
                <a:ea typeface="Calibri" panose="020F0502020204030204" pitchFamily="34" charset="0"/>
                <a:cs typeface="Times New Roman" panose="02020603050405020304" pitchFamily="18" charset="0"/>
              </a:rPr>
              <a:t>TX RX </a:t>
            </a:r>
            <a:r>
              <a:rPr lang="en-US" sz="1600" b="1" i="1" dirty="0" smtClean="0">
                <a:latin typeface="Calibri" panose="020F0502020204030204" pitchFamily="34" charset="0"/>
                <a:ea typeface="Calibri" panose="020F0502020204030204" pitchFamily="34" charset="0"/>
                <a:cs typeface="Times New Roman" panose="02020603050405020304" pitchFamily="18" charset="0"/>
              </a:rPr>
              <a:t>LEDs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579932" y="4405788"/>
            <a:ext cx="1151277" cy="388696"/>
          </a:xfrm>
          <a:prstGeom prst="rect">
            <a:avLst/>
          </a:prstGeom>
        </p:spPr>
        <p:txBody>
          <a:bodyPr wrap="none">
            <a:spAutoFit/>
          </a:bodyPr>
          <a:lstStyle/>
          <a:p>
            <a:pPr marL="228600" marR="0">
              <a:lnSpc>
                <a:spcPct val="107000"/>
              </a:lnSpc>
              <a:spcBef>
                <a:spcPts val="0"/>
              </a:spcBef>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Main 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87471" y="4790040"/>
            <a:ext cx="2150204" cy="388696"/>
          </a:xfrm>
          <a:prstGeom prst="rect">
            <a:avLst/>
          </a:prstGeom>
        </p:spPr>
        <p:txBody>
          <a:bodyPr wrap="none">
            <a:spAutoFit/>
          </a:bodyPr>
          <a:lstStyle/>
          <a:p>
            <a:pPr marL="228600" marR="0">
              <a:lnSpc>
                <a:spcPct val="107000"/>
              </a:lnSpc>
              <a:spcBef>
                <a:spcPts val="0"/>
              </a:spcBef>
              <a:spcAft>
                <a:spcPts val="800"/>
              </a:spcAft>
            </a:pPr>
            <a:r>
              <a:rPr lang="en-US" b="1" i="1" dirty="0">
                <a:latin typeface="Calibri" panose="020F0502020204030204" pitchFamily="34" charset="0"/>
                <a:ea typeface="Calibri" panose="020F0502020204030204" pitchFamily="34" charset="0"/>
                <a:cs typeface="Times New Roman" panose="02020603050405020304" pitchFamily="18" charset="0"/>
              </a:rPr>
              <a:t>Voltage Regulator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545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02827"/>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Now You have all the necessary knowledge to begin Programming the Arduino board.</a:t>
            </a:r>
            <a:endParaRPr lang="en-US" dirty="0"/>
          </a:p>
        </p:txBody>
      </p:sp>
    </p:spTree>
    <p:extLst>
      <p:ext uri="{BB962C8B-B14F-4D97-AF65-F5344CB8AC3E}">
        <p14:creationId xmlns:p14="http://schemas.microsoft.com/office/powerpoint/2010/main" val="2367898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669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Building Your Own Circuits</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In almost all IoT ‘thing’ design, you will need to construct your own circuit. </a:t>
            </a:r>
          </a:p>
          <a:p>
            <a:r>
              <a:rPr lang="en-US" b="1" dirty="0"/>
              <a:t>The Breadboard- </a:t>
            </a:r>
            <a:r>
              <a:rPr lang="en-US" dirty="0"/>
              <a:t>Breadboards are one of the fundamental components when learning how </a:t>
            </a:r>
            <a:r>
              <a:rPr lang="en-US" dirty="0" smtClean="0"/>
              <a:t>to </a:t>
            </a:r>
            <a:r>
              <a:rPr lang="en-US" dirty="0"/>
              <a:t>build </a:t>
            </a:r>
            <a:r>
              <a:rPr lang="en-US" dirty="0" smtClean="0"/>
              <a:t>circuits.</a:t>
            </a:r>
            <a:r>
              <a:rPr lang="en-US" dirty="0"/>
              <a:t> These are 	</a:t>
            </a:r>
            <a:r>
              <a:rPr lang="en-US" dirty="0" smtClean="0"/>
              <a:t>						  great </a:t>
            </a:r>
            <a:r>
              <a:rPr lang="en-US" dirty="0"/>
              <a:t>units for making temporary circuits and </a:t>
            </a:r>
            <a:r>
              <a:rPr lang="en-US" dirty="0" smtClean="0"/>
              <a:t>					   prototyping</a:t>
            </a:r>
            <a:r>
              <a:rPr lang="en-US" dirty="0"/>
              <a:t>, and they require absolutely </a:t>
            </a:r>
            <a:r>
              <a:rPr lang="en-US" dirty="0" smtClean="0"/>
              <a:t>no                                        </a:t>
            </a:r>
            <a:r>
              <a:rPr lang="en-US" dirty="0"/>
              <a:t>soldering</a:t>
            </a:r>
            <a:r>
              <a:rPr lang="en-US" dirty="0" smtClean="0"/>
              <a:t>.</a:t>
            </a:r>
            <a:r>
              <a:rPr lang="en-US" dirty="0"/>
              <a:t> Prototyping is the process of </a:t>
            </a:r>
            <a:r>
              <a:rPr lang="en-US" dirty="0" smtClean="0"/>
              <a:t>testing			 </a:t>
            </a:r>
            <a:r>
              <a:rPr lang="en-US" dirty="0"/>
              <a:t>out an idea by creating a preliminary model from which </a:t>
            </a:r>
            <a:r>
              <a:rPr lang="en-US" dirty="0" smtClean="0"/>
              <a:t>other								 </a:t>
            </a:r>
            <a:r>
              <a:rPr lang="en-US" dirty="0"/>
              <a:t>forms are developed or copied</a:t>
            </a:r>
          </a:p>
        </p:txBody>
      </p:sp>
      <p:pic>
        <p:nvPicPr>
          <p:cNvPr id="4" name="Picture 3" descr="Image result for the breadboard"/>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8237791" y="3017521"/>
            <a:ext cx="2714625" cy="3543935"/>
          </a:xfrm>
          <a:prstGeom prst="rect">
            <a:avLst/>
          </a:prstGeom>
          <a:noFill/>
          <a:ln>
            <a:noFill/>
          </a:ln>
        </p:spPr>
      </p:pic>
    </p:spTree>
    <p:extLst>
      <p:ext uri="{BB962C8B-B14F-4D97-AF65-F5344CB8AC3E}">
        <p14:creationId xmlns:p14="http://schemas.microsoft.com/office/powerpoint/2010/main" val="362395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658369"/>
            <a:ext cx="9601196" cy="32376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1295401" y="1170432"/>
            <a:ext cx="9601196" cy="4705436"/>
          </a:xfrm>
        </p:spPr>
        <p:txBody>
          <a:bodyPr>
            <a:normAutofit fontScale="92500" lnSpcReduction="20000"/>
          </a:bodyPr>
          <a:lstStyle/>
          <a:p>
            <a:r>
              <a:rPr lang="en-US" b="1" dirty="0" err="1" smtClean="0"/>
              <a:t>Protoboards</a:t>
            </a:r>
            <a:r>
              <a:rPr lang="en-US" dirty="0" smtClean="0"/>
              <a:t> -If you’re ready to finalize a </a:t>
            </a:r>
            <a:r>
              <a:rPr lang="en-US" dirty="0" err="1" smtClean="0"/>
              <a:t>breadboarded</a:t>
            </a:r>
            <a:r>
              <a:rPr lang="en-US" dirty="0" smtClean="0"/>
              <a:t> circuit, but not quite ready to create a printed circuit board, then your next step is </a:t>
            </a:r>
            <a:r>
              <a:rPr lang="en-US" dirty="0" err="1" smtClean="0"/>
              <a:t>protoboard</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b="1" dirty="0"/>
              <a:t>PCBs(Printed Circuit Boards)- </a:t>
            </a:r>
            <a:r>
              <a:rPr lang="en-US" dirty="0"/>
              <a:t>PCB is an acronym for printed circuit board. It is a board that has lines and pads that connect various points together. There are traces that electrically connect the various connectors and components to each other. A PCB allows signals and power to be routed between physical devices. Solder is the metal that makes the electrical connections between the surface of the PCB and the electronic components. Being metal, solder also serves as a strong mechanical </a:t>
            </a:r>
            <a:r>
              <a:rPr lang="en-US" dirty="0" smtClean="0"/>
              <a:t>adhesive. </a:t>
            </a:r>
            <a:r>
              <a:rPr lang="en-US" b="1" dirty="0" smtClean="0"/>
              <a:t>Pad</a:t>
            </a:r>
            <a:r>
              <a:rPr lang="en-US" dirty="0"/>
              <a:t> - a portion of exposed metal on the surface of a board to which a component is soldered.</a:t>
            </a:r>
          </a:p>
          <a:p>
            <a:pPr marL="0" indent="0">
              <a:buNone/>
            </a:pPr>
            <a:endParaRPr lang="en-US" dirty="0" smtClean="0"/>
          </a:p>
        </p:txBody>
      </p:sp>
      <p:pic>
        <p:nvPicPr>
          <p:cNvPr id="4" name="Picture 3" descr="Image result for proto boards"/>
          <p:cNvPicPr/>
          <p:nvPr/>
        </p:nvPicPr>
        <p:blipFill>
          <a:blip r:embed="rId2">
            <a:extLst>
              <a:ext uri="{28A0092B-C50C-407E-A947-70E740481C1C}">
                <a14:useLocalDpi xmlns:a14="http://schemas.microsoft.com/office/drawing/2010/main" val="0"/>
              </a:ext>
            </a:extLst>
          </a:blip>
          <a:srcRect/>
          <a:stretch>
            <a:fillRect/>
          </a:stretch>
        </p:blipFill>
        <p:spPr bwMode="auto">
          <a:xfrm>
            <a:off x="7522464" y="1475233"/>
            <a:ext cx="3048000" cy="1804415"/>
          </a:xfrm>
          <a:prstGeom prst="rect">
            <a:avLst/>
          </a:prstGeom>
          <a:noFill/>
          <a:ln>
            <a:noFill/>
          </a:ln>
        </p:spPr>
      </p:pic>
    </p:spTree>
    <p:extLst>
      <p:ext uri="{BB962C8B-B14F-4D97-AF65-F5344CB8AC3E}">
        <p14:creationId xmlns:p14="http://schemas.microsoft.com/office/powerpoint/2010/main" val="122304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Major Components of an IoT Ecosystem</a:t>
            </a:r>
          </a:p>
        </p:txBody>
      </p:sp>
      <p:sp>
        <p:nvSpPr>
          <p:cNvPr id="3" name="Content Placeholder 2"/>
          <p:cNvSpPr>
            <a:spLocks noGrp="1"/>
          </p:cNvSpPr>
          <p:nvPr>
            <p:ph idx="1"/>
          </p:nvPr>
        </p:nvSpPr>
        <p:spPr/>
        <p:txBody>
          <a:bodyPr/>
          <a:lstStyle/>
          <a:p>
            <a:pPr marL="0" indent="0">
              <a:buNone/>
            </a:pPr>
            <a:r>
              <a:rPr lang="en-US" dirty="0"/>
              <a:t>The following diagram depicts the major components that make up an IoT system</a:t>
            </a:r>
          </a:p>
          <a:p>
            <a:pPr marL="0" indent="0">
              <a:buNone/>
            </a:pPr>
            <a:endParaRPr lang="en-US" dirty="0"/>
          </a:p>
        </p:txBody>
      </p:sp>
      <p:pic>
        <p:nvPicPr>
          <p:cNvPr id="4" name="Picture 3" descr="Image result for components of Io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2552" y="3058415"/>
            <a:ext cx="5617464" cy="2963757"/>
          </a:xfrm>
          <a:prstGeom prst="rect">
            <a:avLst/>
          </a:prstGeom>
          <a:noFill/>
          <a:ln>
            <a:noFill/>
          </a:ln>
        </p:spPr>
      </p:pic>
    </p:spTree>
    <p:extLst>
      <p:ext uri="{BB962C8B-B14F-4D97-AF65-F5344CB8AC3E}">
        <p14:creationId xmlns:p14="http://schemas.microsoft.com/office/powerpoint/2010/main" val="268502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rtl="0">
              <a:spcBef>
                <a:spcPct val="0"/>
              </a:spcBef>
            </a:pPr>
            <a:r>
              <a:rPr lang="en-US" sz="4000" dirty="0">
                <a:latin typeface="+mj-lt"/>
              </a:rPr>
              <a:t>Analog Vs Digital Signals</a:t>
            </a:r>
            <a:r>
              <a:rPr lang="en-US" b="1" dirty="0"/>
              <a:t/>
            </a:r>
            <a:br>
              <a:rPr lang="en-US" b="1" dirty="0"/>
            </a:br>
            <a:endParaRPr lang="en-US" dirty="0"/>
          </a:p>
        </p:txBody>
      </p:sp>
      <p:sp>
        <p:nvSpPr>
          <p:cNvPr id="3" name="Content Placeholder 2"/>
          <p:cNvSpPr>
            <a:spLocks noGrp="1"/>
          </p:cNvSpPr>
          <p:nvPr>
            <p:ph idx="1"/>
          </p:nvPr>
        </p:nvSpPr>
        <p:spPr>
          <a:xfrm>
            <a:off x="1295401" y="1987296"/>
            <a:ext cx="9601196" cy="3888572"/>
          </a:xfrm>
        </p:spPr>
        <p:txBody>
          <a:bodyPr/>
          <a:lstStyle/>
          <a:p>
            <a:r>
              <a:rPr lang="en-US" dirty="0"/>
              <a:t>An </a:t>
            </a:r>
            <a:r>
              <a:rPr lang="en-US" b="1" dirty="0"/>
              <a:t>analog signal </a:t>
            </a:r>
            <a:r>
              <a:rPr lang="en-US" dirty="0"/>
              <a:t>is a kind of signal that is continuously variable. While these signals may be limited to a range of maximum and minimum values, there are still an infinite number of possible values within that range. Video and audio transmissions are often transferred or recorded using analog signals. </a:t>
            </a:r>
            <a:endParaRPr lang="en-US" dirty="0" smtClean="0"/>
          </a:p>
          <a:p>
            <a:endParaRPr lang="en-US" dirty="0"/>
          </a:p>
        </p:txBody>
      </p:sp>
      <p:pic>
        <p:nvPicPr>
          <p:cNvPr id="4" name="Picture 3" descr="Analog Sine Wave"/>
          <p:cNvPicPr/>
          <p:nvPr/>
        </p:nvPicPr>
        <p:blipFill>
          <a:blip r:embed="rId2">
            <a:extLst>
              <a:ext uri="{28A0092B-C50C-407E-A947-70E740481C1C}">
                <a14:useLocalDpi xmlns:a14="http://schemas.microsoft.com/office/drawing/2010/main" val="0"/>
              </a:ext>
            </a:extLst>
          </a:blip>
          <a:srcRect/>
          <a:stretch>
            <a:fillRect/>
          </a:stretch>
        </p:blipFill>
        <p:spPr bwMode="auto">
          <a:xfrm>
            <a:off x="3214686" y="3466043"/>
            <a:ext cx="5762625" cy="2409825"/>
          </a:xfrm>
          <a:prstGeom prst="rect">
            <a:avLst/>
          </a:prstGeom>
          <a:noFill/>
          <a:ln>
            <a:noFill/>
          </a:ln>
        </p:spPr>
      </p:pic>
    </p:spTree>
    <p:extLst>
      <p:ext uri="{BB962C8B-B14F-4D97-AF65-F5344CB8AC3E}">
        <p14:creationId xmlns:p14="http://schemas.microsoft.com/office/powerpoint/2010/main" val="66570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4400" dirty="0">
                <a:latin typeface="+mj-lt"/>
              </a:rPr>
              <a:t>Digital Signals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 digital signal is a kind of signal that has a limited number of steps along its range. The number of values in the set can be anywhere between two and a-very-large-number-that’s-not-infinity. </a:t>
            </a:r>
            <a:endParaRPr lang="en-US" dirty="0" smtClean="0"/>
          </a:p>
          <a:p>
            <a:r>
              <a:rPr lang="en-US" dirty="0"/>
              <a:t>Most communication between </a:t>
            </a:r>
            <a:r>
              <a:rPr lang="en-US" dirty="0" smtClean="0"/>
              <a:t>integrated								 </a:t>
            </a:r>
            <a:r>
              <a:rPr lang="en-US" dirty="0"/>
              <a:t>circuits is digital. Interfaces like serial, I2C, </a:t>
            </a:r>
            <a:r>
              <a:rPr lang="en-US" dirty="0" smtClean="0"/>
              <a:t>								     and </a:t>
            </a:r>
            <a:r>
              <a:rPr lang="en-US" dirty="0"/>
              <a:t>SPI all transmit data via a coded sequence of </a:t>
            </a:r>
            <a:r>
              <a:rPr lang="en-US" dirty="0" smtClean="0"/>
              <a:t>    					square </a:t>
            </a:r>
            <a:r>
              <a:rPr lang="en-US" dirty="0"/>
              <a:t>waves.</a:t>
            </a:r>
          </a:p>
          <a:p>
            <a:endParaRPr lang="en-US" dirty="0"/>
          </a:p>
        </p:txBody>
      </p:sp>
      <p:pic>
        <p:nvPicPr>
          <p:cNvPr id="4" name="Picture 3" descr="Image result for digital signal"/>
          <p:cNvPicPr/>
          <p:nvPr/>
        </p:nvPicPr>
        <p:blipFill>
          <a:blip r:embed="rId2">
            <a:extLst>
              <a:ext uri="{28A0092B-C50C-407E-A947-70E740481C1C}">
                <a14:useLocalDpi xmlns:a14="http://schemas.microsoft.com/office/drawing/2010/main" val="0"/>
              </a:ext>
            </a:extLst>
          </a:blip>
          <a:srcRect/>
          <a:stretch>
            <a:fillRect/>
          </a:stretch>
        </p:blipFill>
        <p:spPr bwMode="auto">
          <a:xfrm>
            <a:off x="7448740" y="3361817"/>
            <a:ext cx="3609975" cy="2231390"/>
          </a:xfrm>
          <a:prstGeom prst="rect">
            <a:avLst/>
          </a:prstGeom>
          <a:noFill/>
          <a:ln>
            <a:noFill/>
          </a:ln>
        </p:spPr>
      </p:pic>
    </p:spTree>
    <p:extLst>
      <p:ext uri="{BB962C8B-B14F-4D97-AF65-F5344CB8AC3E}">
        <p14:creationId xmlns:p14="http://schemas.microsoft.com/office/powerpoint/2010/main" val="85652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rtl="0">
              <a:spcBef>
                <a:spcPct val="0"/>
              </a:spcBef>
            </a:pPr>
            <a:r>
              <a:rPr lang="en-US" b="1" dirty="0"/>
              <a:t/>
            </a:r>
            <a:br>
              <a:rPr lang="en-US" b="1" dirty="0"/>
            </a:br>
            <a:endParaRPr lang="en-US" dirty="0"/>
          </a:p>
        </p:txBody>
      </p:sp>
      <p:sp>
        <p:nvSpPr>
          <p:cNvPr id="3" name="Content Placeholder 2"/>
          <p:cNvSpPr>
            <a:spLocks noGrp="1"/>
          </p:cNvSpPr>
          <p:nvPr>
            <p:ph idx="1"/>
          </p:nvPr>
        </p:nvSpPr>
        <p:spPr>
          <a:xfrm>
            <a:off x="1295401" y="719328"/>
            <a:ext cx="9601196" cy="5156540"/>
          </a:xfrm>
        </p:spPr>
        <p:txBody>
          <a:bodyPr>
            <a:normAutofit fontScale="55000" lnSpcReduction="20000"/>
          </a:bodyPr>
          <a:lstStyle/>
          <a:p>
            <a:r>
              <a:rPr lang="en-US" b="1" dirty="0" smtClean="0"/>
              <a:t>Power Source</a:t>
            </a:r>
            <a:r>
              <a:rPr lang="en-US" dirty="0" smtClean="0"/>
              <a:t>-The </a:t>
            </a:r>
            <a:r>
              <a:rPr lang="en-US" dirty="0"/>
              <a:t>smart object(things) need to be powered. Power requirements vary from application to application. Typically, smart objects are limited in power and are deployed for a very long time in places that are not easily </a:t>
            </a:r>
            <a:r>
              <a:rPr lang="en-US" dirty="0" smtClean="0"/>
              <a:t>accessible</a:t>
            </a:r>
          </a:p>
          <a:p>
            <a:pPr marL="285750" lvl="1"/>
            <a:r>
              <a:rPr lang="en-US" sz="2400" b="1" dirty="0" smtClean="0"/>
              <a:t>Sensors- a</a:t>
            </a:r>
            <a:r>
              <a:rPr lang="en-US" sz="2400" dirty="0"/>
              <a:t> sensor is a device that detects and responds to some type of input from the physical environment. There are many different types of sensors to measure all kinds of quantities</a:t>
            </a:r>
            <a:r>
              <a:rPr lang="en-US" sz="2400" dirty="0" smtClean="0"/>
              <a:t>.</a:t>
            </a:r>
          </a:p>
          <a:p>
            <a:pPr marL="457200" indent="-457200">
              <a:buFont typeface="+mj-lt"/>
              <a:buAutoNum type="arabicPeriod"/>
            </a:pPr>
            <a:r>
              <a:rPr lang="en-US" b="1" i="1" dirty="0"/>
              <a:t>Position</a:t>
            </a:r>
            <a:r>
              <a:rPr lang="en-US" b="1" dirty="0"/>
              <a:t> </a:t>
            </a:r>
            <a:r>
              <a:rPr lang="en-US" dirty="0"/>
              <a:t>-A position sensor measures the position of an object; the position of an object can either be in absolute terms or in relative terms e.g. inclinometer, proximity.</a:t>
            </a:r>
            <a:endParaRPr lang="en-US" sz="2000" dirty="0"/>
          </a:p>
          <a:p>
            <a:pPr marL="457200" indent="-457200">
              <a:buFont typeface="+mj-lt"/>
              <a:buAutoNum type="arabicPeriod"/>
            </a:pPr>
            <a:r>
              <a:rPr lang="en-US" b="1" i="1" dirty="0"/>
              <a:t>Occupancy and Motion Sensors</a:t>
            </a:r>
            <a:r>
              <a:rPr lang="en-US" b="1" dirty="0"/>
              <a:t>-</a:t>
            </a:r>
            <a:r>
              <a:rPr lang="en-US" dirty="0"/>
              <a:t> Occupancy sensors detect the presence of objects in a room, motion sensors detect movement. E.g. radar.</a:t>
            </a:r>
            <a:endParaRPr lang="en-US" sz="2000" dirty="0"/>
          </a:p>
          <a:p>
            <a:pPr marL="457200" indent="-457200">
              <a:buFont typeface="+mj-lt"/>
              <a:buAutoNum type="arabicPeriod"/>
            </a:pPr>
            <a:r>
              <a:rPr lang="en-US" b="1" i="1" dirty="0"/>
              <a:t>Velocity and acceleration Sensors</a:t>
            </a:r>
            <a:r>
              <a:rPr lang="en-US" b="1" dirty="0"/>
              <a:t>-</a:t>
            </a:r>
            <a:r>
              <a:rPr lang="en-US" dirty="0"/>
              <a:t> Detect velocity and acceleration e.g. accelerometer, </a:t>
            </a:r>
            <a:r>
              <a:rPr lang="en-US" dirty="0" smtClean="0"/>
              <a:t>gyroscope.</a:t>
            </a:r>
            <a:r>
              <a:rPr lang="en-US" sz="2000" dirty="0"/>
              <a:t>	</a:t>
            </a:r>
            <a:endParaRPr lang="en-US" sz="2000" dirty="0" smtClean="0"/>
          </a:p>
          <a:p>
            <a:pPr marL="457200" indent="-457200">
              <a:buFont typeface="+mj-lt"/>
              <a:buAutoNum type="arabicPeriod"/>
            </a:pPr>
            <a:r>
              <a:rPr lang="en-US" b="1" i="1" dirty="0" smtClean="0"/>
              <a:t>Force</a:t>
            </a:r>
            <a:r>
              <a:rPr lang="en-US" b="1" dirty="0" smtClean="0"/>
              <a:t> </a:t>
            </a:r>
            <a:r>
              <a:rPr lang="en-US" dirty="0"/>
              <a:t>-e.g. force gauge, tactile sensor (sound sensor)</a:t>
            </a:r>
            <a:endParaRPr lang="en-US" sz="2000" dirty="0"/>
          </a:p>
          <a:p>
            <a:pPr marL="457200" indent="-457200">
              <a:buFont typeface="+mj-lt"/>
              <a:buAutoNum type="arabicPeriod"/>
            </a:pPr>
            <a:r>
              <a:rPr lang="en-US" b="1" i="1" dirty="0" smtClean="0"/>
              <a:t>Pressure </a:t>
            </a:r>
            <a:r>
              <a:rPr lang="en-US" b="1" i="1" dirty="0"/>
              <a:t>Sensor</a:t>
            </a:r>
            <a:r>
              <a:rPr lang="en-US" dirty="0"/>
              <a:t>- Pressure sensors are related to force sensors; they measure force applied by liquids or gases e.g. barometer.</a:t>
            </a:r>
            <a:endParaRPr lang="en-US" sz="2000" dirty="0"/>
          </a:p>
          <a:p>
            <a:pPr marL="457200" indent="-457200">
              <a:buFont typeface="+mj-lt"/>
              <a:buAutoNum type="arabicPeriod"/>
            </a:pPr>
            <a:r>
              <a:rPr lang="en-US" b="1" i="1" dirty="0" smtClean="0"/>
              <a:t>low </a:t>
            </a:r>
            <a:r>
              <a:rPr lang="en-US" b="1" i="1" dirty="0"/>
              <a:t>Sensors</a:t>
            </a:r>
            <a:r>
              <a:rPr lang="en-US" dirty="0"/>
              <a:t>- Detect the rate of fluid flow e.g. water meter.</a:t>
            </a:r>
            <a:endParaRPr lang="en-US" sz="2000" dirty="0"/>
          </a:p>
          <a:p>
            <a:pPr marL="457200" indent="-457200">
              <a:buFont typeface="+mj-lt"/>
              <a:buAutoNum type="arabicPeriod"/>
            </a:pPr>
            <a:r>
              <a:rPr lang="en-US" b="1" i="1" dirty="0"/>
              <a:t>Acoustic</a:t>
            </a:r>
            <a:r>
              <a:rPr lang="en-US" b="1" dirty="0"/>
              <a:t> </a:t>
            </a:r>
            <a:r>
              <a:rPr lang="en-US" dirty="0"/>
              <a:t>– Measure sound levels and convert that information into digital or analog signals e.g. microphone</a:t>
            </a:r>
            <a:endParaRPr lang="en-US" sz="2000" dirty="0"/>
          </a:p>
          <a:p>
            <a:pPr marL="457200" indent="-457200">
              <a:buFont typeface="+mj-lt"/>
              <a:buAutoNum type="arabicPeriod"/>
            </a:pPr>
            <a:r>
              <a:rPr lang="en-US" b="1" i="1" dirty="0"/>
              <a:t>Humidity Sensors</a:t>
            </a:r>
            <a:r>
              <a:rPr lang="en-US" b="1" dirty="0"/>
              <a:t>-</a:t>
            </a:r>
            <a:r>
              <a:rPr lang="en-US" dirty="0"/>
              <a:t> Detect the amount of water vapor in the air or a mass e.g. hygrometer, soil moisture sensor.</a:t>
            </a:r>
            <a:endParaRPr lang="en-US" sz="2000" dirty="0"/>
          </a:p>
          <a:p>
            <a:pPr marL="457200" indent="-457200">
              <a:buFont typeface="+mj-lt"/>
              <a:buAutoNum type="arabicPeriod"/>
            </a:pPr>
            <a:r>
              <a:rPr lang="en-US" b="1" i="1" dirty="0"/>
              <a:t>Light</a:t>
            </a:r>
            <a:r>
              <a:rPr lang="en-US" dirty="0"/>
              <a:t>- detect the presence of light e.g. infrared sensor, photodetector.</a:t>
            </a:r>
            <a:endParaRPr lang="en-US" sz="2000" dirty="0"/>
          </a:p>
          <a:p>
            <a:pPr marL="457200" indent="-457200">
              <a:buFont typeface="+mj-lt"/>
              <a:buAutoNum type="arabicPeriod"/>
            </a:pPr>
            <a:r>
              <a:rPr lang="en-US" b="1" i="1" dirty="0"/>
              <a:t>Radiation Sensors</a:t>
            </a:r>
            <a:r>
              <a:rPr lang="en-US" b="1" dirty="0"/>
              <a:t>-</a:t>
            </a:r>
            <a:r>
              <a:rPr lang="en-US" dirty="0"/>
              <a:t> detect radiation in the environment. e.g. neutron detector.</a:t>
            </a:r>
            <a:endParaRPr lang="en-US" sz="2000" dirty="0"/>
          </a:p>
          <a:p>
            <a:pPr marL="457200" indent="-457200">
              <a:buFont typeface="+mj-lt"/>
              <a:buAutoNum type="arabicPeriod"/>
            </a:pPr>
            <a:r>
              <a:rPr lang="en-US" b="1" i="1" dirty="0"/>
              <a:t>Temperature Sensor</a:t>
            </a:r>
            <a:r>
              <a:rPr lang="en-US" dirty="0"/>
              <a:t>- Measure the amount of heat or cold present in the environment. e.g. thermometer.</a:t>
            </a:r>
            <a:endParaRPr lang="en-US" sz="2000" dirty="0"/>
          </a:p>
          <a:p>
            <a:pPr marL="457200" indent="-457200">
              <a:buFont typeface="+mj-lt"/>
              <a:buAutoNum type="arabicPeriod"/>
            </a:pPr>
            <a:r>
              <a:rPr lang="en-US" b="1" i="1" dirty="0"/>
              <a:t>Chemical Sensor</a:t>
            </a:r>
            <a:r>
              <a:rPr lang="en-US" dirty="0"/>
              <a:t>-measure the concentration of chemicals in a system. e.g. smoke detector.</a:t>
            </a:r>
            <a:endParaRPr lang="en-US" sz="2000" dirty="0"/>
          </a:p>
          <a:p>
            <a:pPr marL="457200" indent="-457200">
              <a:buFont typeface="+mj-lt"/>
              <a:buAutoNum type="arabicPeriod"/>
            </a:pPr>
            <a:r>
              <a:rPr lang="en-US" b="1" i="1" dirty="0"/>
              <a:t>Biosensors</a:t>
            </a:r>
            <a:r>
              <a:rPr lang="en-US" dirty="0"/>
              <a:t>- detect various biological elements such as organisms, tissues, cells, enzymes, antibodies and nucleic </a:t>
            </a:r>
            <a:r>
              <a:rPr lang="en-US" dirty="0" smtClean="0"/>
              <a:t>acid</a:t>
            </a:r>
            <a:endParaRPr lang="en-US" sz="2000" dirty="0"/>
          </a:p>
          <a:p>
            <a:pPr marL="457200" lvl="1" indent="-457200">
              <a:buFont typeface="+mj-lt"/>
              <a:buAutoNum type="arabicPeriod"/>
            </a:pPr>
            <a:endParaRPr lang="en-US" sz="2400" dirty="0"/>
          </a:p>
          <a:p>
            <a:endParaRPr lang="en-US" dirty="0"/>
          </a:p>
        </p:txBody>
      </p:sp>
    </p:spTree>
    <p:extLst>
      <p:ext uri="{BB962C8B-B14F-4D97-AF65-F5344CB8AC3E}">
        <p14:creationId xmlns:p14="http://schemas.microsoft.com/office/powerpoint/2010/main" val="13976491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151</TotalTime>
  <Words>1828</Words>
  <Application>Microsoft Office PowerPoint</Application>
  <PresentationFormat>Widescreen</PresentationFormat>
  <Paragraphs>140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Garamond</vt:lpstr>
      <vt:lpstr>Times New Roman</vt:lpstr>
      <vt:lpstr>Organic</vt:lpstr>
      <vt:lpstr>  Introduction to Microcontrollers and Programming </vt:lpstr>
      <vt:lpstr>Basic Electronics</vt:lpstr>
      <vt:lpstr>Common Components in Circuits </vt:lpstr>
      <vt:lpstr>Building Your Own Circuits </vt:lpstr>
      <vt:lpstr>  </vt:lpstr>
      <vt:lpstr>Major Components of an IoT Ecosystem</vt:lpstr>
      <vt:lpstr>Analog Vs Digital Signals </vt:lpstr>
      <vt:lpstr>Digital Signals </vt:lpstr>
      <vt:lpstr> </vt:lpstr>
      <vt:lpstr> </vt:lpstr>
      <vt:lpstr>Processing Unit </vt:lpstr>
      <vt:lpstr>Major Components of Microcontrollers</vt:lpstr>
      <vt:lpstr>Major Components of Microcontrollers</vt:lpstr>
      <vt:lpstr>How Is a Microcontroller Different from A Microprocessor?</vt:lpstr>
      <vt:lpstr>AVR Microcontrollers</vt:lpstr>
      <vt:lpstr>System-On-Chips</vt:lpstr>
      <vt:lpstr>Interfacing</vt:lpstr>
      <vt:lpstr>Parallel vs. Serial</vt:lpstr>
      <vt:lpstr>Parallel vs. Serial</vt:lpstr>
      <vt:lpstr>Synchronous Vs Asynchronous Serial Communication</vt:lpstr>
      <vt:lpstr> UART</vt:lpstr>
      <vt:lpstr>Synchronous</vt:lpstr>
      <vt:lpstr> SPI</vt:lpstr>
      <vt:lpstr> I2C</vt:lpstr>
      <vt:lpstr>ARDUINO </vt:lpstr>
      <vt:lpstr>Advantages of Arduino</vt:lpstr>
      <vt:lpstr>Arduino IDE</vt:lpstr>
      <vt:lpstr> </vt:lpstr>
      <vt:lpstr>Arduino Libraries</vt:lpstr>
      <vt:lpstr> </vt:lpstr>
      <vt:lpstr>Arduino Boards </vt:lpstr>
      <vt:lpstr>Arduino Uno</vt:lpstr>
      <vt:lpstr>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Microcontrollers and Programming</dc:title>
  <dc:creator>Wechuli Paul</dc:creator>
  <cp:lastModifiedBy>Wechuli Paul</cp:lastModifiedBy>
  <cp:revision>12</cp:revision>
  <dcterms:created xsi:type="dcterms:W3CDTF">2017-11-16T09:45:49Z</dcterms:created>
  <dcterms:modified xsi:type="dcterms:W3CDTF">2018-03-16T17:18:46Z</dcterms:modified>
</cp:coreProperties>
</file>