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7" r:id="rId1"/>
  </p:sldMasterIdLst>
  <p:notesMasterIdLst>
    <p:notesMasterId r:id="rId47"/>
  </p:notesMasterIdLst>
  <p:sldIdLst>
    <p:sldId id="256" r:id="rId2"/>
    <p:sldId id="299" r:id="rId3"/>
    <p:sldId id="280" r:id="rId4"/>
    <p:sldId id="286" r:id="rId5"/>
    <p:sldId id="277" r:id="rId6"/>
    <p:sldId id="258" r:id="rId7"/>
    <p:sldId id="279" r:id="rId8"/>
    <p:sldId id="259" r:id="rId9"/>
    <p:sldId id="285" r:id="rId10"/>
    <p:sldId id="260" r:id="rId11"/>
    <p:sldId id="281" r:id="rId12"/>
    <p:sldId id="282" r:id="rId13"/>
    <p:sldId id="284" r:id="rId14"/>
    <p:sldId id="275" r:id="rId15"/>
    <p:sldId id="300" r:id="rId16"/>
    <p:sldId id="262" r:id="rId17"/>
    <p:sldId id="287" r:id="rId18"/>
    <p:sldId id="289" r:id="rId19"/>
    <p:sldId id="290" r:id="rId20"/>
    <p:sldId id="296" r:id="rId21"/>
    <p:sldId id="264" r:id="rId22"/>
    <p:sldId id="266" r:id="rId23"/>
    <p:sldId id="265" r:id="rId24"/>
    <p:sldId id="293" r:id="rId25"/>
    <p:sldId id="294" r:id="rId26"/>
    <p:sldId id="301" r:id="rId27"/>
    <p:sldId id="267" r:id="rId28"/>
    <p:sldId id="268" r:id="rId29"/>
    <p:sldId id="269" r:id="rId30"/>
    <p:sldId id="276" r:id="rId31"/>
    <p:sldId id="297" r:id="rId32"/>
    <p:sldId id="298" r:id="rId33"/>
    <p:sldId id="270" r:id="rId34"/>
    <p:sldId id="315" r:id="rId35"/>
    <p:sldId id="304" r:id="rId36"/>
    <p:sldId id="309" r:id="rId37"/>
    <p:sldId id="305" r:id="rId38"/>
    <p:sldId id="310" r:id="rId39"/>
    <p:sldId id="306" r:id="rId40"/>
    <p:sldId id="288" r:id="rId41"/>
    <p:sldId id="303" r:id="rId42"/>
    <p:sldId id="312" r:id="rId43"/>
    <p:sldId id="313" r:id="rId44"/>
    <p:sldId id="307" r:id="rId45"/>
    <p:sldId id="308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ish Srivastava" initials="AS" lastIdx="1" clrIdx="0">
    <p:extLst>
      <p:ext uri="{19B8F6BF-5375-455C-9EA6-DF929625EA0E}">
        <p15:presenceInfo xmlns:p15="http://schemas.microsoft.com/office/powerpoint/2012/main" userId="S-1-5-21-770328738-1675309107-475923621-3115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581" autoAdjust="0"/>
  </p:normalViewPr>
  <p:slideViewPr>
    <p:cSldViewPr snapToGrid="0">
      <p:cViewPr varScale="1">
        <p:scale>
          <a:sx n="75" d="100"/>
          <a:sy n="75" d="100"/>
        </p:scale>
        <p:origin x="6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D9A49-4C80-4217-B8C5-B13FB6B564FE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2424B-845C-4F0B-8D12-07A5A043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7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2424B-845C-4F0B-8D12-07A5A0435A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04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Complexity O(nm</a:t>
            </a:r>
            <a:r>
              <a:rPr lang="en-US" sz="1200" baseline="30000" dirty="0" smtClean="0"/>
              <a:t>2</a:t>
            </a:r>
            <a:r>
              <a:rPr lang="en-US" sz="1200" dirty="0" smtClean="0"/>
              <a:t>) where X is n x m and for n&gt;m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2424B-845C-4F0B-8D12-07A5A0435A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35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CGLS Slight rewrite of the standard CG as A’A will have worse numerical properties (Condition number of A’A is squared of </a:t>
            </a:r>
          </a:p>
          <a:p>
            <a:r>
              <a:rPr lang="en-US" dirty="0" smtClean="0"/>
              <a:t>Condition number of A)</a:t>
            </a:r>
          </a:p>
          <a:p>
            <a:r>
              <a:rPr lang="en-US" dirty="0" smtClean="0"/>
              <a:t>LSQR uses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Golub-Kahan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bidiagonalization</a:t>
            </a:r>
            <a:r>
              <a:rPr lang="en-US" baseline="0" dirty="0" smtClean="0"/>
              <a:t> and QR decomposition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2424B-845C-4F0B-8D12-07A5A0435AA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76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2424B-845C-4F0B-8D12-07A5A0435AA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77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2424B-845C-4F0B-8D12-07A5A0435AA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36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2424B-845C-4F0B-8D12-07A5A0435AA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68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  <a:r>
              <a:rPr lang="en-US" baseline="0" dirty="0" smtClean="0"/>
              <a:t> modification will generate a L1 optimal result</a:t>
            </a:r>
          </a:p>
          <a:p>
            <a:r>
              <a:rPr lang="en-US" baseline="0" dirty="0" smtClean="0"/>
              <a:t>Can use MP with a very small step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2424B-845C-4F0B-8D12-07A5A0435AA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81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2424B-845C-4F0B-8D12-07A5A0435AA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21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51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91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1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4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51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7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12/3/2015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76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12/3/2015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0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12/3/2015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0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E86A4C-8E40-4F87-A4F0-01A0687C5742}" type="datetimeFigureOut">
              <a:rPr lang="en-US" smtClean="0"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1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2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90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ACM </a:t>
            </a:r>
            <a:r>
              <a:rPr lang="en-US" dirty="0" err="1" smtClean="0"/>
              <a:t>Sigkdd</a:t>
            </a:r>
            <a:r>
              <a:rPr lang="en-US" dirty="0"/>
              <a:t> </a:t>
            </a:r>
            <a:r>
              <a:rPr lang="en-US" dirty="0" smtClean="0"/>
              <a:t>Advanced ML Series</a:t>
            </a:r>
            <a:endParaRPr lang="en-US" dirty="0"/>
          </a:p>
          <a:p>
            <a:r>
              <a:rPr lang="en-US" dirty="0" smtClean="0"/>
              <a:t>Ashish </a:t>
            </a:r>
            <a:r>
              <a:rPr lang="en-US" dirty="0" smtClean="0"/>
              <a:t>Srivastava (ansrivas@gmail.com)</a:t>
            </a:r>
          </a:p>
        </p:txBody>
      </p:sp>
    </p:spTree>
    <p:extLst>
      <p:ext uri="{BB962C8B-B14F-4D97-AF65-F5344CB8AC3E}">
        <p14:creationId xmlns:p14="http://schemas.microsoft.com/office/powerpoint/2010/main" val="42489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Scikit</a:t>
            </a:r>
            <a:r>
              <a:rPr lang="en-US" dirty="0" smtClean="0"/>
              <a:t> doing?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71496" y="6541350"/>
            <a:ext cx="5120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http://www.mathworks.com/company/newsletters/articles/professor-svd.html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1097280" y="2035815"/>
                <a:ext cx="10621108" cy="461742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 smtClean="0"/>
                  <a:t>Singular Value Decomposition (SVD)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200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200" baseline="30000" dirty="0" smtClean="0"/>
              </a:p>
              <a:p>
                <a:pPr marL="91440" lvl="1" indent="-91440">
                  <a:spcBef>
                    <a:spcPts val="1200"/>
                  </a:spcBef>
                  <a:spcAft>
                    <a:spcPts val="200"/>
                  </a:spcAft>
                  <a:buSzPct val="100000"/>
                  <a:buFont typeface="Calibri" panose="020F0502020204030204" pitchFamily="34" charset="0"/>
                  <a:buChar char=" "/>
                </a:pPr>
                <a:r>
                  <a:rPr lang="en-US" sz="2400" dirty="0" smtClean="0"/>
                  <a:t>Defines a general pseudo-inverse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200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000" dirty="0" smtClean="0"/>
                  <a:t>Known as Moore-Penrose inverse</a:t>
                </a:r>
              </a:p>
              <a:p>
                <a:pPr lvl="1"/>
                <a:r>
                  <a:rPr lang="en-US" sz="2000" dirty="0" smtClean="0"/>
                  <a:t>For a thin matrix it is the left inverse</a:t>
                </a:r>
              </a:p>
              <a:p>
                <a:pPr lvl="1"/>
                <a:r>
                  <a:rPr lang="en-US" sz="2000" dirty="0" smtClean="0"/>
                  <a:t>For a fat matrix it is the right inverse</a:t>
                </a:r>
                <a:endParaRPr lang="en-US" sz="2200" dirty="0"/>
              </a:p>
              <a:p>
                <a:pPr lvl="2"/>
                <a:r>
                  <a:rPr lang="en-US" sz="1600" dirty="0" smtClean="0"/>
                  <a:t>Provides a minimum norm solution of an underdetermined set of equations</a:t>
                </a:r>
                <a:endParaRPr lang="en-US" sz="2200" dirty="0" smtClean="0"/>
              </a:p>
              <a:p>
                <a:r>
                  <a:rPr lang="en-US" sz="2200" dirty="0" smtClean="0"/>
                  <a:t>In general we can have </a:t>
                </a:r>
                <a:r>
                  <a:rPr lang="en-US" sz="2200" b="1" dirty="0" smtClean="0"/>
                  <a:t>X</a:t>
                </a:r>
                <a:r>
                  <a:rPr lang="en-US" sz="2200" b="1" baseline="30000" dirty="0" smtClean="0"/>
                  <a:t>T</a:t>
                </a:r>
                <a:r>
                  <a:rPr lang="en-US" sz="2200" b="1" dirty="0" smtClean="0"/>
                  <a:t>X</a:t>
                </a:r>
                <a:r>
                  <a:rPr lang="en-US" sz="2200" dirty="0" smtClean="0"/>
                  <a:t> not being full rank </a:t>
                </a:r>
                <a:endParaRPr lang="en-US" sz="2200" dirty="0"/>
              </a:p>
              <a:p>
                <a:r>
                  <a:rPr lang="en-US" sz="2200" dirty="0"/>
                  <a:t>W</a:t>
                </a:r>
                <a:r>
                  <a:rPr lang="en-US" sz="2200" dirty="0" smtClean="0"/>
                  <a:t>e get the minimum norm solution among the set of least squares solution</a:t>
                </a: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35815"/>
                <a:ext cx="10621108" cy="4617426"/>
              </a:xfrm>
              <a:prstGeom prst="rect">
                <a:avLst/>
              </a:prstGeom>
              <a:blipFill rotWithShape="0">
                <a:blip r:embed="rId3"/>
                <a:stretch>
                  <a:fillRect l="-861" t="-1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8291910" y="1867780"/>
            <a:ext cx="3830223" cy="2503923"/>
            <a:chOff x="8291910" y="1867780"/>
            <a:chExt cx="3830223" cy="2503923"/>
          </a:xfrm>
        </p:grpSpPr>
        <p:sp>
          <p:nvSpPr>
            <p:cNvPr id="3" name="Oval 2"/>
            <p:cNvSpPr/>
            <p:nvPr/>
          </p:nvSpPr>
          <p:spPr>
            <a:xfrm>
              <a:off x="8291910" y="2333897"/>
              <a:ext cx="2513428" cy="20378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Set of all solutions having the smallest residual norm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0201699" y="2804160"/>
              <a:ext cx="174171" cy="14804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10298549" y="2096655"/>
              <a:ext cx="628072" cy="766618"/>
            </a:xfrm>
            <a:custGeom>
              <a:avLst/>
              <a:gdLst>
                <a:gd name="connsiteX0" fmla="*/ 0 w 628072"/>
                <a:gd name="connsiteY0" fmla="*/ 766618 h 766618"/>
                <a:gd name="connsiteX1" fmla="*/ 230909 w 628072"/>
                <a:gd name="connsiteY1" fmla="*/ 175490 h 766618"/>
                <a:gd name="connsiteX2" fmla="*/ 628072 w 628072"/>
                <a:gd name="connsiteY2" fmla="*/ 0 h 766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8072" h="766618">
                  <a:moveTo>
                    <a:pt x="0" y="766618"/>
                  </a:moveTo>
                  <a:cubicBezTo>
                    <a:pt x="63115" y="534939"/>
                    <a:pt x="126230" y="303260"/>
                    <a:pt x="230909" y="175490"/>
                  </a:cubicBezTo>
                  <a:cubicBezTo>
                    <a:pt x="335588" y="47720"/>
                    <a:pt x="481830" y="23860"/>
                    <a:pt x="628072" y="0"/>
                  </a:cubicBezTo>
                </a:path>
              </a:pathLst>
            </a:custGeom>
            <a:noFill/>
            <a:ln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888462" y="1867780"/>
              <a:ext cx="1233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Least norm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264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tats perspective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879272"/>
                <a:ext cx="10621108" cy="26059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Maximum Likelihood Estimator (MLE)</a:t>
                </a:r>
              </a:p>
              <a:p>
                <a:pPr lvl="1"/>
                <a:r>
                  <a:rPr lang="en-US" sz="20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Normally distributed error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000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pPr lvl="2"/>
                <a:r>
                  <a:rPr lang="en-US" sz="1600" dirty="0" smtClean="0"/>
                  <a:t>Consider the exponent in the Gaussian pdf</a:t>
                </a:r>
              </a:p>
              <a:p>
                <a:pPr lvl="2"/>
                <a:r>
                  <a:rPr lang="en-US" sz="1600" dirty="0" smtClean="0"/>
                  <a:t>L2 norm minimization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879272"/>
                <a:ext cx="10621108" cy="2605933"/>
              </a:xfrm>
              <a:blipFill rotWithShape="0">
                <a:blip r:embed="rId2"/>
                <a:stretch>
                  <a:fillRect l="-1722" t="-3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836" y="4324389"/>
            <a:ext cx="2422164" cy="1590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1563714" y="2080504"/>
                <a:ext cx="353574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714" y="2080504"/>
                <a:ext cx="3535740" cy="914400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7737329" y="2073592"/>
                <a:ext cx="353574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40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𝑡𝑟𝑢𝑒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329" y="2073592"/>
                <a:ext cx="3535740" cy="914400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>
          <a:xfrm>
            <a:off x="5569524" y="2466108"/>
            <a:ext cx="1736437" cy="295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31094" y="4939602"/>
                <a:ext cx="4106316" cy="338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−1/2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/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094" y="4939602"/>
                <a:ext cx="4106316" cy="338811"/>
              </a:xfrm>
              <a:prstGeom prst="rect">
                <a:avLst/>
              </a:prstGeom>
              <a:blipFill rotWithShape="0"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31630" y="5771589"/>
                <a:ext cx="4145430" cy="338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−1/2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p/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630" y="5771589"/>
                <a:ext cx="4145430" cy="338811"/>
              </a:xfrm>
              <a:prstGeom prst="rect">
                <a:avLst/>
              </a:prstGeom>
              <a:blipFill rotWithShape="0">
                <a:blip r:embed="rId7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46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490672"/>
              </a:xfrm>
            </p:spPr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Let’s look at the distribution of our estimated model coefficients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baseline="3000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𝑡𝑟𝑢𝑒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baseline="3000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baseline="30000" dirty="0" smtClean="0"/>
                  <a:t>     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Yay!!!!! Unbiased estimator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We can show it is the best linear unbiased estimator (BLUE)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baseline="-250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𝑡𝑟𝑢𝑒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i="1" baseline="-25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𝑡𝑟𝑢𝑒</m:t>
                            </m:r>
                          </m:e>
                        </m:d>
                        <m:r>
                          <a:rPr lang="en-US" b="0" i="1" baseline="300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baseline="30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30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baseline="300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𝜀𝜀</m:t>
                        </m:r>
                        <m:r>
                          <a:rPr lang="en-US" b="0" i="1" baseline="300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baseline="300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baseline="30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baseline="300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baseline="30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00B050"/>
                  </a:solidFill>
                </a:endParaRPr>
              </a:p>
              <a:p>
                <a:r>
                  <a:rPr lang="en-US" dirty="0" smtClean="0"/>
                  <a:t>Even if (X</a:t>
                </a:r>
                <a:r>
                  <a:rPr lang="en-US" baseline="30000" dirty="0" smtClean="0"/>
                  <a:t>T</a:t>
                </a:r>
                <a:r>
                  <a:rPr lang="en-US" dirty="0" smtClean="0"/>
                  <a:t>X) is close to being non-invertible we are in trouble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490672"/>
              </a:xfrm>
              <a:blipFill rotWithShape="0">
                <a:blip r:embed="rId2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I: Unstable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7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62" y="2202287"/>
            <a:ext cx="4724776" cy="34573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stimate parameter variance</a:t>
            </a:r>
            <a:br>
              <a:rPr lang="en-US" dirty="0" smtClean="0"/>
            </a:br>
            <a:r>
              <a:rPr lang="en-US" dirty="0" smtClean="0"/>
              <a:t>Bootstrapping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1845734"/>
            <a:ext cx="6179283" cy="432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5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II: Over fitting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97280" y="1845734"/>
            <a:ext cx="5134708" cy="4023360"/>
          </a:xfrm>
        </p:spPr>
        <p:txBody>
          <a:bodyPr/>
          <a:lstStyle/>
          <a:p>
            <a:r>
              <a:rPr lang="en-US" dirty="0" smtClean="0"/>
              <a:t>Model describes the training data very well</a:t>
            </a:r>
          </a:p>
          <a:p>
            <a:pPr lvl="1"/>
            <a:r>
              <a:rPr lang="en-US" dirty="0" smtClean="0"/>
              <a:t>Actually “too” well</a:t>
            </a:r>
          </a:p>
          <a:p>
            <a:pPr lvl="1"/>
            <a:r>
              <a:rPr lang="en-US" dirty="0" smtClean="0"/>
              <a:t>The model is adapting to any noise in the training data</a:t>
            </a:r>
          </a:p>
          <a:p>
            <a:r>
              <a:rPr lang="en-US" dirty="0" smtClean="0"/>
              <a:t>Model is very bad predicting at other points</a:t>
            </a:r>
          </a:p>
          <a:p>
            <a:r>
              <a:rPr lang="en-US" dirty="0" smtClean="0"/>
              <a:t>Defeats the purpose of predictive modeling</a:t>
            </a:r>
          </a:p>
          <a:p>
            <a:endParaRPr lang="en-US" dirty="0"/>
          </a:p>
          <a:p>
            <a:r>
              <a:rPr lang="en-US" dirty="0" smtClean="0"/>
              <a:t>How do we know that we have </a:t>
            </a:r>
            <a:r>
              <a:rPr lang="en-US" dirty="0" err="1" smtClean="0"/>
              <a:t>overfit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can we do to avoid overfitting?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1885070"/>
            <a:ext cx="5212645" cy="40882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48247" y="6488668"/>
            <a:ext cx="424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Image from http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://blog.rocapal.org/?p=423</a:t>
            </a:r>
          </a:p>
        </p:txBody>
      </p:sp>
    </p:spTree>
    <p:extLst>
      <p:ext uri="{BB962C8B-B14F-4D97-AF65-F5344CB8AC3E}">
        <p14:creationId xmlns:p14="http://schemas.microsoft.com/office/powerpoint/2010/main" val="39664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Linear Regression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 perspectives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Issues with linear regression</a:t>
            </a:r>
          </a:p>
          <a:p>
            <a:r>
              <a:rPr lang="en-US" dirty="0" smtClean="0"/>
              <a:t>Addressing the issues through regularization</a:t>
            </a:r>
          </a:p>
          <a:p>
            <a:pPr lvl="1"/>
            <a:r>
              <a:rPr lang="en-US" dirty="0" smtClean="0"/>
              <a:t>Ridge regression</a:t>
            </a:r>
          </a:p>
          <a:p>
            <a:pPr lvl="1"/>
            <a:r>
              <a:rPr lang="en-US" dirty="0" smtClean="0"/>
              <a:t>Python example: Bootstrapping to demonstrate reduction in variance</a:t>
            </a:r>
          </a:p>
          <a:p>
            <a:pPr lvl="1"/>
            <a:r>
              <a:rPr lang="en-US" dirty="0" smtClean="0"/>
              <a:t>Optimizing the predictive capacity of the model through cross validation</a:t>
            </a:r>
          </a:p>
          <a:p>
            <a:r>
              <a:rPr lang="en-US" dirty="0" smtClean="0"/>
              <a:t>Adding </a:t>
            </a:r>
            <a:r>
              <a:rPr lang="en-US" dirty="0" err="1" smtClean="0"/>
              <a:t>sparsity</a:t>
            </a:r>
            <a:r>
              <a:rPr lang="en-US" dirty="0" smtClean="0"/>
              <a:t> to the model/Feature selection</a:t>
            </a:r>
          </a:p>
          <a:p>
            <a:r>
              <a:rPr lang="en-US" dirty="0" err="1"/>
              <a:t>Scikit</a:t>
            </a:r>
            <a:r>
              <a:rPr lang="en-US" dirty="0"/>
              <a:t> options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4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676661" y="2318197"/>
                <a:ext cx="7263683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0" dirty="0" smtClean="0"/>
                  <a:t>Minimize: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661" y="2318197"/>
                <a:ext cx="7263683" cy="9144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21108" cy="1450757"/>
          </a:xfrm>
        </p:spPr>
        <p:txBody>
          <a:bodyPr/>
          <a:lstStyle/>
          <a:p>
            <a:r>
              <a:rPr lang="en-US" dirty="0" smtClean="0"/>
              <a:t>Ridge Regression / Tikhonov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93194"/>
            <a:ext cx="10621108" cy="4404575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A </a:t>
            </a:r>
            <a:r>
              <a:rPr lang="en-US" sz="2400" dirty="0"/>
              <a:t>biased linear estimator to get better variance</a:t>
            </a:r>
          </a:p>
          <a:p>
            <a:pPr lvl="1"/>
            <a:r>
              <a:rPr lang="en-US" sz="2200" dirty="0"/>
              <a:t>Least squares was BLUE so we cant hope to get better variance while staying </a:t>
            </a:r>
            <a:r>
              <a:rPr lang="en-US" sz="2200" dirty="0" smtClean="0"/>
              <a:t>unbiased</a:t>
            </a:r>
          </a:p>
          <a:p>
            <a:r>
              <a:rPr lang="en-US" sz="2600" dirty="0" smtClean="0"/>
              <a:t>Gaussian MLE with a Gaussian prior on the model coefficients</a:t>
            </a:r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3974485" y="3541690"/>
                <a:ext cx="3670479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baseline="3000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 smtClean="0"/>
                  <a:t>=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baseline="300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 smtClean="0"/>
                  <a:t>y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485" y="3541690"/>
                <a:ext cx="3670479" cy="9144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676660" y="2318197"/>
                <a:ext cx="7263683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0" dirty="0" smtClean="0"/>
                  <a:t>Minimize: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bSup>
                      <m:sSubSupPr>
                        <m:ctrl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660" y="2318197"/>
                <a:ext cx="7263683" cy="914400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4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example: Creating </a:t>
            </a:r>
            <a:r>
              <a:rPr lang="en-US" dirty="0" err="1" smtClean="0"/>
              <a:t>testcases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</a:t>
            </a:r>
            <a:r>
              <a:rPr lang="en-US" sz="2400" dirty="0" err="1" smtClean="0"/>
              <a:t>ake_regression</a:t>
            </a:r>
            <a:r>
              <a:rPr lang="en-US" sz="2400" dirty="0" smtClean="0"/>
              <a:t> in </a:t>
            </a:r>
            <a:r>
              <a:rPr lang="en-US" sz="2400" dirty="0" err="1" smtClean="0"/>
              <a:t>scikit.datasets</a:t>
            </a:r>
            <a:endParaRPr lang="en-US" sz="2400" dirty="0" smtClean="0"/>
          </a:p>
          <a:p>
            <a:pPr lvl="1"/>
            <a:r>
              <a:rPr lang="en-US" sz="2000" dirty="0" smtClean="0"/>
              <a:t>Several parameters to control the “type” of dataset we want</a:t>
            </a:r>
          </a:p>
          <a:p>
            <a:pPr lvl="1"/>
            <a:r>
              <a:rPr lang="en-US" sz="2000" dirty="0" smtClean="0"/>
              <a:t>Parameters:</a:t>
            </a:r>
          </a:p>
          <a:p>
            <a:pPr lvl="2"/>
            <a:r>
              <a:rPr lang="en-US" sz="1600" dirty="0" smtClean="0"/>
              <a:t>Size: </a:t>
            </a:r>
            <a:r>
              <a:rPr lang="en-US" sz="1600" dirty="0" err="1" smtClean="0"/>
              <a:t>n_samples</a:t>
            </a:r>
            <a:r>
              <a:rPr lang="en-US" sz="1600" dirty="0" smtClean="0"/>
              <a:t> and </a:t>
            </a:r>
            <a:r>
              <a:rPr lang="en-US" sz="1600" dirty="0" err="1" smtClean="0"/>
              <a:t>n_features</a:t>
            </a:r>
            <a:endParaRPr lang="en-US" sz="1600" dirty="0" smtClean="0"/>
          </a:p>
          <a:p>
            <a:pPr lvl="2"/>
            <a:r>
              <a:rPr lang="en-US" sz="1600" dirty="0" smtClean="0"/>
              <a:t>Type: </a:t>
            </a:r>
            <a:r>
              <a:rPr lang="en-US" sz="1600" dirty="0" err="1" smtClean="0"/>
              <a:t>n_informative</a:t>
            </a:r>
            <a:r>
              <a:rPr lang="en-US" sz="1600" dirty="0" smtClean="0"/>
              <a:t>, </a:t>
            </a:r>
            <a:r>
              <a:rPr lang="en-US" sz="1600" dirty="0" err="1" smtClean="0"/>
              <a:t>effective_rank</a:t>
            </a:r>
            <a:r>
              <a:rPr lang="en-US" sz="1600" dirty="0" smtClean="0"/>
              <a:t>, </a:t>
            </a:r>
            <a:r>
              <a:rPr lang="en-US" sz="1600" dirty="0" err="1" smtClean="0"/>
              <a:t>tail_strength</a:t>
            </a:r>
            <a:r>
              <a:rPr lang="en-US" sz="1600" dirty="0" smtClean="0"/>
              <a:t>, noise</a:t>
            </a:r>
          </a:p>
          <a:p>
            <a:pPr lvl="2"/>
            <a:endParaRPr lang="en-US" sz="1600" dirty="0"/>
          </a:p>
          <a:p>
            <a:r>
              <a:rPr lang="en-US" sz="2400" dirty="0" smtClean="0"/>
              <a:t>We want to test ridge regression with datasets with a low effective rank</a:t>
            </a:r>
          </a:p>
          <a:p>
            <a:pPr lvl="1"/>
            <a:r>
              <a:rPr lang="en-US" sz="2000" dirty="0" smtClean="0"/>
              <a:t>Highly correlated (or linearly dependent) features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140" y="4797045"/>
            <a:ext cx="6888985" cy="74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2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Python: Comparing ridge with basic regression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310" y="1897249"/>
            <a:ext cx="3819525" cy="4324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69" y="2548541"/>
            <a:ext cx="66770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2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variances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444" y="1994547"/>
            <a:ext cx="7096125" cy="41052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834907" y="2601532"/>
            <a:ext cx="208637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974428" y="4724400"/>
            <a:ext cx="208637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Ridge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8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</a:p>
          <a:p>
            <a:pPr lvl="1"/>
            <a:r>
              <a:rPr lang="en-US" dirty="0" smtClean="0"/>
              <a:t>Different perspectives</a:t>
            </a:r>
          </a:p>
          <a:p>
            <a:pPr lvl="1"/>
            <a:r>
              <a:rPr lang="en-US" dirty="0" smtClean="0"/>
              <a:t>Issues with linear regression</a:t>
            </a:r>
          </a:p>
          <a:p>
            <a:r>
              <a:rPr lang="en-US" dirty="0" smtClean="0"/>
              <a:t>Addressing the issues through regularization</a:t>
            </a:r>
          </a:p>
          <a:p>
            <a:r>
              <a:rPr lang="en-US" dirty="0" smtClean="0"/>
              <a:t>Adding </a:t>
            </a:r>
            <a:r>
              <a:rPr lang="en-US" dirty="0" err="1" smtClean="0"/>
              <a:t>sparsity</a:t>
            </a:r>
            <a:r>
              <a:rPr lang="en-US" dirty="0" smtClean="0"/>
              <a:t> to the model/Feature selection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 options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9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: Ridge  solvers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problem is inherently much better than the </a:t>
            </a:r>
            <a:r>
              <a:rPr lang="en-US" dirty="0" err="1" smtClean="0"/>
              <a:t>LinearRegression</a:t>
            </a:r>
            <a:r>
              <a:rPr lang="en-US" dirty="0" smtClean="0"/>
              <a:t>() case</a:t>
            </a:r>
          </a:p>
          <a:p>
            <a:r>
              <a:rPr lang="en-US" dirty="0" smtClean="0"/>
              <a:t>Several choices for the solver provided by </a:t>
            </a:r>
            <a:r>
              <a:rPr lang="en-US" dirty="0" err="1" smtClean="0"/>
              <a:t>Scikit</a:t>
            </a:r>
            <a:endParaRPr lang="en-US" dirty="0" smtClean="0"/>
          </a:p>
          <a:p>
            <a:pPr lvl="1"/>
            <a:r>
              <a:rPr lang="en-US" dirty="0" smtClean="0"/>
              <a:t>SVD</a:t>
            </a:r>
          </a:p>
          <a:p>
            <a:pPr lvl="2"/>
            <a:r>
              <a:rPr lang="en-US" dirty="0" smtClean="0"/>
              <a:t>Used by the </a:t>
            </a:r>
            <a:r>
              <a:rPr lang="en-US" dirty="0" err="1" smtClean="0"/>
              <a:t>unregularized</a:t>
            </a:r>
            <a:r>
              <a:rPr lang="en-US" dirty="0" smtClean="0"/>
              <a:t> linear regression</a:t>
            </a:r>
            <a:endParaRPr lang="en-US" dirty="0"/>
          </a:p>
          <a:p>
            <a:pPr lvl="1"/>
            <a:r>
              <a:rPr lang="en-US" dirty="0" err="1" smtClean="0"/>
              <a:t>Cholesky</a:t>
            </a:r>
            <a:r>
              <a:rPr lang="en-US" dirty="0" smtClean="0"/>
              <a:t> factorization</a:t>
            </a:r>
          </a:p>
          <a:p>
            <a:pPr lvl="1"/>
            <a:r>
              <a:rPr lang="en-US" dirty="0" smtClean="0"/>
              <a:t>Conjugate gradients (CGLS)</a:t>
            </a:r>
          </a:p>
          <a:p>
            <a:pPr lvl="2"/>
            <a:r>
              <a:rPr lang="en-US" dirty="0" smtClean="0"/>
              <a:t>Iterative method and we can target quality of fit</a:t>
            </a:r>
          </a:p>
          <a:p>
            <a:pPr lvl="1"/>
            <a:r>
              <a:rPr lang="en-US" dirty="0" err="1" smtClean="0"/>
              <a:t>Lsqr</a:t>
            </a:r>
            <a:endParaRPr lang="en-US" dirty="0" smtClean="0"/>
          </a:p>
          <a:p>
            <a:pPr lvl="2"/>
            <a:r>
              <a:rPr lang="en-US" dirty="0" smtClean="0"/>
              <a:t>Similar to CG but is more stable and may need fewer iterations to converge</a:t>
            </a:r>
          </a:p>
          <a:p>
            <a:pPr lvl="1"/>
            <a:r>
              <a:rPr lang="en-US" dirty="0" smtClean="0"/>
              <a:t>Stochastic Average Gradient – Fairly new</a:t>
            </a:r>
          </a:p>
          <a:p>
            <a:pPr lvl="2"/>
            <a:r>
              <a:rPr lang="en-US" dirty="0" smtClean="0"/>
              <a:t>Use for big data sets</a:t>
            </a:r>
          </a:p>
          <a:p>
            <a:pPr lvl="2"/>
            <a:r>
              <a:rPr lang="en-US" dirty="0" smtClean="0"/>
              <a:t>Improvement over standard stochastic gradient</a:t>
            </a:r>
          </a:p>
          <a:p>
            <a:pPr lvl="2"/>
            <a:r>
              <a:rPr lang="en-US" dirty="0" smtClean="0"/>
              <a:t>Convergence rate linear – Same as gradient descent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9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to choose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: Cross validation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086" t="-8621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 smtClean="0"/>
                  <a:t>Choosing a smaller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or adding more features will always result in lower error on the training dataset</a:t>
                </a:r>
              </a:p>
              <a:p>
                <a:pPr lvl="1"/>
                <a:r>
                  <a:rPr lang="en-US" sz="2400" dirty="0" smtClean="0"/>
                  <a:t>Over fitting</a:t>
                </a:r>
              </a:p>
              <a:p>
                <a:pPr lvl="1"/>
                <a:r>
                  <a:rPr lang="en-US" sz="2400" dirty="0" smtClean="0"/>
                  <a:t>How to identify a model that will work as a good predictor? </a:t>
                </a:r>
              </a:p>
              <a:p>
                <a:r>
                  <a:rPr lang="en-US" sz="2800" dirty="0" smtClean="0"/>
                  <a:t>Break up the dataset</a:t>
                </a:r>
              </a:p>
              <a:p>
                <a:pPr lvl="1"/>
                <a:r>
                  <a:rPr lang="en-US" sz="2400" dirty="0" smtClean="0"/>
                  <a:t>Training and validation set</a:t>
                </a:r>
              </a:p>
              <a:p>
                <a:r>
                  <a:rPr lang="en-US" sz="2800" dirty="0" smtClean="0"/>
                  <a:t>Train the model over a subset of the data and test its predictive capability</a:t>
                </a:r>
              </a:p>
              <a:p>
                <a:pPr lvl="1"/>
                <a:r>
                  <a:rPr lang="en-US" sz="2400" dirty="0" smtClean="0"/>
                  <a:t>Test predictions on an independent set of data</a:t>
                </a:r>
              </a:p>
              <a:p>
                <a:pPr lvl="1"/>
                <a:r>
                  <a:rPr lang="en-US" sz="2400" dirty="0" smtClean="0"/>
                  <a:t>Compare various models and choose the model with the best prediction error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2" t="-2576" r="-1091" b="-1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93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validation: Training vs Test Error</a:t>
            </a:r>
            <a:endParaRPr lang="en-US" dirty="0"/>
          </a:p>
        </p:txBody>
      </p:sp>
      <p:pic>
        <p:nvPicPr>
          <p:cNvPr id="1026" name="Picture 2" descr="http://i.stack.imgur.com/S0t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290" y="1807027"/>
            <a:ext cx="4848225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67451" y="6488668"/>
            <a:ext cx="482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Image from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http://i.stack.imgur.com/S0tRm.png</a:t>
            </a:r>
          </a:p>
        </p:txBody>
      </p:sp>
    </p:spTree>
    <p:extLst>
      <p:ext uri="{BB962C8B-B14F-4D97-AF65-F5344CB8AC3E}">
        <p14:creationId xmlns:p14="http://schemas.microsoft.com/office/powerpoint/2010/main" val="213431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Leave one out cross validation (LOOCV)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652731" cy="40233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Leave one out CV</a:t>
            </a:r>
          </a:p>
          <a:p>
            <a:pPr lvl="1"/>
            <a:r>
              <a:rPr lang="en-US" sz="2400" dirty="0" smtClean="0"/>
              <a:t>Leave one data point as the validation point and train on the remaining dataset</a:t>
            </a:r>
          </a:p>
          <a:p>
            <a:pPr lvl="1"/>
            <a:r>
              <a:rPr lang="en-US" sz="2400" dirty="0" smtClean="0"/>
              <a:t>Evaluate model on the left out data point</a:t>
            </a:r>
          </a:p>
          <a:p>
            <a:pPr lvl="1"/>
            <a:r>
              <a:rPr lang="en-US" sz="2400" dirty="0" smtClean="0"/>
              <a:t>Repeat the modeling and validation test for all choices of the left out data point</a:t>
            </a:r>
          </a:p>
          <a:p>
            <a:pPr lvl="1"/>
            <a:r>
              <a:rPr lang="en-US" sz="2400" dirty="0" smtClean="0"/>
              <a:t>Generalizes to leave-p-out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05240" y="2530837"/>
                <a:ext cx="5094728" cy="2548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3600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3600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3600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3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3600" b="0" i="1" baseline="-2500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3600" b="0" i="1" baseline="-25000" smtClean="0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e>
                                          <m:e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3600" b="0" i="1" baseline="-25000" smtClean="0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3600" b="0" i="1" baseline="-25000" smtClean="0"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e>
                                          <m:e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3600" b="0" i="1" baseline="-25000" smtClean="0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3600" b="0" i="1" baseline="-25000" smtClean="0">
                                                <a:latin typeface="Cambria Math" panose="02040503050406030204" pitchFamily="18" charset="0"/>
                                              </a:rPr>
                                              <m:t>13</m:t>
                                            </m:r>
                                          </m:e>
                                          <m:e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3600" b="0" i="1" baseline="-25000" smtClean="0">
                                                <a:latin typeface="Cambria Math" panose="02040503050406030204" pitchFamily="18" charset="0"/>
                                              </a:rPr>
                                              <m:t>23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600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3600" b="0" i="1" baseline="-250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600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3600" b="0" i="1" baseline="-250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3600" b="0" i="1" baseline="-25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3600" b="0" i="1" baseline="-25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3600" b="0" i="1" baseline="-25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240" y="2530837"/>
                <a:ext cx="5094728" cy="2548646"/>
              </a:xfrm>
              <a:prstGeom prst="rect">
                <a:avLst/>
              </a:prstGeom>
              <a:blipFill rotWithShape="0">
                <a:blip r:embed="rId3"/>
                <a:stretch>
                  <a:fillRect b="-1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6305240" y="2530837"/>
            <a:ext cx="4113378" cy="557273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305240" y="3088110"/>
            <a:ext cx="4113378" cy="1991373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305240" y="3088110"/>
            <a:ext cx="4113378" cy="557273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8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845734"/>
            <a:ext cx="5207960" cy="4023360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2-fold CV</a:t>
            </a:r>
          </a:p>
          <a:p>
            <a:pPr lvl="1"/>
            <a:r>
              <a:rPr lang="en-US" sz="2400" dirty="0"/>
              <a:t>Divide data set into two parts</a:t>
            </a:r>
          </a:p>
          <a:p>
            <a:pPr lvl="1"/>
            <a:r>
              <a:rPr lang="en-US" sz="2400" dirty="0"/>
              <a:t>Use each part once as training and once as validation dataset </a:t>
            </a:r>
          </a:p>
          <a:p>
            <a:pPr lvl="2"/>
            <a:r>
              <a:rPr lang="en-US" sz="2000" dirty="0"/>
              <a:t>Generalizes to k-fold </a:t>
            </a:r>
            <a:r>
              <a:rPr lang="en-US" sz="2000" dirty="0" smtClean="0"/>
              <a:t>CV</a:t>
            </a:r>
          </a:p>
          <a:p>
            <a:pPr lvl="1"/>
            <a:r>
              <a:rPr lang="en-US" sz="2400" dirty="0" smtClean="0"/>
              <a:t>May want to shuffle the data before partitioning</a:t>
            </a:r>
            <a:endParaRPr lang="en-US" sz="2400" dirty="0"/>
          </a:p>
          <a:p>
            <a:r>
              <a:rPr lang="en-US" sz="2600" dirty="0"/>
              <a:t>Generally </a:t>
            </a:r>
            <a:r>
              <a:rPr lang="en-US" sz="2600" dirty="0" smtClean="0"/>
              <a:t>3/5/10-fold </a:t>
            </a:r>
            <a:r>
              <a:rPr lang="en-US" sz="2600" dirty="0"/>
              <a:t>cross validation is preferred</a:t>
            </a:r>
          </a:p>
          <a:p>
            <a:pPr lvl="1"/>
            <a:r>
              <a:rPr lang="en-US" sz="2400" dirty="0" smtClean="0"/>
              <a:t>Leave-p-out </a:t>
            </a:r>
            <a:r>
              <a:rPr lang="en-US" sz="2400" dirty="0"/>
              <a:t>requires several fits over similar sets of data</a:t>
            </a:r>
          </a:p>
          <a:p>
            <a:pPr lvl="2"/>
            <a:r>
              <a:rPr lang="en-US" sz="2000" dirty="0"/>
              <a:t>Also, computationally expensive compared to k-fold CV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19276" y="2583091"/>
                <a:ext cx="5094728" cy="2548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3600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3600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3600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3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3600" b="0" i="1" baseline="-2500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3600" b="0" i="1" baseline="-25000" smtClean="0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e>
                                          <m:e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3600" b="0" i="1" baseline="-25000" smtClean="0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3600" b="0" i="1" baseline="-25000" smtClean="0"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e>
                                          <m:e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3600" b="0" i="1" baseline="-25000" smtClean="0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3600" b="0" i="1" baseline="-25000" smtClean="0">
                                                <a:latin typeface="Cambria Math" panose="02040503050406030204" pitchFamily="18" charset="0"/>
                                              </a:rPr>
                                              <m:t>13</m:t>
                                            </m:r>
                                          </m:e>
                                          <m:e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3600" b="0" i="1" baseline="-25000" smtClean="0">
                                                <a:latin typeface="Cambria Math" panose="02040503050406030204" pitchFamily="18" charset="0"/>
                                              </a:rPr>
                                              <m:t>23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600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3600" b="0" i="1" baseline="-250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600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3600" b="0" i="1" baseline="-250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3600" b="0" i="1" baseline="-25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3600" b="0" i="1" baseline="-25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3600" b="0" i="1" baseline="-25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76" y="2583091"/>
                <a:ext cx="5094728" cy="2548646"/>
              </a:xfrm>
              <a:prstGeom prst="rect">
                <a:avLst/>
              </a:prstGeom>
              <a:blipFill rotWithShape="0">
                <a:blip r:embed="rId2"/>
                <a:stretch>
                  <a:fillRect b="-1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6619276" y="2583091"/>
            <a:ext cx="4113378" cy="1407018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619276" y="3990109"/>
            <a:ext cx="4113378" cy="140701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619276" y="2583091"/>
            <a:ext cx="4113378" cy="140701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619276" y="3990109"/>
            <a:ext cx="4113378" cy="1407018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5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RidgeCV</a:t>
            </a:r>
            <a:r>
              <a:rPr lang="en-US" dirty="0" smtClean="0"/>
              <a:t>: </a:t>
            </a:r>
            <a:r>
              <a:rPr lang="en-US" dirty="0" err="1" smtClean="0"/>
              <a:t>Scikit’s</a:t>
            </a:r>
            <a:r>
              <a:rPr lang="en-US" dirty="0" smtClean="0"/>
              <a:t> Cross validated Ridge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579" y="1845734"/>
            <a:ext cx="5467350" cy="430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93359"/>
            <a:ext cx="5248275" cy="210502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8089557" y="4692073"/>
            <a:ext cx="10734" cy="1016750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87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Linear Regression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 perspectives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Issues with linear regression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Addressing the issues through regularization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Ridge regression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Python example: Bootstrapping to demonstrate reduction in variance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Optimizing the predictive capacity of the model through cross validation</a:t>
            </a:r>
          </a:p>
          <a:p>
            <a:r>
              <a:rPr lang="en-US" dirty="0" smtClean="0"/>
              <a:t>Adding </a:t>
            </a:r>
            <a:r>
              <a:rPr lang="en-US" dirty="0" err="1" smtClean="0"/>
              <a:t>sparsity</a:t>
            </a:r>
            <a:r>
              <a:rPr lang="en-US" dirty="0" smtClean="0"/>
              <a:t> to the model/Feature selection</a:t>
            </a:r>
          </a:p>
          <a:p>
            <a:pPr lvl="1"/>
            <a:r>
              <a:rPr lang="en-US" dirty="0" smtClean="0"/>
              <a:t>LASSO</a:t>
            </a:r>
          </a:p>
          <a:p>
            <a:pPr lvl="1"/>
            <a:r>
              <a:rPr lang="en-US" dirty="0" smtClean="0"/>
              <a:t>Basis Pursuit Methods: Matching Pursuit and Least Angle regression</a:t>
            </a:r>
          </a:p>
          <a:p>
            <a:r>
              <a:rPr lang="en-US" dirty="0" err="1"/>
              <a:t>Scikit</a:t>
            </a:r>
            <a:r>
              <a:rPr lang="en-US" dirty="0"/>
              <a:t> options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43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penalty term for coefficient sizes is now the l1 norm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Gaussian MLE with a </a:t>
            </a:r>
            <a:r>
              <a:rPr lang="en-US" dirty="0" err="1" smtClean="0"/>
              <a:t>laplacian</a:t>
            </a:r>
            <a:r>
              <a:rPr lang="en-US" dirty="0" smtClean="0"/>
              <a:t> prior distribution on the parameters</a:t>
            </a:r>
          </a:p>
          <a:p>
            <a:endParaRPr lang="en-US" dirty="0"/>
          </a:p>
          <a:p>
            <a:r>
              <a:rPr lang="en-US" dirty="0" smtClean="0"/>
              <a:t>Can result in many feature coefficients being zero/sparse solution</a:t>
            </a:r>
          </a:p>
          <a:p>
            <a:pPr lvl="1"/>
            <a:r>
              <a:rPr lang="en-US" dirty="0" smtClean="0"/>
              <a:t>Can be used to select a subset of features – Feature selection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2741055" y="2356833"/>
                <a:ext cx="7263683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0" dirty="0" smtClean="0"/>
                  <a:t>Minimize: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055" y="2356833"/>
                <a:ext cx="7263683" cy="9144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741054" y="2356833"/>
                <a:ext cx="7263683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0" dirty="0" smtClean="0"/>
                  <a:t>Minimize: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bSup>
                      <m:sSubSupPr>
                        <m:ctrl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054" y="2356833"/>
                <a:ext cx="7263683" cy="9144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16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induce sparsity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24" y="3993315"/>
            <a:ext cx="2987814" cy="195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24" y="2062967"/>
            <a:ext cx="2939394" cy="19303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047" y="3021377"/>
            <a:ext cx="4770683" cy="1943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5958" y="1901802"/>
            <a:ext cx="2362996" cy="18903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1529" y="3903162"/>
            <a:ext cx="2257425" cy="2324100"/>
          </a:xfrm>
          <a:prstGeom prst="rect">
            <a:avLst/>
          </a:prstGeom>
        </p:spPr>
      </p:pic>
      <p:sp>
        <p:nvSpPr>
          <p:cNvPr id="9" name="Left-Right Arrow 8"/>
          <p:cNvSpPr/>
          <p:nvPr/>
        </p:nvSpPr>
        <p:spPr>
          <a:xfrm>
            <a:off x="3179132" y="3551657"/>
            <a:ext cx="1387907" cy="7030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225688" y="2440369"/>
            <a:ext cx="1294797" cy="914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Penalty function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226091" y="4511030"/>
            <a:ext cx="1294797" cy="914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Prior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36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 LASSO: Coordinate descent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097280" y="1770186"/>
            <a:ext cx="8946541" cy="4194516"/>
          </a:xfrm>
        </p:spPr>
        <p:txBody>
          <a:bodyPr/>
          <a:lstStyle/>
          <a:p>
            <a:r>
              <a:rPr lang="en-US" dirty="0"/>
              <a:t>Minimize along coordinate axes </a:t>
            </a:r>
            <a:r>
              <a:rPr lang="en-US" dirty="0" smtClean="0"/>
              <a:t>iteratively</a:t>
            </a:r>
          </a:p>
          <a:p>
            <a:pPr lvl="1"/>
            <a:r>
              <a:rPr lang="en-US" dirty="0" smtClean="0"/>
              <a:t>Does not work for non-differentiable functions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826548" y="2538929"/>
            <a:ext cx="4303780" cy="3490439"/>
            <a:chOff x="6292627" y="2297262"/>
            <a:chExt cx="5648325" cy="43529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2627" y="2297262"/>
              <a:ext cx="5648325" cy="4352925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H="1" flipV="1">
              <a:off x="10439021" y="4431521"/>
              <a:ext cx="64394" cy="16023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 flipV="1">
              <a:off x="8932192" y="6009248"/>
              <a:ext cx="1539026" cy="246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692062" y="2538929"/>
            <a:ext cx="4479272" cy="3490439"/>
            <a:chOff x="562195" y="2287737"/>
            <a:chExt cx="5553075" cy="436245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195" y="2287737"/>
              <a:ext cx="5553075" cy="4362450"/>
            </a:xfrm>
            <a:prstGeom prst="rect">
              <a:avLst/>
            </a:prstGeom>
          </p:spPr>
        </p:pic>
        <p:sp>
          <p:nvSpPr>
            <p:cNvPr id="15" name="Freeform 14"/>
            <p:cNvSpPr/>
            <p:nvPr/>
          </p:nvSpPr>
          <p:spPr>
            <a:xfrm>
              <a:off x="3699803" y="4318782"/>
              <a:ext cx="1195754" cy="1645920"/>
            </a:xfrm>
            <a:custGeom>
              <a:avLst/>
              <a:gdLst>
                <a:gd name="connsiteX0" fmla="*/ 1139483 w 1195754"/>
                <a:gd name="connsiteY0" fmla="*/ 1645920 h 1645920"/>
                <a:gd name="connsiteX1" fmla="*/ 1195754 w 1195754"/>
                <a:gd name="connsiteY1" fmla="*/ 548640 h 1645920"/>
                <a:gd name="connsiteX2" fmla="*/ 281354 w 1195754"/>
                <a:gd name="connsiteY2" fmla="*/ 534572 h 1645920"/>
                <a:gd name="connsiteX3" fmla="*/ 295422 w 1195754"/>
                <a:gd name="connsiteY3" fmla="*/ 0 h 1645920"/>
                <a:gd name="connsiteX4" fmla="*/ 0 w 1195754"/>
                <a:gd name="connsiteY4" fmla="*/ 0 h 1645920"/>
                <a:gd name="connsiteX5" fmla="*/ 0 w 1195754"/>
                <a:gd name="connsiteY5" fmla="*/ 0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5754" h="1645920">
                  <a:moveTo>
                    <a:pt x="1139483" y="1645920"/>
                  </a:moveTo>
                  <a:lnTo>
                    <a:pt x="1195754" y="548640"/>
                  </a:lnTo>
                  <a:lnTo>
                    <a:pt x="281354" y="534572"/>
                  </a:lnTo>
                  <a:lnTo>
                    <a:pt x="29542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4127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625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93194"/>
            <a:ext cx="10621108" cy="459201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Modeling a quantity as a simple function of features</a:t>
            </a:r>
          </a:p>
          <a:p>
            <a:pPr lvl="1"/>
            <a:r>
              <a:rPr lang="en-US" sz="2600" dirty="0" smtClean="0"/>
              <a:t>The predicted quantity should be well approximated as continuous</a:t>
            </a:r>
          </a:p>
          <a:p>
            <a:pPr lvl="2"/>
            <a:r>
              <a:rPr lang="en-US" sz="2200" dirty="0" smtClean="0"/>
              <a:t>Prices, lifespan, physical measurements</a:t>
            </a:r>
          </a:p>
          <a:p>
            <a:pPr lvl="2"/>
            <a:r>
              <a:rPr lang="en-US" sz="2200" dirty="0" smtClean="0"/>
              <a:t>As opposed to classification where we seek to predict discrete classes</a:t>
            </a:r>
            <a:endParaRPr lang="en-US" sz="2800" dirty="0"/>
          </a:p>
          <a:p>
            <a:r>
              <a:rPr lang="en-US" sz="2800" dirty="0" smtClean="0"/>
              <a:t>Python example for today: Boston house prices</a:t>
            </a:r>
          </a:p>
          <a:p>
            <a:pPr lvl="1"/>
            <a:r>
              <a:rPr lang="en-US" sz="2400" dirty="0" smtClean="0"/>
              <a:t>The model is a linear function of the features</a:t>
            </a:r>
          </a:p>
          <a:p>
            <a:pPr lvl="2"/>
            <a:r>
              <a:rPr lang="en-US" sz="1800" dirty="0" err="1" smtClean="0"/>
              <a:t>House_price</a:t>
            </a:r>
            <a:r>
              <a:rPr lang="en-US" sz="1800" dirty="0" smtClean="0"/>
              <a:t> = a*age + b*</a:t>
            </a:r>
            <a:r>
              <a:rPr lang="en-US" sz="1800" dirty="0" err="1"/>
              <a:t>House_size</a:t>
            </a:r>
            <a:r>
              <a:rPr lang="en-US" sz="1800" dirty="0" smtClean="0"/>
              <a:t> + ….</a:t>
            </a:r>
          </a:p>
          <a:p>
            <a:pPr lvl="1"/>
            <a:r>
              <a:rPr lang="en-US" sz="2400" dirty="0" smtClean="0"/>
              <a:t>Create nonlinear features to capture non-</a:t>
            </a:r>
            <a:r>
              <a:rPr lang="en-US" sz="2400" dirty="0" err="1" smtClean="0"/>
              <a:t>linearities</a:t>
            </a:r>
            <a:endParaRPr lang="en-US" sz="2400" dirty="0" smtClean="0"/>
          </a:p>
          <a:p>
            <a:pPr lvl="2"/>
            <a:r>
              <a:rPr lang="en-US" sz="1800" dirty="0" smtClean="0"/>
              <a:t>House_size2 = </a:t>
            </a:r>
            <a:r>
              <a:rPr lang="en-US" sz="1800" dirty="0" err="1" smtClean="0"/>
              <a:t>house_size</a:t>
            </a:r>
            <a:r>
              <a:rPr lang="en-US" sz="1800" dirty="0" smtClean="0"/>
              <a:t>*</a:t>
            </a:r>
            <a:r>
              <a:rPr lang="en-US" sz="1800" dirty="0" err="1" smtClean="0"/>
              <a:t>house_size</a:t>
            </a:r>
            <a:endParaRPr lang="en-US" sz="1800" dirty="0" smtClean="0"/>
          </a:p>
          <a:p>
            <a:pPr lvl="2"/>
            <a:r>
              <a:rPr lang="en-US" sz="1800" dirty="0" err="1"/>
              <a:t>House_price</a:t>
            </a:r>
            <a:r>
              <a:rPr lang="en-US" sz="1800" dirty="0"/>
              <a:t> = </a:t>
            </a:r>
            <a:r>
              <a:rPr lang="en-US" sz="1800" dirty="0" smtClean="0"/>
              <a:t>a*age + b*</a:t>
            </a:r>
            <a:r>
              <a:rPr lang="en-US" sz="1800" dirty="0" err="1" smtClean="0"/>
              <a:t>House_size</a:t>
            </a:r>
            <a:r>
              <a:rPr lang="en-US" sz="1800" dirty="0" smtClean="0"/>
              <a:t> + c*House_size2 + …..</a:t>
            </a:r>
            <a:endParaRPr lang="en-US" sz="1800" dirty="0"/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46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LASSO objective</a:t>
            </a:r>
            <a:br>
              <a:rPr lang="en-US" dirty="0" smtClean="0"/>
            </a:br>
            <a:r>
              <a:rPr lang="en-US" dirty="0" smtClean="0"/>
              <a:t>Non-differentiable part is separable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802" y="1828287"/>
            <a:ext cx="5086204" cy="406004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744393" y="1894304"/>
            <a:ext cx="2335237" cy="787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h(x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….,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Down Arrow 8"/>
          <p:cNvSpPr/>
          <p:nvPr/>
        </p:nvSpPr>
        <p:spPr>
          <a:xfrm>
            <a:off x="2771333" y="2873005"/>
            <a:ext cx="281353" cy="1828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097280" y="4892715"/>
            <a:ext cx="3358809" cy="787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(x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)+f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)+ … + </a:t>
            </a:r>
            <a:r>
              <a:rPr lang="en-US" sz="2400" dirty="0" err="1" smtClean="0"/>
              <a:t>f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(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31189" y="3525794"/>
            <a:ext cx="1626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Separable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52026" y="5871416"/>
            <a:ext cx="827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 in </a:t>
            </a:r>
            <a:r>
              <a:rPr lang="en-US" dirty="0" err="1" smtClean="0"/>
              <a:t>scikit</a:t>
            </a:r>
            <a:r>
              <a:rPr lang="en-US" dirty="0" smtClean="0"/>
              <a:t> to choose the direction either cyclically or at random called “selection”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15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Pursuit (MP)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feature most correlated to the residual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54600" y="2503359"/>
            <a:ext cx="4257443" cy="3082611"/>
            <a:chOff x="676438" y="2505634"/>
            <a:chExt cx="4257443" cy="3082611"/>
          </a:xfrm>
        </p:grpSpPr>
        <p:grpSp>
          <p:nvGrpSpPr>
            <p:cNvPr id="5" name="Group 4"/>
            <p:cNvGrpSpPr/>
            <p:nvPr/>
          </p:nvGrpSpPr>
          <p:grpSpPr>
            <a:xfrm>
              <a:off x="676438" y="2801816"/>
              <a:ext cx="3786389" cy="2601763"/>
              <a:chOff x="3644721" y="2562665"/>
              <a:chExt cx="3786389" cy="2601763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3644721" y="5164428"/>
                <a:ext cx="3786389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3644721" y="2562665"/>
                <a:ext cx="1405581" cy="260176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4600135" y="521891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82019" y="250563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/>
                <a:t>2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V="1">
            <a:off x="3859355" y="4420029"/>
            <a:ext cx="2901663" cy="9789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873422" y="5394434"/>
            <a:ext cx="2887596" cy="10529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746363" y="4558229"/>
            <a:ext cx="454640" cy="866533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15969" y="4568213"/>
            <a:ext cx="3252298" cy="85655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742757" y="4420029"/>
            <a:ext cx="18261" cy="981276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64291" y="4339123"/>
            <a:ext cx="18261" cy="981276"/>
          </a:xfrm>
          <a:prstGeom prst="line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3873421" y="4349148"/>
            <a:ext cx="416380" cy="15669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09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Orthogonal Matching Pursuit (OMP)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938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Keep residual orthogonal to the set of selected features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(O)MP methods are greedy</a:t>
            </a:r>
          </a:p>
          <a:p>
            <a:pPr lvl="1"/>
            <a:r>
              <a:rPr lang="en-US" dirty="0" smtClean="0"/>
              <a:t>Correlated features are ignored and will not be considered again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54600" y="2137604"/>
            <a:ext cx="4257443" cy="3082611"/>
            <a:chOff x="676438" y="2505634"/>
            <a:chExt cx="4257443" cy="3082611"/>
          </a:xfrm>
        </p:grpSpPr>
        <p:grpSp>
          <p:nvGrpSpPr>
            <p:cNvPr id="5" name="Group 4"/>
            <p:cNvGrpSpPr/>
            <p:nvPr/>
          </p:nvGrpSpPr>
          <p:grpSpPr>
            <a:xfrm>
              <a:off x="676438" y="2801816"/>
              <a:ext cx="3786389" cy="2601763"/>
              <a:chOff x="3644721" y="2562665"/>
              <a:chExt cx="3786389" cy="2601763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3644721" y="5164428"/>
                <a:ext cx="3786389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3644721" y="2562665"/>
                <a:ext cx="1405581" cy="260176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4600135" y="521891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82019" y="250563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/>
                <a:t>2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V="1">
            <a:off x="3859355" y="4054274"/>
            <a:ext cx="2901663" cy="9789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873422" y="5028679"/>
            <a:ext cx="2887596" cy="10529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742757" y="4054274"/>
            <a:ext cx="18261" cy="981276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864291" y="3973368"/>
            <a:ext cx="18261" cy="981276"/>
          </a:xfrm>
          <a:prstGeom prst="line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882552" y="4054274"/>
            <a:ext cx="2860205" cy="974405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74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LARS (Least Angle regression)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73909"/>
          </a:xfrm>
        </p:spPr>
        <p:txBody>
          <a:bodyPr/>
          <a:lstStyle/>
          <a:p>
            <a:r>
              <a:rPr lang="en-US" dirty="0"/>
              <a:t>Move along most correlated feature until another feature becomes equally correlated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475909" y="2660378"/>
            <a:ext cx="4257443" cy="3082611"/>
            <a:chOff x="676438" y="2505634"/>
            <a:chExt cx="4257443" cy="3082611"/>
          </a:xfrm>
        </p:grpSpPr>
        <p:grpSp>
          <p:nvGrpSpPr>
            <p:cNvPr id="8" name="Group 7"/>
            <p:cNvGrpSpPr/>
            <p:nvPr/>
          </p:nvGrpSpPr>
          <p:grpSpPr>
            <a:xfrm>
              <a:off x="676438" y="2801816"/>
              <a:ext cx="3786389" cy="2601763"/>
              <a:chOff x="3644721" y="2562665"/>
              <a:chExt cx="3786389" cy="2601763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3644721" y="5164428"/>
                <a:ext cx="3786389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3644721" y="2562665"/>
                <a:ext cx="1405581" cy="260176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4600135" y="521891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82019" y="250563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/>
                <a:t>2</a:t>
              </a: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V="1">
            <a:off x="3480664" y="4547235"/>
            <a:ext cx="3781634" cy="100874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494731" y="5548240"/>
            <a:ext cx="1874372" cy="13742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269823" y="4543865"/>
            <a:ext cx="1904700" cy="1017671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322166" y="2913069"/>
            <a:ext cx="1405581" cy="2601763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269823" y="4526911"/>
            <a:ext cx="1904700" cy="1017671"/>
          </a:xfrm>
          <a:prstGeom prst="straightConnector1">
            <a:avLst/>
          </a:prstGeom>
          <a:ln w="34925"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00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Linear Regression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 perspectives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Issues with linear regression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Addressing the issues through regularization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Ridge regression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Python example: Bootstrapping to demonstrate reduction in variance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Optimizing the predictive capacity of the model through cross validation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Adding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sparsity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the model/Feature selection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LASSO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Basis Pursuit Methods: Matching Pursuit and Least Angle regression</a:t>
            </a:r>
          </a:p>
          <a:p>
            <a:r>
              <a:rPr lang="en-US" dirty="0" err="1"/>
              <a:t>Scikit</a:t>
            </a:r>
            <a:r>
              <a:rPr lang="en-US" dirty="0"/>
              <a:t> options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4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Normalize (default false)</a:t>
            </a:r>
          </a:p>
          <a:p>
            <a:pPr lvl="1"/>
            <a:r>
              <a:rPr lang="en-US" dirty="0" smtClean="0"/>
              <a:t>Scale the feature vectors to have unit norm</a:t>
            </a:r>
          </a:p>
          <a:p>
            <a:pPr lvl="1"/>
            <a:r>
              <a:rPr lang="en-US" dirty="0" smtClean="0"/>
              <a:t>Your choice</a:t>
            </a:r>
          </a:p>
          <a:p>
            <a:r>
              <a:rPr lang="en-US" dirty="0" smtClean="0"/>
              <a:t>Fit intercept (default true)</a:t>
            </a:r>
          </a:p>
          <a:p>
            <a:pPr lvl="1"/>
            <a:r>
              <a:rPr lang="en-US" dirty="0" smtClean="0"/>
              <a:t>False: Implies the X and y already centered</a:t>
            </a:r>
          </a:p>
          <a:p>
            <a:pPr lvl="1"/>
            <a:r>
              <a:rPr lang="en-US" dirty="0" smtClean="0"/>
              <a:t>Basic linear regression will do this implicitly if X is not sparse and compute the intercept separately</a:t>
            </a:r>
          </a:p>
          <a:p>
            <a:pPr lvl="2"/>
            <a:r>
              <a:rPr lang="en-US" dirty="0"/>
              <a:t>Centering can kill </a:t>
            </a:r>
            <a:r>
              <a:rPr lang="en-US" dirty="0" err="1" smtClean="0"/>
              <a:t>sparsity</a:t>
            </a:r>
            <a:endParaRPr lang="en-US" dirty="0" smtClean="0"/>
          </a:p>
          <a:p>
            <a:pPr lvl="2"/>
            <a:r>
              <a:rPr lang="en-US" dirty="0" smtClean="0"/>
              <a:t>Center data matrix in regularized regressions unless you really want a penalty on the bias</a:t>
            </a:r>
          </a:p>
          <a:p>
            <a:pPr lvl="3"/>
            <a:r>
              <a:rPr lang="en-US" dirty="0" smtClean="0"/>
              <a:t>Issues with </a:t>
            </a:r>
            <a:r>
              <a:rPr lang="en-US" dirty="0" err="1" smtClean="0"/>
              <a:t>sparsity</a:t>
            </a:r>
            <a:r>
              <a:rPr lang="en-US" dirty="0" smtClean="0"/>
              <a:t> still being worked out in </a:t>
            </a:r>
            <a:r>
              <a:rPr lang="en-US" dirty="0" err="1" smtClean="0"/>
              <a:t>scikit</a:t>
            </a:r>
            <a:r>
              <a:rPr lang="en-US" dirty="0" smtClean="0"/>
              <a:t> (Temporary bug fix for ridge in 0.17 using sag solver)</a:t>
            </a:r>
          </a:p>
        </p:txBody>
      </p:sp>
    </p:spTree>
    <p:extLst>
      <p:ext uri="{BB962C8B-B14F-4D97-AF65-F5344CB8AC3E}">
        <p14:creationId xmlns:p14="http://schemas.microsoft.com/office/powerpoint/2010/main" val="18603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RidgeCV</a:t>
            </a:r>
            <a:r>
              <a:rPr lang="en-US" dirty="0" smtClean="0"/>
              <a:t>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CV - Control to choose type of cross validation</a:t>
            </a:r>
          </a:p>
          <a:p>
            <a:pPr lvl="1"/>
            <a:r>
              <a:rPr lang="en-US" dirty="0" smtClean="0"/>
              <a:t>Default LOOCV</a:t>
            </a:r>
          </a:p>
          <a:p>
            <a:pPr lvl="1"/>
            <a:r>
              <a:rPr lang="en-US" dirty="0" smtClean="0"/>
              <a:t>Integer value ‘n’ sets n-fold CV</a:t>
            </a:r>
          </a:p>
          <a:p>
            <a:pPr lvl="1"/>
            <a:r>
              <a:rPr lang="en-US" dirty="0" smtClean="0"/>
              <a:t>You can provide your own data splits as well </a:t>
            </a:r>
          </a:p>
          <a:p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40714" y="3428822"/>
                <a:ext cx="4408002" cy="2548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3600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3600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3600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3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3600" b="0" i="1" baseline="-2500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3600" b="0" i="1" baseline="-25000" smtClean="0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e>
                                          <m:e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3600" b="0" i="1" baseline="-25000" smtClean="0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3600" b="0" i="1" baseline="-25000" smtClean="0"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e>
                                          <m:e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3600" b="0" i="1" baseline="-25000" smtClean="0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3600" b="0" i="1" baseline="-25000" smtClean="0">
                                                <a:latin typeface="Cambria Math" panose="02040503050406030204" pitchFamily="18" charset="0"/>
                                              </a:rPr>
                                              <m:t>13</m:t>
                                            </m:r>
                                          </m:e>
                                          <m:e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3600" b="0" i="1" baseline="-25000" smtClean="0">
                                                <a:latin typeface="Cambria Math" panose="02040503050406030204" pitchFamily="18" charset="0"/>
                                              </a:rPr>
                                              <m:t>23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600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3600" b="0" i="1" baseline="-250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600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3600" b="0" i="1" baseline="-250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36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600" baseline="-25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714" y="3428822"/>
                <a:ext cx="4408002" cy="2548646"/>
              </a:xfrm>
              <a:prstGeom prst="rect">
                <a:avLst/>
              </a:prstGeom>
              <a:blipFill rotWithShape="0">
                <a:blip r:embed="rId2"/>
                <a:stretch>
                  <a:fillRect b="-1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97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RidgeCV</a:t>
            </a:r>
            <a:r>
              <a:rPr lang="en-US" dirty="0" smtClean="0"/>
              <a:t>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CV - Control to choose type of cross validation</a:t>
            </a:r>
          </a:p>
          <a:p>
            <a:pPr lvl="1"/>
            <a:r>
              <a:rPr lang="en-US" dirty="0" smtClean="0"/>
              <a:t>Default LOOCV</a:t>
            </a:r>
          </a:p>
          <a:p>
            <a:pPr lvl="1"/>
            <a:r>
              <a:rPr lang="en-US" dirty="0" smtClean="0"/>
              <a:t>Integer value ‘n’ sets n-fold CV</a:t>
            </a:r>
          </a:p>
          <a:p>
            <a:pPr lvl="1"/>
            <a:r>
              <a:rPr lang="en-US" dirty="0" smtClean="0"/>
              <a:t>You can provide your own data splits as well </a:t>
            </a:r>
          </a:p>
          <a:p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40714" y="3428822"/>
                <a:ext cx="4828694" cy="2548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3600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3600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3600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3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3600" b="0" i="1" baseline="-2500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3600" b="0" i="1" baseline="-25000" smtClean="0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e>
                                          <m:e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3600" b="0" i="1" baseline="-25000" smtClean="0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3600" b="0" i="1" baseline="-25000" smtClean="0"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e>
                                          <m:e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3600" b="0" i="1" baseline="-25000" smtClean="0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3600" b="0" i="1" baseline="-25000" smtClean="0">
                                                <a:latin typeface="Cambria Math" panose="02040503050406030204" pitchFamily="18" charset="0"/>
                                              </a:rPr>
                                              <m:t>13</m:t>
                                            </m:r>
                                          </m:e>
                                          <m:e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3600" b="0" i="1" baseline="-25000" smtClean="0">
                                                <a:latin typeface="Cambria Math" panose="02040503050406030204" pitchFamily="18" charset="0"/>
                                              </a:rPr>
                                              <m:t>23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600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3600" b="0" i="1" baseline="-250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600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3600" b="0" i="1" baseline="-250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3600" b="0" i="1" baseline="-25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baseline="-25000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en-US" sz="3600" baseline="-25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714" y="3428822"/>
                <a:ext cx="4828694" cy="2548646"/>
              </a:xfrm>
              <a:prstGeom prst="rect">
                <a:avLst/>
              </a:prstGeom>
              <a:blipFill rotWithShape="0">
                <a:blip r:embed="rId2"/>
                <a:stretch>
                  <a:fillRect b="-1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3840714" y="3986095"/>
            <a:ext cx="4113378" cy="557273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7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RidgeCV</a:t>
            </a:r>
            <a:r>
              <a:rPr lang="en-US" dirty="0" smtClean="0"/>
              <a:t>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CV - Control to choose type of cross validation</a:t>
            </a:r>
          </a:p>
          <a:p>
            <a:pPr lvl="1"/>
            <a:r>
              <a:rPr lang="en-US" dirty="0" smtClean="0"/>
              <a:t>Default LOOCV</a:t>
            </a:r>
          </a:p>
          <a:p>
            <a:pPr lvl="1"/>
            <a:r>
              <a:rPr lang="en-US" dirty="0" smtClean="0"/>
              <a:t>Integer value ‘n’ sets n-fold CV</a:t>
            </a:r>
          </a:p>
          <a:p>
            <a:pPr lvl="1"/>
            <a:r>
              <a:rPr lang="en-US" dirty="0" smtClean="0"/>
              <a:t>You can provide your own data splits as well </a:t>
            </a:r>
          </a:p>
          <a:p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40714" y="3428822"/>
                <a:ext cx="5456302" cy="25642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3600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3600" b="0" i="1" baseline="-2500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600" b="0" i="1" baseline="-2500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baseline="-25000" smtClean="0">
                                              <a:latin typeface="Cambria Math" panose="02040503050406030204" pitchFamily="18" charset="0"/>
                                            </a:rPr>
                                            <m:t>𝑛𝑒𝑤</m:t>
                                          </m:r>
                                        </m:sub>
                                        <m:sup>
                                          <m:r>
                                            <a:rPr lang="en-US" sz="3600" b="0" i="1" baseline="-2500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3600" b="0" i="1" baseline="-2500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baseline="-2500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baseline="-2500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3600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3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3600" b="0" i="1" baseline="-2500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3600" b="0" i="1" baseline="-25000" smtClean="0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e>
                                          <m:e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3600" b="0" i="1" baseline="-25000" smtClean="0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3600" b="0" i="1" baseline="-25000" smtClean="0"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e>
                                          <m:e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3600" b="0" i="1" baseline="-25000" smtClean="0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3600" b="0" i="1" baseline="-25000" smtClean="0">
                                                <a:latin typeface="Cambria Math" panose="02040503050406030204" pitchFamily="18" charset="0"/>
                                              </a:rPr>
                                              <m:t>13</m:t>
                                            </m:r>
                                          </m:e>
                                          <m:e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3600" b="0" i="1" baseline="-25000" smtClean="0">
                                                <a:latin typeface="Cambria Math" panose="02040503050406030204" pitchFamily="18" charset="0"/>
                                              </a:rPr>
                                              <m:t>23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600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3600" b="0" i="1" baseline="-250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600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3600" b="0" i="1" baseline="-250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3600" b="0" i="1" baseline="-25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baseline="-25000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en-US" sz="3600" baseline="-25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714" y="3428822"/>
                <a:ext cx="5456302" cy="2564292"/>
              </a:xfrm>
              <a:prstGeom prst="rect">
                <a:avLst/>
              </a:prstGeom>
              <a:blipFill rotWithShape="0">
                <a:blip r:embed="rId2"/>
                <a:stretch>
                  <a:fillRect b="-1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33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Lasso(CV)/Lars(CV)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Positive</a:t>
            </a:r>
          </a:p>
          <a:p>
            <a:pPr lvl="1"/>
            <a:r>
              <a:rPr lang="en-US" dirty="0" smtClean="0"/>
              <a:t>Force coefficients to be positive</a:t>
            </a:r>
          </a:p>
          <a:p>
            <a:r>
              <a:rPr lang="en-US" dirty="0" smtClean="0"/>
              <a:t>Other controls for iterations</a:t>
            </a:r>
          </a:p>
          <a:p>
            <a:pPr lvl="1"/>
            <a:r>
              <a:rPr lang="en-US" dirty="0" smtClean="0"/>
              <a:t>Number of iterations (Lasso) / Number of non-</a:t>
            </a:r>
            <a:r>
              <a:rPr lang="en-US" dirty="0" err="1" smtClean="0"/>
              <a:t>zeros</a:t>
            </a:r>
            <a:r>
              <a:rPr lang="en-US" dirty="0" smtClean="0"/>
              <a:t> (Lars)</a:t>
            </a:r>
          </a:p>
          <a:p>
            <a:pPr lvl="1"/>
            <a:r>
              <a:rPr lang="en-US" dirty="0" smtClean="0"/>
              <a:t>Tolerance to stop iterations (Lasso)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28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of two 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01555" y="6573952"/>
            <a:ext cx="6190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Image from http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://www.pieceofshijiabian.com/dataandstats/stats-216-lecture-notes/week3/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80159" y="2424029"/>
                <a:ext cx="5094728" cy="2548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3600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3600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3600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3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3600" b="0" i="1" baseline="-2500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3600" b="0" i="1" baseline="-25000" smtClean="0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e>
                                          <m:e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3600" b="0" i="1" baseline="-25000" smtClean="0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3600" b="0" i="1" baseline="-25000" smtClean="0"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e>
                                          <m:e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3600" b="0" i="1" baseline="-25000" smtClean="0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3600" b="0" i="1" baseline="-25000" smtClean="0">
                                                <a:latin typeface="Cambria Math" panose="02040503050406030204" pitchFamily="18" charset="0"/>
                                              </a:rPr>
                                              <m:t>13</m:t>
                                            </m:r>
                                          </m:e>
                                          <m:e>
                                            <m:r>
                                              <a:rPr lang="en-US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3600" b="0" i="1" baseline="-25000" smtClean="0">
                                                <a:latin typeface="Cambria Math" panose="02040503050406030204" pitchFamily="18" charset="0"/>
                                              </a:rPr>
                                              <m:t>23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600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3600" b="0" i="1" baseline="-250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600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3600" b="0" i="1" baseline="-250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3600" b="0" i="1" baseline="-25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3600" b="0" i="1" baseline="-25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3600" b="0" i="1" baseline="-25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59" y="2424029"/>
                <a:ext cx="5094728" cy="2548646"/>
              </a:xfrm>
              <a:prstGeom prst="rect">
                <a:avLst/>
              </a:prstGeom>
              <a:blipFill rotWithShape="0">
                <a:blip r:embed="rId2"/>
                <a:stretch>
                  <a:fillRect b="-1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6958460" y="1832145"/>
            <a:ext cx="5051715" cy="4452745"/>
            <a:chOff x="6958460" y="1832145"/>
            <a:chExt cx="5051715" cy="4570485"/>
          </a:xfrm>
        </p:grpSpPr>
        <p:pic>
          <p:nvPicPr>
            <p:cNvPr id="2050" name="Picture 2" descr="http://www.pieceofshijiabian.com/wp-content/uploads/2014/01/Screen-Shot-2014-01-21-at-11.22.57-P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141" y="1832145"/>
              <a:ext cx="4543034" cy="4570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Left Brace 6"/>
            <p:cNvSpPr/>
            <p:nvPr/>
          </p:nvSpPr>
          <p:spPr>
            <a:xfrm>
              <a:off x="7505530" y="4234375"/>
              <a:ext cx="203566" cy="1055077"/>
            </a:xfrm>
            <a:prstGeom prst="leftBrac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6958460" y="4531080"/>
                  <a:ext cx="56938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4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8460" y="4531080"/>
                  <a:ext cx="56938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64"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9402723" y="3995225"/>
            <a:ext cx="2315665" cy="1663559"/>
            <a:chOff x="9402723" y="3995225"/>
            <a:chExt cx="2315665" cy="1663559"/>
          </a:xfrm>
        </p:grpSpPr>
        <p:sp>
          <p:nvSpPr>
            <p:cNvPr id="9" name="TextBox 8"/>
            <p:cNvSpPr txBox="1"/>
            <p:nvPr/>
          </p:nvSpPr>
          <p:spPr>
            <a:xfrm>
              <a:off x="10494976" y="5289452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Residuals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9402723" y="4656406"/>
              <a:ext cx="1334208" cy="661182"/>
            </a:xfrm>
            <a:custGeom>
              <a:avLst/>
              <a:gdLst>
                <a:gd name="connsiteX0" fmla="*/ 984738 w 996752"/>
                <a:gd name="connsiteY0" fmla="*/ 661182 h 661182"/>
                <a:gd name="connsiteX1" fmla="*/ 858129 w 996752"/>
                <a:gd name="connsiteY1" fmla="*/ 168812 h 661182"/>
                <a:gd name="connsiteX2" fmla="*/ 0 w 996752"/>
                <a:gd name="connsiteY2" fmla="*/ 0 h 661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752" h="661182">
                  <a:moveTo>
                    <a:pt x="984738" y="661182"/>
                  </a:moveTo>
                  <a:cubicBezTo>
                    <a:pt x="1003495" y="470095"/>
                    <a:pt x="1022252" y="279009"/>
                    <a:pt x="858129" y="168812"/>
                  </a:cubicBezTo>
                  <a:cubicBezTo>
                    <a:pt x="694006" y="58615"/>
                    <a:pt x="347003" y="29307"/>
                    <a:pt x="0" y="0"/>
                  </a:cubicBezTo>
                </a:path>
              </a:pathLst>
            </a:custGeom>
            <a:noFill/>
            <a:ln w="2857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10736931" y="3995225"/>
              <a:ext cx="667104" cy="1259056"/>
            </a:xfrm>
            <a:custGeom>
              <a:avLst/>
              <a:gdLst>
                <a:gd name="connsiteX0" fmla="*/ 984738 w 996752"/>
                <a:gd name="connsiteY0" fmla="*/ 661182 h 661182"/>
                <a:gd name="connsiteX1" fmla="*/ 858129 w 996752"/>
                <a:gd name="connsiteY1" fmla="*/ 168812 h 661182"/>
                <a:gd name="connsiteX2" fmla="*/ 0 w 996752"/>
                <a:gd name="connsiteY2" fmla="*/ 0 h 661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752" h="661182">
                  <a:moveTo>
                    <a:pt x="984738" y="661182"/>
                  </a:moveTo>
                  <a:cubicBezTo>
                    <a:pt x="1003495" y="470095"/>
                    <a:pt x="1022252" y="279009"/>
                    <a:pt x="858129" y="168812"/>
                  </a:cubicBezTo>
                  <a:cubicBezTo>
                    <a:pt x="694006" y="58615"/>
                    <a:pt x="347003" y="29307"/>
                    <a:pt x="0" y="0"/>
                  </a:cubicBezTo>
                </a:path>
              </a:pathLst>
            </a:custGeom>
            <a:noFill/>
            <a:ln w="2857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167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Linear Models</a:t>
            </a:r>
          </a:p>
          <a:p>
            <a:pPr lvl="1"/>
            <a:r>
              <a:rPr lang="en-US" dirty="0" smtClean="0"/>
              <a:t>Linear regression</a:t>
            </a:r>
          </a:p>
          <a:p>
            <a:pPr lvl="1"/>
            <a:r>
              <a:rPr lang="en-US" dirty="0" smtClean="0"/>
              <a:t>Ridge – L2 penalty</a:t>
            </a:r>
          </a:p>
          <a:p>
            <a:pPr lvl="1"/>
            <a:r>
              <a:rPr lang="en-US" dirty="0" smtClean="0"/>
              <a:t>Lasso – L1 penalty results in sparsity</a:t>
            </a:r>
          </a:p>
          <a:p>
            <a:pPr lvl="1"/>
            <a:r>
              <a:rPr lang="en-US" dirty="0" smtClean="0"/>
              <a:t>LARS – Select a sparse set of features iteratively</a:t>
            </a:r>
          </a:p>
          <a:p>
            <a:r>
              <a:rPr lang="en-US" dirty="0"/>
              <a:t>U</a:t>
            </a:r>
            <a:r>
              <a:rPr lang="en-US" dirty="0" smtClean="0"/>
              <a:t>se Cross Validation (CV) to choose your models – Leverage </a:t>
            </a:r>
            <a:r>
              <a:rPr lang="en-US" dirty="0" err="1" smtClean="0"/>
              <a:t>scikit</a:t>
            </a:r>
            <a:endParaRPr lang="en-US" dirty="0" smtClean="0"/>
          </a:p>
          <a:p>
            <a:pPr lvl="1"/>
            <a:r>
              <a:rPr lang="en-US" dirty="0" err="1" smtClean="0"/>
              <a:t>RidgeCV</a:t>
            </a:r>
            <a:r>
              <a:rPr lang="en-US" dirty="0" smtClean="0"/>
              <a:t>, </a:t>
            </a:r>
            <a:r>
              <a:rPr lang="en-US" dirty="0" err="1" smtClean="0"/>
              <a:t>LarsCV</a:t>
            </a:r>
            <a:r>
              <a:rPr lang="en-US" dirty="0" smtClean="0"/>
              <a:t>, </a:t>
            </a:r>
            <a:r>
              <a:rPr lang="en-US" dirty="0" err="1" smtClean="0"/>
              <a:t>LassoCV</a:t>
            </a:r>
            <a:endParaRPr lang="en-US" dirty="0"/>
          </a:p>
          <a:p>
            <a:r>
              <a:rPr lang="en-US" dirty="0" smtClean="0"/>
              <a:t>Not discussed – Explore </a:t>
            </a:r>
            <a:r>
              <a:rPr lang="en-US" dirty="0" err="1" smtClean="0"/>
              <a:t>scikit</a:t>
            </a:r>
            <a:endParaRPr lang="en-US" dirty="0" smtClean="0"/>
          </a:p>
          <a:p>
            <a:pPr lvl="1"/>
            <a:r>
              <a:rPr lang="en-US" dirty="0" smtClean="0"/>
              <a:t>Combing Ridge and Lasso: Elastic Nets</a:t>
            </a:r>
          </a:p>
          <a:p>
            <a:pPr lvl="1"/>
            <a:r>
              <a:rPr lang="en-US" dirty="0" smtClean="0"/>
              <a:t>Random Sample Consensus (RANSAC)</a:t>
            </a:r>
          </a:p>
          <a:p>
            <a:pPr lvl="2"/>
            <a:r>
              <a:rPr lang="en-US" dirty="0" smtClean="0"/>
              <a:t>Fitting linear models where data has several outliers</a:t>
            </a:r>
          </a:p>
          <a:p>
            <a:pPr lvl="1"/>
            <a:r>
              <a:rPr lang="en-US" dirty="0" err="1"/>
              <a:t>l</a:t>
            </a:r>
            <a:r>
              <a:rPr lang="en-US" dirty="0" err="1" smtClean="0"/>
              <a:t>assoLars</a:t>
            </a:r>
            <a:r>
              <a:rPr lang="en-US" dirty="0" smtClean="0"/>
              <a:t>, </a:t>
            </a:r>
            <a:r>
              <a:rPr lang="en-US" dirty="0" err="1" smtClean="0"/>
              <a:t>lars_path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53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code examples are taken form “</a:t>
            </a:r>
            <a:r>
              <a:rPr lang="en-US" dirty="0" err="1" smtClean="0"/>
              <a:t>Scikit</a:t>
            </a:r>
            <a:r>
              <a:rPr lang="en-US" dirty="0" smtClean="0"/>
              <a:t>-Learn Cookbook” by Trent Hauck with some slight modifications</a:t>
            </a:r>
          </a:p>
          <a:p>
            <a:r>
              <a:rPr lang="en-US" dirty="0" smtClean="0"/>
              <a:t>LSQR -&gt; C</a:t>
            </a:r>
            <a:r>
              <a:rPr lang="en-US" dirty="0"/>
              <a:t>. C. Paige and M. A. Saunders, LSQR: An algorithm for sparse linear equations and sparse least squares. 1982. </a:t>
            </a:r>
            <a:endParaRPr lang="en-US" dirty="0" smtClean="0"/>
          </a:p>
          <a:p>
            <a:r>
              <a:rPr lang="en-US" dirty="0" smtClean="0"/>
              <a:t>Ridge SAG -&gt; Mark </a:t>
            </a:r>
            <a:r>
              <a:rPr lang="en-US" dirty="0"/>
              <a:t>Schmidt, Nicolas Le Roux, Francis Bach: Minimizing Finite Sums with the Stochastic Average Gradient. 2013</a:t>
            </a:r>
            <a:r>
              <a:rPr lang="en-US" dirty="0" smtClean="0"/>
              <a:t>.</a:t>
            </a:r>
          </a:p>
          <a:p>
            <a:r>
              <a:rPr lang="en-US" dirty="0" smtClean="0"/>
              <a:t>Ridge CV LOOCV -&gt; Rifkin, </a:t>
            </a:r>
            <a:r>
              <a:rPr lang="en-US" dirty="0" err="1" smtClean="0"/>
              <a:t>Lippert</a:t>
            </a:r>
            <a:r>
              <a:rPr lang="en-US" dirty="0"/>
              <a:t>: Notes on Regularized Least Squares, MIT Technical Report. 2007. </a:t>
            </a:r>
            <a:endParaRPr lang="en-US" dirty="0" smtClean="0"/>
          </a:p>
          <a:p>
            <a:r>
              <a:rPr lang="en-US" dirty="0" smtClean="0"/>
              <a:t>BP Methods1 </a:t>
            </a:r>
            <a:r>
              <a:rPr lang="en-US" dirty="0"/>
              <a:t>-&gt; Bradley </a:t>
            </a:r>
            <a:r>
              <a:rPr lang="en-US" dirty="0" err="1"/>
              <a:t>Efron</a:t>
            </a:r>
            <a:r>
              <a:rPr lang="en-US" dirty="0"/>
              <a:t>, Trevor Hastie, Iain </a:t>
            </a:r>
            <a:r>
              <a:rPr lang="en-US" dirty="0" err="1"/>
              <a:t>Johnstone</a:t>
            </a:r>
            <a:r>
              <a:rPr lang="en-US" dirty="0"/>
              <a:t>, and Robert </a:t>
            </a:r>
            <a:r>
              <a:rPr lang="en-US" dirty="0" err="1" smtClean="0"/>
              <a:t>Tibshirani</a:t>
            </a:r>
            <a:r>
              <a:rPr lang="en-US" dirty="0" smtClean="0"/>
              <a:t>: Least Angle Regression. 2004.</a:t>
            </a:r>
          </a:p>
          <a:p>
            <a:r>
              <a:rPr lang="en-US" dirty="0" smtClean="0"/>
              <a:t>BP Methods2 -&gt; Hameed</a:t>
            </a:r>
            <a:r>
              <a:rPr lang="en-US" dirty="0"/>
              <a:t>: Comparative Analysis of Orthogonal Matching Pursuit and Least Angle Regression, MSU MS Thesis. 2012.</a:t>
            </a:r>
          </a:p>
        </p:txBody>
      </p:sp>
    </p:spTree>
    <p:extLst>
      <p:ext uri="{BB962C8B-B14F-4D97-AF65-F5344CB8AC3E}">
        <p14:creationId xmlns:p14="http://schemas.microsoft.com/office/powerpoint/2010/main" val="185085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2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72" y="2440277"/>
            <a:ext cx="5924550" cy="3162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282" y="1864015"/>
            <a:ext cx="56483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6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Stochastic 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have an immense number of samples or features SGD can come in handy</a:t>
            </a:r>
            <a:endParaRPr lang="en-US" dirty="0"/>
          </a:p>
          <a:p>
            <a:r>
              <a:rPr lang="en-US" dirty="0" smtClean="0"/>
              <a:t>Randomly select a sample point and use that to evaluate a gradient direction in which to move the parameters</a:t>
            </a:r>
          </a:p>
          <a:p>
            <a:pPr lvl="1"/>
            <a:r>
              <a:rPr lang="en-US" dirty="0" smtClean="0"/>
              <a:t>Repeat the procedure until a “tolerance” is achieved</a:t>
            </a:r>
          </a:p>
          <a:p>
            <a:r>
              <a:rPr lang="en-US" dirty="0" smtClean="0"/>
              <a:t>Normalizing the data is 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5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least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a scenario in which we sequentially obtain a sample point and measurement and we would like to continually update our least squares estimate</a:t>
            </a:r>
          </a:p>
          <a:p>
            <a:pPr lvl="1"/>
            <a:r>
              <a:rPr lang="en-US" dirty="0" smtClean="0"/>
              <a:t>“Incremental” least squares estimate</a:t>
            </a:r>
          </a:p>
          <a:p>
            <a:pPr lvl="1"/>
            <a:r>
              <a:rPr lang="en-US" dirty="0" smtClean="0"/>
              <a:t>Rank one update of the matrix X</a:t>
            </a:r>
            <a:r>
              <a:rPr lang="en-US" baseline="30000" dirty="0" smtClean="0"/>
              <a:t>T</a:t>
            </a:r>
            <a:r>
              <a:rPr lang="en-US" dirty="0" smtClean="0"/>
              <a:t>X</a:t>
            </a:r>
          </a:p>
          <a:p>
            <a:pPr lvl="1"/>
            <a:endParaRPr lang="en-US" dirty="0"/>
          </a:p>
          <a:p>
            <a:r>
              <a:rPr lang="en-US" dirty="0" smtClean="0"/>
              <a:t>Utilize the matrix inversion lemma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Similar idea used in </a:t>
            </a:r>
            <a:r>
              <a:rPr lang="en-US" dirty="0" err="1" smtClean="0"/>
              <a:t>RidgeCV</a:t>
            </a:r>
            <a:r>
              <a:rPr lang="en-US" dirty="0" smtClean="0"/>
              <a:t> LOOCV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054" y="4091334"/>
            <a:ext cx="6541273" cy="106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4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097280" y="1730326"/>
                <a:ext cx="9537895" cy="47970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US" sz="2800" dirty="0" smtClean="0">
                    <a:ea typeface="Cambria Math" panose="02040503050406030204" pitchFamily="18" charset="0"/>
                  </a:rPr>
                  <a:t>Model a quantity as a linear function of some known features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 smtClean="0"/>
                  <a:t> is the quantity to be modeled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/>
                  <a:t> are the sample points with each row being one data point</a:t>
                </a:r>
              </a:p>
              <a:p>
                <a:pPr lvl="2"/>
                <a:r>
                  <a:rPr lang="en-US" sz="2200" dirty="0"/>
                  <a:t>C</a:t>
                </a:r>
                <a:r>
                  <a:rPr lang="en-US" sz="2200" dirty="0" smtClean="0"/>
                  <a:t>olumns are feature vectors</a:t>
                </a:r>
              </a:p>
              <a:p>
                <a:endParaRPr lang="en-US" sz="2800" dirty="0" smtClean="0">
                  <a:ea typeface="Cambria Math" panose="02040503050406030204" pitchFamily="18" charset="0"/>
                </a:endParaRPr>
              </a:p>
              <a:p>
                <a:endParaRPr lang="en-US" sz="2800" dirty="0">
                  <a:ea typeface="Cambria Math" panose="02040503050406030204" pitchFamily="18" charset="0"/>
                </a:endParaRPr>
              </a:p>
              <a:p>
                <a:endParaRPr lang="en-US" sz="2800" dirty="0" smtClean="0">
                  <a:ea typeface="Cambria Math" panose="02040503050406030204" pitchFamily="18" charset="0"/>
                </a:endParaRPr>
              </a:p>
              <a:p>
                <a:r>
                  <a:rPr lang="en-US" sz="2800" dirty="0" smtClean="0">
                    <a:ea typeface="Cambria Math" panose="02040503050406030204" pitchFamily="18" charset="0"/>
                  </a:rPr>
                  <a:t>Goal: Estimate the model coefficients or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80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730326"/>
                <a:ext cx="9537895" cy="4797083"/>
              </a:xfrm>
              <a:prstGeom prst="rect">
                <a:avLst/>
              </a:prstGeom>
              <a:blipFill rotWithShape="0">
                <a:blip r:embed="rId2"/>
                <a:stretch>
                  <a:fillRect l="-767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405973" y="3961145"/>
                <a:ext cx="353574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73" y="3961145"/>
                <a:ext cx="3535740" cy="9144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18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squares: Optimization perspective</a:t>
            </a:r>
            <a:r>
              <a:rPr lang="en-US" baseline="-25000" dirty="0" smtClean="0"/>
              <a:t> </a:t>
            </a:r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53248"/>
                <a:ext cx="9608234" cy="4730432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Define objective function using the 2-norm of the residuals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𝑟𝑒𝑠𝑖𝑑𝑢𝑎𝑙𝑠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800" dirty="0" smtClean="0"/>
              </a:p>
              <a:p>
                <a:pPr lvl="1"/>
                <a:r>
                  <a:rPr lang="en-US" sz="2800" b="0" dirty="0" smtClean="0"/>
                  <a:t>Minimize: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𝑜𝑏𝑗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b="0" dirty="0" smtClean="0"/>
              </a:p>
              <a:p>
                <a:pPr marL="201168" lvl="1" indent="0">
                  <a:buNone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sz="2800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US" sz="2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 smtClean="0">
                    <a:ea typeface="Cambria Math" panose="02040503050406030204" pitchFamily="18" charset="0"/>
                  </a:rPr>
                  <a:t>  </a:t>
                </a:r>
                <a:r>
                  <a:rPr lang="en-US" sz="2800" b="0" dirty="0" smtClean="0">
                    <a:ea typeface="Cambria Math" panose="02040503050406030204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800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−2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800" baseline="30000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𝑜𝑏𝑗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𝜕𝛽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−2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b="0" dirty="0" smtClean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sz="2400" b="0" dirty="0" smtClean="0">
                    <a:ea typeface="Cambria Math" panose="02040503050406030204" pitchFamily="18" charset="0"/>
                  </a:rPr>
                  <a:t>Normal equation</a:t>
                </a:r>
              </a:p>
              <a:p>
                <a:pPr lvl="2"/>
                <a:r>
                  <a:rPr lang="en-US" sz="2400" dirty="0" smtClean="0">
                    <a:ea typeface="Cambria Math" panose="02040503050406030204" pitchFamily="18" charset="0"/>
                  </a:rPr>
                  <a:t>X is assumed to be thin and full rank so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400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>
                    <a:ea typeface="Cambria Math" panose="02040503050406030204" pitchFamily="18" charset="0"/>
                  </a:rPr>
                  <a:t> is invertible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53248"/>
                <a:ext cx="9608234" cy="4730432"/>
              </a:xfrm>
              <a:blipFill rotWithShape="0">
                <a:blip r:embed="rId2"/>
                <a:stretch>
                  <a:fillRect l="-1586" t="-2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5991847" y="4610635"/>
                <a:ext cx="2971849" cy="7438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i="1" baseline="3000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baseline="300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847" y="4610635"/>
                <a:ext cx="2971849" cy="743851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75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804" y="1983346"/>
            <a:ext cx="5235196" cy="40393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Geometrical perspective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45734"/>
            <a:ext cx="6411104" cy="4400520"/>
          </a:xfrm>
        </p:spPr>
        <p:txBody>
          <a:bodyPr>
            <a:normAutofit/>
          </a:bodyPr>
          <a:lstStyle/>
          <a:p>
            <a:r>
              <a:rPr lang="en-US" dirty="0" smtClean="0"/>
              <a:t>We are trying to approximate </a:t>
            </a:r>
            <a:r>
              <a:rPr lang="en-US" sz="1800" b="1" dirty="0" smtClean="0"/>
              <a:t>y</a:t>
            </a:r>
            <a:r>
              <a:rPr lang="en-US" dirty="0" smtClean="0"/>
              <a:t> as linear combinations of the column vectors of </a:t>
            </a:r>
            <a:r>
              <a:rPr lang="en-US" b="1" dirty="0" smtClean="0"/>
              <a:t>X</a:t>
            </a:r>
          </a:p>
          <a:p>
            <a:r>
              <a:rPr lang="en-US" dirty="0" smtClean="0"/>
              <a:t>Lets make the residual orthogonal to the column space of </a:t>
            </a:r>
            <a:r>
              <a:rPr lang="en-US" b="1" dirty="0" smtClean="0"/>
              <a:t>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get the same normal equation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 smtClean="0">
                <a:sym typeface="Wingdings" panose="05000000000000000000" pitchFamily="2" charset="2"/>
              </a:rPr>
              <a:t>A </a:t>
            </a:r>
            <a:r>
              <a:rPr lang="en-US" dirty="0" smtClean="0">
                <a:sym typeface="Wingdings" panose="05000000000000000000" pitchFamily="2" charset="2"/>
              </a:rPr>
              <a:t>Defines a left inverse of a rectangular matrix </a:t>
            </a:r>
            <a:r>
              <a:rPr lang="en-US" b="1" dirty="0" smtClean="0">
                <a:sym typeface="Wingdings" panose="05000000000000000000" pitchFamily="2" charset="2"/>
              </a:rPr>
              <a:t>X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2273187" y="2840627"/>
                <a:ext cx="3670479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baseline="3000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sz="2800" dirty="0" smtClean="0"/>
                  <a:t> = 0</a:t>
                </a:r>
                <a:endParaRPr lang="en-US" sz="2800" dirty="0"/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187" y="2840627"/>
                <a:ext cx="3670479" cy="914400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1481071" y="4349935"/>
                <a:ext cx="490685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i="1" baseline="3000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baseline="300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𝐴𝑦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71" y="4349935"/>
                <a:ext cx="4906850" cy="914400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903501" y="6492240"/>
            <a:ext cx="5203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Image from http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://www.wikiwand.com/en/Ordinary_least_squares</a:t>
            </a:r>
          </a:p>
        </p:txBody>
      </p:sp>
    </p:spTree>
    <p:extLst>
      <p:ext uri="{BB962C8B-B14F-4D97-AF65-F5344CB8AC3E}">
        <p14:creationId xmlns:p14="http://schemas.microsoft.com/office/powerpoint/2010/main" val="296840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044" y="1898829"/>
            <a:ext cx="4431540" cy="4102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398" y="1898829"/>
            <a:ext cx="5772150" cy="43434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0534918" y="2485623"/>
            <a:ext cx="321972" cy="1867436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575" y="1846374"/>
            <a:ext cx="5686425" cy="4324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46374"/>
            <a:ext cx="4517909" cy="430632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72732" y="3090930"/>
            <a:ext cx="3116688" cy="759853"/>
          </a:xfrm>
          <a:prstGeom prst="ellipse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1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12617</TotalTime>
  <Words>1618</Words>
  <Application>Microsoft Office PowerPoint</Application>
  <PresentationFormat>Widescreen</PresentationFormat>
  <Paragraphs>337</Paragraphs>
  <Slides>45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Calibri</vt:lpstr>
      <vt:lpstr>Calibri Light</vt:lpstr>
      <vt:lpstr>Cambria Math</vt:lpstr>
      <vt:lpstr>Wingdings</vt:lpstr>
      <vt:lpstr>Wingdings 3</vt:lpstr>
      <vt:lpstr>Retrospect</vt:lpstr>
      <vt:lpstr>Linear Regression</vt:lpstr>
      <vt:lpstr>Outline</vt:lpstr>
      <vt:lpstr>Regression</vt:lpstr>
      <vt:lpstr>Case of two features</vt:lpstr>
      <vt:lpstr>Linear Regression</vt:lpstr>
      <vt:lpstr>Least squares: Optimization perspective </vt:lpstr>
      <vt:lpstr>Geometrical perspective</vt:lpstr>
      <vt:lpstr>Python Example</vt:lpstr>
      <vt:lpstr>Python example</vt:lpstr>
      <vt:lpstr>What is Scikit doing?</vt:lpstr>
      <vt:lpstr>Stats perspective</vt:lpstr>
      <vt:lpstr>Problem I: Unstable results</vt:lpstr>
      <vt:lpstr>Estimate parameter variance Bootstrapping</vt:lpstr>
      <vt:lpstr>Problem II: Over fitting</vt:lpstr>
      <vt:lpstr>Outline</vt:lpstr>
      <vt:lpstr>Ridge Regression / Tikhonov regularization</vt:lpstr>
      <vt:lpstr>Python example: Creating testcases</vt:lpstr>
      <vt:lpstr>Python: Comparing ridge with basic regression</vt:lpstr>
      <vt:lpstr>Comparison of variances</vt:lpstr>
      <vt:lpstr>Scikit: Ridge  solvers</vt:lpstr>
      <vt:lpstr>How to choose λ: Cross validation</vt:lpstr>
      <vt:lpstr>Cross validation: Training vs Test Error</vt:lpstr>
      <vt:lpstr>Leave one out cross validation (LOOCV) </vt:lpstr>
      <vt:lpstr>K-Fold cross validation</vt:lpstr>
      <vt:lpstr>RidgeCV: Scikit’s Cross validated Ridge Model</vt:lpstr>
      <vt:lpstr>Outline</vt:lpstr>
      <vt:lpstr>LASSO</vt:lpstr>
      <vt:lpstr>How does this induce sparsity</vt:lpstr>
      <vt:lpstr>Scikit LASSO: Coordinate descent</vt:lpstr>
      <vt:lpstr>LASSO objective Non-differentiable part is separable</vt:lpstr>
      <vt:lpstr>Matching Pursuit (MP)</vt:lpstr>
      <vt:lpstr>Orthogonal Matching Pursuit (OMP)</vt:lpstr>
      <vt:lpstr>LARS (Least Angle regression)</vt:lpstr>
      <vt:lpstr>Outline</vt:lpstr>
      <vt:lpstr>Options</vt:lpstr>
      <vt:lpstr>RidgeCV options</vt:lpstr>
      <vt:lpstr>RidgeCV options</vt:lpstr>
      <vt:lpstr>RidgeCV options</vt:lpstr>
      <vt:lpstr>Lasso(CV)/Lars(CV) options</vt:lpstr>
      <vt:lpstr>Summary</vt:lpstr>
      <vt:lpstr>References</vt:lpstr>
      <vt:lpstr>BACKUP</vt:lpstr>
      <vt:lpstr>Python example</vt:lpstr>
      <vt:lpstr> Stochastic Gradient Descent</vt:lpstr>
      <vt:lpstr>Recursive least squares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Charu Priyam</dc:creator>
  <cp:lastModifiedBy>Ashish Srivastava</cp:lastModifiedBy>
  <cp:revision>436</cp:revision>
  <dcterms:created xsi:type="dcterms:W3CDTF">2015-10-20T02:09:22Z</dcterms:created>
  <dcterms:modified xsi:type="dcterms:W3CDTF">2015-12-03T16:34:33Z</dcterms:modified>
</cp:coreProperties>
</file>