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grim"/>
      <p:regular r:id="rId19"/>
    </p:embeddedFont>
    <p:embeddedFont>
      <p:font typeface="Abe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47FCDB-191E-46D0-9282-C40F106F2160}">
  <a:tblStyle styleId="{BF47FCDB-191E-46D0-9282-C40F106F21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e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gri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ad5f69dd10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ad5f69dd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d5f69dd1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d5f69dd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d5f69dd10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d5f69dd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dbb913aa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dbb913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ad5f69dd10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ad5f69dd1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ad5f69dd10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ad5f69dd1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ad5f69dd1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ad5f69dd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ad5f69dd1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ad5f69dd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d5f69dd10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d5f69dd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ad5f69dd10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ad5f69dd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ad5f69dd10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ad5f69dd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7" name="Google Shape;547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8" name="Google Shape;548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7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3" name="Google Shape;593;p7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4" name="Google Shape;594;p7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1" name="Google Shape;68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8JKm5Q_NkVwlW-3iMkrX5jNld2El365U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www.kaggle.com/fmena14/volcanoesven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type="ctrTitle"/>
          </p:nvPr>
        </p:nvSpPr>
        <p:spPr>
          <a:xfrm>
            <a:off x="1544100" y="1410300"/>
            <a:ext cx="6055800" cy="2322900"/>
          </a:xfrm>
          <a:prstGeom prst="rect">
            <a:avLst/>
          </a:prstGeom>
          <a:solidFill>
            <a:srgbClr val="FFFFFF">
              <a:alpha val="8380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Volcanoes on Venus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Austin Pacharz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Thinkful Data Science Flex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Notebook: </a:t>
            </a:r>
            <a:r>
              <a:rPr lang="en" sz="20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Notebook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6" name="Google Shape;826;p21"/>
          <p:cNvSpPr txBox="1"/>
          <p:nvPr>
            <p:ph idx="4294967295" type="title"/>
          </p:nvPr>
        </p:nvSpPr>
        <p:spPr>
          <a:xfrm>
            <a:off x="1315500" y="439750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Tuning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7" name="Google Shape;827;p21"/>
          <p:cNvSpPr txBox="1"/>
          <p:nvPr>
            <p:ph idx="4294967295" type="body"/>
          </p:nvPr>
        </p:nvSpPr>
        <p:spPr>
          <a:xfrm>
            <a:off x="1299725" y="1201002"/>
            <a:ext cx="6513000" cy="35487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This is how GridSearchCV searches for parameters using n-fold cross validation: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8" name="Google Shape;8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38" y="2034975"/>
            <a:ext cx="3932125" cy="261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2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5" name="Google Shape;835;p22"/>
          <p:cNvSpPr txBox="1"/>
          <p:nvPr>
            <p:ph idx="4294967295" type="title"/>
          </p:nvPr>
        </p:nvSpPr>
        <p:spPr>
          <a:xfrm>
            <a:off x="753450" y="406463"/>
            <a:ext cx="76371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Tuning: Logistic Regression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6" name="Google Shape;836;p22"/>
          <p:cNvSpPr txBox="1"/>
          <p:nvPr>
            <p:ph idx="4294967295" type="body"/>
          </p:nvPr>
        </p:nvSpPr>
        <p:spPr>
          <a:xfrm>
            <a:off x="753450" y="1188338"/>
            <a:ext cx="7637100" cy="35487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⋆"/>
            </a:pPr>
            <a:r>
              <a:rPr lang="en">
                <a:solidFill>
                  <a:schemeClr val="dk1"/>
                </a:solidFill>
              </a:rPr>
              <a:t>Using GridSearchCV I was able to tune hyperparameters for Logistic Regression using </a:t>
            </a:r>
            <a:r>
              <a:rPr b="1" lang="en">
                <a:solidFill>
                  <a:schemeClr val="dk1"/>
                </a:solidFill>
              </a:rPr>
              <a:t>Ridge Regularization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⋆"/>
            </a:pPr>
            <a:r>
              <a:rPr lang="en">
                <a:solidFill>
                  <a:schemeClr val="dk1"/>
                </a:solidFill>
              </a:rPr>
              <a:t>It provided a </a:t>
            </a:r>
            <a:r>
              <a:rPr b="1" lang="en">
                <a:solidFill>
                  <a:schemeClr val="dk1"/>
                </a:solidFill>
              </a:rPr>
              <a:t>C-value </a:t>
            </a:r>
            <a:r>
              <a:rPr lang="en">
                <a:solidFill>
                  <a:schemeClr val="dk1"/>
                </a:solidFill>
              </a:rPr>
              <a:t>of </a:t>
            </a:r>
            <a:r>
              <a:rPr b="1" lang="en">
                <a:solidFill>
                  <a:schemeClr val="dk1"/>
                </a:solidFill>
              </a:rPr>
              <a:t>1000.0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⋆"/>
            </a:pPr>
            <a:r>
              <a:rPr lang="en">
                <a:solidFill>
                  <a:schemeClr val="dk1"/>
                </a:solidFill>
              </a:rPr>
              <a:t>The default C-value is 1.0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7" name="Google Shape;837;p22"/>
          <p:cNvGraphicFramePr/>
          <p:nvPr/>
        </p:nvGraphicFramePr>
        <p:xfrm>
          <a:off x="909538" y="288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{BF47FCDB-191E-46D0-9282-C40F106F2160}</a:tableStyleId>
              </a:tblPr>
              <a:tblGrid>
                <a:gridCol w="870500"/>
                <a:gridCol w="1032150"/>
                <a:gridCol w="1524425"/>
                <a:gridCol w="1409500"/>
                <a:gridCol w="1345125"/>
                <a:gridCol w="1143200"/>
              </a:tblGrid>
              <a:tr h="34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Param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F1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C=1000.0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97.93%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96.09%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97.97%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C=1.0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97.76%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99.90%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96.01%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97.81%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23"/>
          <p:cNvSpPr txBox="1"/>
          <p:nvPr>
            <p:ph idx="4294967295" type="title"/>
          </p:nvPr>
        </p:nvSpPr>
        <p:spPr>
          <a:xfrm>
            <a:off x="1323375" y="756375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Takeaways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5" name="Google Shape;845;p23"/>
          <p:cNvSpPr txBox="1"/>
          <p:nvPr>
            <p:ph idx="4294967295" type="body"/>
          </p:nvPr>
        </p:nvSpPr>
        <p:spPr>
          <a:xfrm>
            <a:off x="1307613" y="1517625"/>
            <a:ext cx="6513000" cy="28695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⋆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4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2" name="Google Shape;852;p24"/>
          <p:cNvSpPr txBox="1"/>
          <p:nvPr>
            <p:ph idx="4294967295" type="title"/>
          </p:nvPr>
        </p:nvSpPr>
        <p:spPr>
          <a:xfrm>
            <a:off x="1323375" y="756375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 Steps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3" name="Google Shape;853;p24"/>
          <p:cNvSpPr txBox="1"/>
          <p:nvPr>
            <p:ph idx="4294967295" type="body"/>
          </p:nvPr>
        </p:nvSpPr>
        <p:spPr>
          <a:xfrm>
            <a:off x="1307613" y="1517625"/>
            <a:ext cx="6513000" cy="28695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Continue tuning Logistic Regression and learning about regularization techniques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Try PCA to reduce dimensions to save runtime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Try other models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Look into predicting other labels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Come back to project after Deep Learning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/>
          <p:nvPr>
            <p:ph idx="4294967295" type="title"/>
          </p:nvPr>
        </p:nvSpPr>
        <p:spPr>
          <a:xfrm>
            <a:off x="339850" y="279925"/>
            <a:ext cx="2957400" cy="1380000"/>
          </a:xfrm>
          <a:prstGeom prst="rect">
            <a:avLst/>
          </a:prstGeom>
          <a:solidFill>
            <a:srgbClr val="FFFFFF">
              <a:alpha val="670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From Kaggle</a:t>
            </a:r>
            <a:endParaRPr b="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[click here]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58" name="Google Shape;758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4"/>
          <p:cNvSpPr/>
          <p:nvPr/>
        </p:nvSpPr>
        <p:spPr>
          <a:xfrm>
            <a:off x="131250" y="104700"/>
            <a:ext cx="88815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14"/>
          <p:cNvSpPr txBox="1"/>
          <p:nvPr>
            <p:ph idx="4294967295" type="title"/>
          </p:nvPr>
        </p:nvSpPr>
        <p:spPr>
          <a:xfrm>
            <a:off x="1315500" y="387350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Volcanoes on Venus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6" name="Google Shape;766;p14"/>
          <p:cNvSpPr txBox="1"/>
          <p:nvPr>
            <p:ph idx="4294967295" type="body"/>
          </p:nvPr>
        </p:nvSpPr>
        <p:spPr>
          <a:xfrm>
            <a:off x="1315500" y="1106624"/>
            <a:ext cx="6513000" cy="30630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Image data from Magellan spacecraft that arrived at Venus in 1990 that spotted volcanoes on the surface.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My personal interest stems from initially majoring in Astrophysics at CU Boulder before switching to Mathematics.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5"/>
          <p:cNvSpPr/>
          <p:nvPr/>
        </p:nvSpPr>
        <p:spPr>
          <a:xfrm>
            <a:off x="131250" y="104700"/>
            <a:ext cx="88815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5"/>
          <p:cNvSpPr txBox="1"/>
          <p:nvPr>
            <p:ph idx="4294967295" type="title"/>
          </p:nvPr>
        </p:nvSpPr>
        <p:spPr>
          <a:xfrm>
            <a:off x="1315500" y="201575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Volcanoes on Venus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4" name="Google Shape;7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563" y="2233125"/>
            <a:ext cx="2382874" cy="2721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5"/>
          <p:cNvSpPr txBox="1"/>
          <p:nvPr>
            <p:ph idx="4294967295" type="body"/>
          </p:nvPr>
        </p:nvSpPr>
        <p:spPr>
          <a:xfrm>
            <a:off x="1315500" y="920844"/>
            <a:ext cx="6513000" cy="12258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⋆"/>
            </a:pPr>
            <a:r>
              <a:rPr lang="en">
                <a:solidFill>
                  <a:schemeClr val="dk1"/>
                </a:solidFill>
              </a:rPr>
              <a:t>Being able to predict where volcanoes are located could help map the surface of Venus and plan best landing locations for future missions.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/>
          <p:nvPr/>
        </p:nvSpPr>
        <p:spPr>
          <a:xfrm>
            <a:off x="131250" y="104700"/>
            <a:ext cx="88815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6"/>
          <p:cNvSpPr txBox="1"/>
          <p:nvPr>
            <p:ph idx="4294967295" type="title"/>
          </p:nvPr>
        </p:nvSpPr>
        <p:spPr>
          <a:xfrm>
            <a:off x="1315500" y="387350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What’s in the Data?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3" name="Google Shape;783;p16"/>
          <p:cNvSpPr txBox="1"/>
          <p:nvPr>
            <p:ph idx="4294967295" type="body"/>
          </p:nvPr>
        </p:nvSpPr>
        <p:spPr>
          <a:xfrm>
            <a:off x="1315500" y="1106630"/>
            <a:ext cx="6513000" cy="13092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Image CSV’s split into train and test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7000 images 110px by 110px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7000 by 12100 array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4" name="Google Shape;7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449" y="2514700"/>
            <a:ext cx="2383100" cy="229244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5715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17"/>
          <p:cNvSpPr txBox="1"/>
          <p:nvPr>
            <p:ph idx="4294967295" type="title"/>
          </p:nvPr>
        </p:nvSpPr>
        <p:spPr>
          <a:xfrm>
            <a:off x="1315500" y="439750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What’s in the Data?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2" name="Google Shape;792;p17"/>
          <p:cNvSpPr txBox="1"/>
          <p:nvPr>
            <p:ph idx="4294967295" type="body"/>
          </p:nvPr>
        </p:nvSpPr>
        <p:spPr>
          <a:xfrm>
            <a:off x="1299725" y="1200967"/>
            <a:ext cx="6513000" cy="34368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Label CSV’s split into train and test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Volcano?: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⋆"/>
            </a:pPr>
            <a:r>
              <a:rPr lang="en" sz="2000">
                <a:solidFill>
                  <a:srgbClr val="000000"/>
                </a:solidFill>
              </a:rPr>
              <a:t>If there are volcanoes (Main target)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⋆"/>
            </a:pPr>
            <a:r>
              <a:rPr lang="en" sz="2000">
                <a:solidFill>
                  <a:srgbClr val="000000"/>
                </a:solidFill>
              </a:rPr>
              <a:t>For Volcano?=0 this three next features are NaN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Type: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⋆"/>
            </a:pPr>
            <a:r>
              <a:rPr lang="en" sz="2000">
                <a:solidFill>
                  <a:srgbClr val="000000"/>
                </a:solidFill>
              </a:rPr>
              <a:t>1= definitely a volcano, 2 =probably, 3= possibly,         4= only a pit is visible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Radius (pixels)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Number Volcanoes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8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9" name="Google Shape;799;p18"/>
          <p:cNvSpPr txBox="1"/>
          <p:nvPr>
            <p:ph idx="4294967295" type="title"/>
          </p:nvPr>
        </p:nvSpPr>
        <p:spPr>
          <a:xfrm>
            <a:off x="1315500" y="439750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Distribution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0" name="Google Shape;800;p18"/>
          <p:cNvSpPr txBox="1"/>
          <p:nvPr>
            <p:ph idx="4294967295" type="body"/>
          </p:nvPr>
        </p:nvSpPr>
        <p:spPr>
          <a:xfrm>
            <a:off x="1299725" y="1200967"/>
            <a:ext cx="6513000" cy="34368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Initial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About 28% in test data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About 14.23% labeled as Volcano</a:t>
            </a:r>
            <a:endParaRPr sz="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Re-split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20% in test data</a:t>
            </a:r>
            <a:endParaRPr sz="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Sampling techniques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None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Random undersampling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SMOTE oversampling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19"/>
          <p:cNvSpPr txBox="1"/>
          <p:nvPr>
            <p:ph idx="4294967295" type="title"/>
          </p:nvPr>
        </p:nvSpPr>
        <p:spPr>
          <a:xfrm>
            <a:off x="1315500" y="439750"/>
            <a:ext cx="65130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8" name="Google Shape;808;p19"/>
          <p:cNvSpPr txBox="1"/>
          <p:nvPr>
            <p:ph idx="4294967295" type="body"/>
          </p:nvPr>
        </p:nvSpPr>
        <p:spPr>
          <a:xfrm>
            <a:off x="1299725" y="1200969"/>
            <a:ext cx="6513000" cy="9381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Logistic Regression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Random Forest Classification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9" name="Google Shape;8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75" y="2603063"/>
            <a:ext cx="2324100" cy="19716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57150">
              <a:srgbClr val="000000"/>
            </a:outerShdw>
          </a:effectLst>
        </p:spPr>
      </p:pic>
      <p:pic>
        <p:nvPicPr>
          <p:cNvPr id="810" name="Google Shape;8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925" y="2603075"/>
            <a:ext cx="2628900" cy="19716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57150">
              <a:srgbClr val="00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/>
          <p:nvPr/>
        </p:nvSpPr>
        <p:spPr>
          <a:xfrm>
            <a:off x="120600" y="104700"/>
            <a:ext cx="8902800" cy="4934100"/>
          </a:xfrm>
          <a:prstGeom prst="rect">
            <a:avLst/>
          </a:prstGeom>
          <a:solidFill>
            <a:srgbClr val="FFFFFF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20"/>
          <p:cNvSpPr txBox="1"/>
          <p:nvPr>
            <p:ph idx="4294967295" type="title"/>
          </p:nvPr>
        </p:nvSpPr>
        <p:spPr>
          <a:xfrm>
            <a:off x="676338" y="167100"/>
            <a:ext cx="7791300" cy="620400"/>
          </a:xfrm>
          <a:prstGeom prst="rect">
            <a:avLst/>
          </a:prstGeom>
          <a:solidFill>
            <a:srgbClr val="FFFFFF">
              <a:alpha val="6784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Selection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8" name="Google Shape;818;p20"/>
          <p:cNvSpPr txBox="1"/>
          <p:nvPr>
            <p:ph idx="4294967295" type="body"/>
          </p:nvPr>
        </p:nvSpPr>
        <p:spPr>
          <a:xfrm>
            <a:off x="676350" y="904925"/>
            <a:ext cx="7791300" cy="4055100"/>
          </a:xfrm>
          <a:prstGeom prst="rect">
            <a:avLst/>
          </a:prstGeom>
          <a:solidFill>
            <a:srgbClr val="FFFFFF">
              <a:alpha val="68160"/>
            </a:srgbClr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Comparing Models: 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⋆"/>
            </a:pPr>
            <a:r>
              <a:rPr lang="en">
                <a:solidFill>
                  <a:srgbClr val="000000"/>
                </a:solidFill>
              </a:rPr>
              <a:t>LR = Logistic Regression RF = Random Forest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819" name="Google Shape;819;p20"/>
          <p:cNvGraphicFramePr/>
          <p:nvPr/>
        </p:nvGraphicFramePr>
        <p:xfrm>
          <a:off x="1242188" y="19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{BF47FCDB-191E-46D0-9282-C40F106F2160}</a:tableStyleId>
              </a:tblPr>
              <a:tblGrid>
                <a:gridCol w="1485675"/>
                <a:gridCol w="702425"/>
                <a:gridCol w="1198075"/>
                <a:gridCol w="1183700"/>
                <a:gridCol w="1129650"/>
                <a:gridCol w="960075"/>
              </a:tblGrid>
              <a:tr h="34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Sampling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F1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35200"/>
                      </a:srgbClr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None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92.71%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63.61%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83.39%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72.16%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92.63%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45.95%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92.63%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61.43%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  <a:tr h="3443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Undersampling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86.14%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84.29%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86.39%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86.12%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  <a:tr h="344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88.24%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85.64%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91.14%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88.13%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SMOTE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97.76%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99.90%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96.01%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97.81%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98.85%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99.32%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98.52%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98.85%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87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