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77"/>
  </p:notesMasterIdLst>
  <p:handoutMasterIdLst>
    <p:handoutMasterId r:id="rId78"/>
  </p:handoutMasterIdLst>
  <p:sldIdLst>
    <p:sldId id="270" r:id="rId2"/>
    <p:sldId id="306" r:id="rId3"/>
    <p:sldId id="404" r:id="rId4"/>
    <p:sldId id="307" r:id="rId5"/>
    <p:sldId id="308" r:id="rId6"/>
    <p:sldId id="399" r:id="rId7"/>
    <p:sldId id="267" r:id="rId8"/>
    <p:sldId id="272" r:id="rId9"/>
    <p:sldId id="273" r:id="rId10"/>
    <p:sldId id="354" r:id="rId11"/>
    <p:sldId id="274" r:id="rId12"/>
    <p:sldId id="355" r:id="rId13"/>
    <p:sldId id="310" r:id="rId14"/>
    <p:sldId id="311" r:id="rId15"/>
    <p:sldId id="356" r:id="rId16"/>
    <p:sldId id="357" r:id="rId17"/>
    <p:sldId id="374" r:id="rId18"/>
    <p:sldId id="276" r:id="rId19"/>
    <p:sldId id="358" r:id="rId20"/>
    <p:sldId id="360" r:id="rId21"/>
    <p:sldId id="277" r:id="rId22"/>
    <p:sldId id="376" r:id="rId23"/>
    <p:sldId id="375" r:id="rId24"/>
    <p:sldId id="377" r:id="rId25"/>
    <p:sldId id="379" r:id="rId26"/>
    <p:sldId id="279" r:id="rId27"/>
    <p:sldId id="396" r:id="rId28"/>
    <p:sldId id="353" r:id="rId29"/>
    <p:sldId id="380" r:id="rId30"/>
    <p:sldId id="364" r:id="rId31"/>
    <p:sldId id="282" r:id="rId32"/>
    <p:sldId id="365" r:id="rId33"/>
    <p:sldId id="305" r:id="rId34"/>
    <p:sldId id="286" r:id="rId35"/>
    <p:sldId id="304" r:id="rId36"/>
    <p:sldId id="287" r:id="rId37"/>
    <p:sldId id="288" r:id="rId38"/>
    <p:sldId id="366" r:id="rId39"/>
    <p:sldId id="289" r:id="rId40"/>
    <p:sldId id="290" r:id="rId41"/>
    <p:sldId id="367" r:id="rId42"/>
    <p:sldId id="291" r:id="rId43"/>
    <p:sldId id="292" r:id="rId44"/>
    <p:sldId id="293" r:id="rId45"/>
    <p:sldId id="312" r:id="rId46"/>
    <p:sldId id="368" r:id="rId47"/>
    <p:sldId id="398" r:id="rId48"/>
    <p:sldId id="397" r:id="rId49"/>
    <p:sldId id="383" r:id="rId50"/>
    <p:sldId id="384" r:id="rId51"/>
    <p:sldId id="405" r:id="rId52"/>
    <p:sldId id="296" r:id="rId53"/>
    <p:sldId id="369" r:id="rId54"/>
    <p:sldId id="297" r:id="rId55"/>
    <p:sldId id="314" r:id="rId56"/>
    <p:sldId id="370" r:id="rId57"/>
    <p:sldId id="295" r:id="rId58"/>
    <p:sldId id="385" r:id="rId59"/>
    <p:sldId id="386" r:id="rId60"/>
    <p:sldId id="333" r:id="rId61"/>
    <p:sldId id="334" r:id="rId62"/>
    <p:sldId id="335" r:id="rId63"/>
    <p:sldId id="336" r:id="rId64"/>
    <p:sldId id="337" r:id="rId65"/>
    <p:sldId id="344" r:id="rId66"/>
    <p:sldId id="298" r:id="rId67"/>
    <p:sldId id="315" r:id="rId68"/>
    <p:sldId id="343" r:id="rId69"/>
    <p:sldId id="392" r:id="rId70"/>
    <p:sldId id="300" r:id="rId71"/>
    <p:sldId id="391" r:id="rId72"/>
    <p:sldId id="348" r:id="rId73"/>
    <p:sldId id="349" r:id="rId74"/>
    <p:sldId id="372" r:id="rId75"/>
    <p:sldId id="403" r:id="rId76"/>
  </p:sldIdLst>
  <p:sldSz cx="9144000" cy="6858000" type="letter"/>
  <p:notesSz cx="9236075"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p15:clr>
            <a:srgbClr val="A4A3A4"/>
          </p15:clr>
        </p15:guide>
        <p15:guide id="2" pos="29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400"/>
    <a:srgbClr val="DC0081"/>
    <a:srgbClr val="FDA4B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6041" autoAdjust="0"/>
  </p:normalViewPr>
  <p:slideViewPr>
    <p:cSldViewPr>
      <p:cViewPr varScale="1">
        <p:scale>
          <a:sx n="112" d="100"/>
          <a:sy n="112" d="100"/>
        </p:scale>
        <p:origin x="1212"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608"/>
    </p:cViewPr>
  </p:sorterViewPr>
  <p:notesViewPr>
    <p:cSldViewPr>
      <p:cViewPr varScale="1">
        <p:scale>
          <a:sx n="72" d="100"/>
          <a:sy n="72" d="100"/>
        </p:scale>
        <p:origin x="1104" y="54"/>
      </p:cViewPr>
      <p:guideLst>
        <p:guide orient="horz" pos="2208"/>
        <p:guide pos="291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24.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2"/>
          </p:nvPr>
        </p:nvSpPr>
        <p:spPr>
          <a:xfrm>
            <a:off x="0" y="6657446"/>
            <a:ext cx="4002605" cy="351433"/>
          </a:xfrm>
          <a:prstGeom prst="rect">
            <a:avLst/>
          </a:prstGeom>
        </p:spPr>
        <p:txBody>
          <a:bodyPr vert="horz" lIns="91085" tIns="45542" rIns="91085" bIns="45542" rtlCol="0" anchor="b"/>
          <a:lstStyle>
            <a:lvl1pPr algn="l">
              <a:defRPr sz="1200"/>
            </a:lvl1pPr>
          </a:lstStyle>
          <a:p>
            <a:pPr>
              <a:defRPr/>
            </a:pPr>
            <a:r>
              <a:rPr lang="en-CA" dirty="0"/>
              <a:t>A sjdbfaoidbfgoiaugfb</a:t>
            </a:r>
          </a:p>
        </p:txBody>
      </p:sp>
    </p:spTree>
    <p:extLst>
      <p:ext uri="{BB962C8B-B14F-4D97-AF65-F5344CB8AC3E}">
        <p14:creationId xmlns:p14="http://schemas.microsoft.com/office/powerpoint/2010/main" val="13680913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idx="2"/>
          </p:nvPr>
        </p:nvSpPr>
        <p:spPr bwMode="auto">
          <a:xfrm>
            <a:off x="2881313" y="452438"/>
            <a:ext cx="3487737" cy="261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693316" y="3330245"/>
            <a:ext cx="7960923" cy="3155289"/>
          </a:xfrm>
          <a:prstGeom prst="rect">
            <a:avLst/>
          </a:prstGeom>
          <a:noFill/>
          <a:ln w="12700">
            <a:noFill/>
            <a:miter lim="800000"/>
            <a:headEnd/>
            <a:tailEnd/>
          </a:ln>
          <a:effectLst/>
        </p:spPr>
        <p:txBody>
          <a:bodyPr vert="horz" wrap="square" lIns="91833" tIns="45111" rIns="91833" bIns="45111" numCol="1" anchor="t" anchorCtr="0" compatLnSpc="1">
            <a:prstTxWarp prst="textNoShape">
              <a:avLst/>
            </a:prstTxWarp>
          </a:bodyPr>
          <a:lstStyle/>
          <a:p>
            <a:pPr lvl="0"/>
            <a:r>
              <a:rPr lang="en-US" noProof="0"/>
              <a:t>We want this to be in font 11 and justify.</a:t>
            </a:r>
          </a:p>
        </p:txBody>
      </p:sp>
    </p:spTree>
    <p:extLst>
      <p:ext uri="{BB962C8B-B14F-4D97-AF65-F5344CB8AC3E}">
        <p14:creationId xmlns:p14="http://schemas.microsoft.com/office/powerpoint/2010/main" val="710798840"/>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dirty="0"/>
          </a:p>
        </p:txBody>
      </p:sp>
    </p:spTree>
    <p:extLst>
      <p:ext uri="{BB962C8B-B14F-4D97-AF65-F5344CB8AC3E}">
        <p14:creationId xmlns:p14="http://schemas.microsoft.com/office/powerpoint/2010/main" val="131459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dirty="0"/>
          </a:p>
        </p:txBody>
      </p:sp>
    </p:spTree>
    <p:extLst>
      <p:ext uri="{BB962C8B-B14F-4D97-AF65-F5344CB8AC3E}">
        <p14:creationId xmlns:p14="http://schemas.microsoft.com/office/powerpoint/2010/main" val="105267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251530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104526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71438"/>
            <a:ext cx="2082800" cy="385445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4800" y="71438"/>
            <a:ext cx="6096000" cy="3854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167917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609600"/>
            <a:ext cx="8331200" cy="1913344"/>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 Fifth level</a:t>
            </a:r>
            <a:endParaRPr lang="en-CA" dirty="0"/>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5661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754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609600"/>
            <a:ext cx="8331200" cy="1913344"/>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 Fifth level</a:t>
            </a:r>
            <a:endParaRPr lang="en-CA" dirty="0"/>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034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63360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4800" y="609600"/>
            <a:ext cx="4089400" cy="3316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546600" y="609600"/>
            <a:ext cx="4089400" cy="3316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119218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712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227519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256191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323923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ELEC-374: Digital Systems Engineering   </a:t>
            </a:r>
          </a:p>
        </p:txBody>
      </p:sp>
    </p:spTree>
    <p:extLst>
      <p:ext uri="{BB962C8B-B14F-4D97-AF65-F5344CB8AC3E}">
        <p14:creationId xmlns:p14="http://schemas.microsoft.com/office/powerpoint/2010/main" val="11435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3863" y="71438"/>
            <a:ext cx="7524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none" lIns="63500" tIns="25400" rIns="63500" bIns="25400" numCol="1" anchor="t" anchorCtr="0" compatLnSpc="1">
            <a:prstTxWarp prst="textNoShape">
              <a:avLst/>
            </a:prstTxWarp>
            <a:spAutoFit/>
          </a:bodyPr>
          <a:lstStyle/>
          <a:p>
            <a:pPr lvl="0"/>
            <a:r>
              <a:rPr lang="en-US"/>
              <a:t>Title</a:t>
            </a:r>
          </a:p>
        </p:txBody>
      </p:sp>
      <p:sp>
        <p:nvSpPr>
          <p:cNvPr id="1027" name="Rectangle 3"/>
          <p:cNvSpPr>
            <a:spLocks noChangeArrowheads="1"/>
          </p:cNvSpPr>
          <p:nvPr/>
        </p:nvSpPr>
        <p:spPr bwMode="auto">
          <a:xfrm>
            <a:off x="263525" y="6604000"/>
            <a:ext cx="1870075"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3500" tIns="25400" rIns="63500" bIns="25400">
            <a:spAutoFit/>
          </a:bodyPr>
          <a:lstStyle/>
          <a:p>
            <a:r>
              <a:rPr lang="en-US" sz="1000" b="1" dirty="0"/>
              <a:t>I. Faraji, W17,</a:t>
            </a:r>
            <a:r>
              <a:rPr lang="en-US" sz="1100" b="1" dirty="0"/>
              <a:t> </a:t>
            </a:r>
            <a:r>
              <a:rPr lang="en-US" sz="1000" b="1" dirty="0"/>
              <a:t>Queen’s U.</a:t>
            </a:r>
            <a:endParaRPr lang="en-US" sz="1000" b="1" dirty="0">
              <a:latin typeface="Symbol" pitchFamily="18" charset="2"/>
            </a:endParaRPr>
          </a:p>
        </p:txBody>
      </p:sp>
      <p:sp>
        <p:nvSpPr>
          <p:cNvPr id="1028" name="Rectangle 4"/>
          <p:cNvSpPr>
            <a:spLocks noChangeArrowheads="1"/>
          </p:cNvSpPr>
          <p:nvPr/>
        </p:nvSpPr>
        <p:spPr bwMode="auto">
          <a:xfrm>
            <a:off x="7162800" y="6604000"/>
            <a:ext cx="1663700" cy="205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63500" tIns="25400" rIns="63500" bIns="25400">
            <a:spAutoFit/>
          </a:bodyPr>
          <a:lstStyle/>
          <a:p>
            <a:r>
              <a:rPr lang="en-US" sz="1000" b="1" dirty="0" err="1"/>
              <a:t>Computer_Arithmetic</a:t>
            </a:r>
            <a:r>
              <a:rPr lang="en-US" sz="1000" b="1" dirty="0"/>
              <a:t>. </a:t>
            </a:r>
            <a:fld id="{1B48B1C0-45A6-4BA8-BC35-DDEF50DEED2C}" type="slidenum">
              <a:rPr lang="en-US" sz="1000" b="1"/>
              <a:pPr/>
              <a:t>‹#›</a:t>
            </a:fld>
            <a:endParaRPr lang="en-US" sz="1000" b="1" dirty="0"/>
          </a:p>
        </p:txBody>
      </p:sp>
      <p:sp>
        <p:nvSpPr>
          <p:cNvPr id="1029" name="Rectangle 5"/>
          <p:cNvSpPr>
            <a:spLocks noGrp="1" noChangeArrowheads="1"/>
          </p:cNvSpPr>
          <p:nvPr>
            <p:ph type="body" idx="1"/>
          </p:nvPr>
        </p:nvSpPr>
        <p:spPr bwMode="auto">
          <a:xfrm>
            <a:off x="304800" y="609600"/>
            <a:ext cx="8331200" cy="3316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t>This is our 1st Level Bullet</a:t>
            </a:r>
          </a:p>
          <a:p>
            <a:pPr lvl="1"/>
            <a:r>
              <a:rPr lang="en-US"/>
              <a:t>This is our 2nd level bullet</a:t>
            </a:r>
          </a:p>
          <a:p>
            <a:pPr lvl="2"/>
            <a:r>
              <a:rPr lang="en-US"/>
              <a:t>This is our 3rd level bullet</a:t>
            </a:r>
          </a:p>
          <a:p>
            <a:pPr lvl="1"/>
            <a:endParaRPr lang="en-US"/>
          </a:p>
          <a:p>
            <a:pPr lvl="0"/>
            <a:r>
              <a:rPr lang="en-US"/>
              <a:t>This is our next 1st Level Bullet</a:t>
            </a:r>
          </a:p>
          <a:p>
            <a:pPr lvl="1"/>
            <a:r>
              <a:rPr lang="en-US"/>
              <a:t>This is our 2nd level bullet</a:t>
            </a:r>
          </a:p>
          <a:p>
            <a:pPr lvl="2"/>
            <a:r>
              <a:rPr lang="en-US"/>
              <a:t>This is our 3rd level bullet</a:t>
            </a:r>
          </a:p>
          <a:p>
            <a:pPr lvl="3"/>
            <a:endParaRPr lang="en-US"/>
          </a:p>
        </p:txBody>
      </p:sp>
      <p:sp>
        <p:nvSpPr>
          <p:cNvPr id="1030" name="Line 6"/>
          <p:cNvSpPr>
            <a:spLocks noChangeShapeType="1"/>
          </p:cNvSpPr>
          <p:nvPr/>
        </p:nvSpPr>
        <p:spPr bwMode="auto">
          <a:xfrm>
            <a:off x="266700" y="508000"/>
            <a:ext cx="8382000" cy="0"/>
          </a:xfrm>
          <a:prstGeom prst="line">
            <a:avLst/>
          </a:prstGeom>
          <a:noFill/>
          <a:ln w="57150" cmpd="thickThin">
            <a:solidFill>
              <a:srgbClr val="005400"/>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1031" name="Rectangle 7"/>
          <p:cNvSpPr>
            <a:spLocks noGrp="1" noChangeArrowheads="1"/>
          </p:cNvSpPr>
          <p:nvPr>
            <p:ph type="ftr" sz="quarter" idx="3"/>
          </p:nvPr>
        </p:nvSpPr>
        <p:spPr bwMode="auto">
          <a:xfrm>
            <a:off x="2933700" y="6564313"/>
            <a:ext cx="3086100" cy="30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vl1pPr>
          </a:lstStyle>
          <a:p>
            <a:pPr>
              <a:defRPr/>
            </a:pPr>
            <a:r>
              <a:rPr lang="en-US" dirty="0"/>
              <a:t>ELEC-374: Digital Systems Engineering   </a:t>
            </a:r>
          </a:p>
        </p:txBody>
      </p:sp>
      <p:sp>
        <p:nvSpPr>
          <p:cNvPr id="1032" name="Line 8"/>
          <p:cNvSpPr>
            <a:spLocks noChangeShapeType="1"/>
          </p:cNvSpPr>
          <p:nvPr/>
        </p:nvSpPr>
        <p:spPr bwMode="auto">
          <a:xfrm>
            <a:off x="304800" y="6553200"/>
            <a:ext cx="8382000" cy="0"/>
          </a:xfrm>
          <a:prstGeom prst="line">
            <a:avLst/>
          </a:prstGeom>
          <a:noFill/>
          <a:ln w="57150" cmpd="thickThin">
            <a:solidFill>
              <a:srgbClr val="005400"/>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Tree>
    <p:extLst>
      <p:ext uri="{BB962C8B-B14F-4D97-AF65-F5344CB8AC3E}">
        <p14:creationId xmlns:p14="http://schemas.microsoft.com/office/powerpoint/2010/main" val="1091894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 id="2147483653" r:id="rId13"/>
  </p:sldLayoutIdLst>
  <p:hf hdr="0" dt="0"/>
  <p:txStyles>
    <p:titleStyle>
      <a:lvl1pPr algn="l" rtl="0" eaLnBrk="0" fontAlgn="base" hangingPunct="0">
        <a:lnSpc>
          <a:spcPct val="87000"/>
        </a:lnSpc>
        <a:spcBef>
          <a:spcPct val="0"/>
        </a:spcBef>
        <a:spcAft>
          <a:spcPct val="0"/>
        </a:spcAft>
        <a:defRPr sz="2400" b="1">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itchFamily="34" charset="0"/>
        </a:defRPr>
      </a:lvl2pPr>
      <a:lvl3pPr algn="l" rtl="0" eaLnBrk="0" fontAlgn="base" hangingPunct="0">
        <a:lnSpc>
          <a:spcPct val="87000"/>
        </a:lnSpc>
        <a:spcBef>
          <a:spcPct val="0"/>
        </a:spcBef>
        <a:spcAft>
          <a:spcPct val="0"/>
        </a:spcAft>
        <a:defRPr sz="2400" b="1">
          <a:solidFill>
            <a:schemeClr val="accent2"/>
          </a:solidFill>
          <a:latin typeface="Arial" pitchFamily="34" charset="0"/>
        </a:defRPr>
      </a:lvl3pPr>
      <a:lvl4pPr algn="l" rtl="0" eaLnBrk="0" fontAlgn="base" hangingPunct="0">
        <a:lnSpc>
          <a:spcPct val="87000"/>
        </a:lnSpc>
        <a:spcBef>
          <a:spcPct val="0"/>
        </a:spcBef>
        <a:spcAft>
          <a:spcPct val="0"/>
        </a:spcAft>
        <a:defRPr sz="2400" b="1">
          <a:solidFill>
            <a:schemeClr val="accent2"/>
          </a:solidFill>
          <a:latin typeface="Arial" pitchFamily="34" charset="0"/>
        </a:defRPr>
      </a:lvl4pPr>
      <a:lvl5pPr algn="l" rtl="0" eaLnBrk="0" fontAlgn="base" hangingPunct="0">
        <a:lnSpc>
          <a:spcPct val="87000"/>
        </a:lnSpc>
        <a:spcBef>
          <a:spcPct val="0"/>
        </a:spcBef>
        <a:spcAft>
          <a:spcPct val="0"/>
        </a:spcAft>
        <a:defRPr sz="2400" b="1">
          <a:solidFill>
            <a:schemeClr val="accent2"/>
          </a:solidFill>
          <a:latin typeface="Arial"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itchFamily="34" charset="0"/>
        </a:defRPr>
      </a:lvl9pPr>
    </p:titleStyle>
    <p:bodyStyle>
      <a:lvl1pPr marL="203200" indent="-203200" algn="l" rtl="0" eaLnBrk="0" fontAlgn="base" hangingPunct="0">
        <a:spcBef>
          <a:spcPct val="50000"/>
        </a:spcBef>
        <a:spcAft>
          <a:spcPct val="0"/>
        </a:spcAft>
        <a:buSzPct val="100000"/>
        <a:buChar char="°"/>
        <a:defRPr sz="2000">
          <a:solidFill>
            <a:schemeClr val="tx1"/>
          </a:solidFill>
          <a:latin typeface="+mn-lt"/>
          <a:ea typeface="+mn-ea"/>
          <a:cs typeface="+mn-cs"/>
        </a:defRPr>
      </a:lvl1pPr>
      <a:lvl2pPr marL="685800" indent="-190500" algn="l" rtl="0" eaLnBrk="0" fontAlgn="base" hangingPunct="0">
        <a:spcBef>
          <a:spcPct val="50000"/>
        </a:spcBef>
        <a:spcAft>
          <a:spcPct val="0"/>
        </a:spcAft>
        <a:buSzPct val="100000"/>
        <a:buChar char="•"/>
        <a:defRPr sz="2000">
          <a:solidFill>
            <a:schemeClr val="tx1"/>
          </a:solidFill>
          <a:latin typeface="+mn-lt"/>
        </a:defRPr>
      </a:lvl2pPr>
      <a:lvl3pPr marL="1257300" indent="-342900" algn="l" rtl="0" eaLnBrk="0" fontAlgn="base" hangingPunct="0">
        <a:spcBef>
          <a:spcPct val="50000"/>
        </a:spcBef>
        <a:spcAft>
          <a:spcPct val="0"/>
        </a:spcAft>
        <a:buSzPct val="50000"/>
        <a:buFont typeface="Wingdings" pitchFamily="2" charset="2"/>
        <a:buChar char="v"/>
        <a:defRPr>
          <a:solidFill>
            <a:schemeClr val="tx1"/>
          </a:solidFill>
          <a:latin typeface="+mn-lt"/>
        </a:defRPr>
      </a:lvl3pPr>
      <a:lvl4pPr marL="1714500" indent="-342900" algn="l" rtl="0" eaLnBrk="0" fontAlgn="base" hangingPunct="0">
        <a:lnSpc>
          <a:spcPct val="85000"/>
        </a:lnSpc>
        <a:spcBef>
          <a:spcPct val="40000"/>
        </a:spcBef>
        <a:spcAft>
          <a:spcPct val="0"/>
        </a:spcAft>
        <a:buSzPct val="50000"/>
        <a:buFont typeface="Wingdings" pitchFamily="2" charset="2"/>
        <a:defRPr sz="2400" baseline="30000">
          <a:solidFill>
            <a:schemeClr val="tx1"/>
          </a:solidFill>
          <a:latin typeface="+mn-lt"/>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5.wmf"/><Relationship Id="rId3" Type="http://schemas.openxmlformats.org/officeDocument/2006/relationships/image" Target="../media/image16.png"/><Relationship Id="rId7" Type="http://schemas.openxmlformats.org/officeDocument/2006/relationships/image" Target="../media/image12.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wmf"/><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10.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6.bin"/><Relationship Id="rId14" Type="http://schemas.openxmlformats.org/officeDocument/2006/relationships/image" Target="../media/image24.wmf"/></Relationships>
</file>

<file path=ppt/slides/_rels/slide2.xml.rels><?xml version="1.0" encoding="UTF-8" standalone="yes"?>
<Relationships xmlns="http://schemas.openxmlformats.org/package/2006/relationships"><Relationship Id="rId3" Type="http://schemas.openxmlformats.org/officeDocument/2006/relationships/hyperlink" Target="mailto:14cw16@queensu.ca" TargetMode="External"/><Relationship Id="rId7" Type="http://schemas.openxmlformats.org/officeDocument/2006/relationships/hyperlink" Target="mailto:12rjd6@queensu.ca" TargetMode="External"/><Relationship Id="rId2" Type="http://schemas.openxmlformats.org/officeDocument/2006/relationships/hyperlink" Target="mailto:i.faraji@queensu.ca" TargetMode="External"/><Relationship Id="rId1" Type="http://schemas.openxmlformats.org/officeDocument/2006/relationships/slideLayout" Target="../slideLayouts/slideLayout2.xml"/><Relationship Id="rId6" Type="http://schemas.openxmlformats.org/officeDocument/2006/relationships/hyperlink" Target="mailto:0cc22@queensu.ca" TargetMode="External"/><Relationship Id="rId5" Type="http://schemas.openxmlformats.org/officeDocument/2006/relationships/hyperlink" Target="mailto:13np8@queensu.ca" TargetMode="External"/><Relationship Id="rId4" Type="http://schemas.openxmlformats.org/officeDocument/2006/relationships/hyperlink" Target="mailto:16rb25@queensu.c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1.wmf"/><Relationship Id="rId4"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idx="1"/>
          </p:nvPr>
        </p:nvSpPr>
        <p:spPr>
          <a:xfrm>
            <a:off x="304800" y="609600"/>
            <a:ext cx="8331200" cy="5345053"/>
          </a:xfrm>
          <a:noFill/>
        </p:spPr>
        <p:txBody>
          <a:bodyPr/>
          <a:lstStyle/>
          <a:p>
            <a:pPr algn="ctr">
              <a:buFontTx/>
              <a:buNone/>
            </a:pPr>
            <a:r>
              <a:rPr lang="en-US" b="1" dirty="0"/>
              <a:t>  </a:t>
            </a:r>
          </a:p>
          <a:p>
            <a:pPr algn="ctr">
              <a:buFontTx/>
              <a:buNone/>
            </a:pPr>
            <a:r>
              <a:rPr lang="en-US" sz="2400" dirty="0"/>
              <a:t>ELEC 374</a:t>
            </a:r>
          </a:p>
          <a:p>
            <a:pPr algn="ctr">
              <a:buFontTx/>
              <a:buNone/>
            </a:pPr>
            <a:r>
              <a:rPr lang="en-US" sz="2400" dirty="0">
                <a:solidFill>
                  <a:schemeClr val="accent1"/>
                </a:solidFill>
              </a:rPr>
              <a:t>Digital Systems Engineering</a:t>
            </a:r>
          </a:p>
          <a:p>
            <a:pPr algn="ctr">
              <a:buFontTx/>
              <a:buNone/>
            </a:pPr>
            <a:endParaRPr lang="en-US" sz="1800" dirty="0"/>
          </a:p>
          <a:p>
            <a:pPr algn="ctr">
              <a:buFontTx/>
              <a:buNone/>
            </a:pPr>
            <a:r>
              <a:rPr lang="en-US" sz="1800" b="1" dirty="0"/>
              <a:t>Winter 2017</a:t>
            </a:r>
          </a:p>
          <a:p>
            <a:pPr algn="ctr">
              <a:buFontTx/>
              <a:buNone/>
            </a:pPr>
            <a:endParaRPr lang="en-US" dirty="0"/>
          </a:p>
          <a:p>
            <a:pPr algn="ctr">
              <a:buFontTx/>
              <a:buNone/>
            </a:pPr>
            <a:endParaRPr lang="en-US" dirty="0"/>
          </a:p>
          <a:p>
            <a:pPr algn="ctr">
              <a:buFontTx/>
              <a:buNone/>
            </a:pPr>
            <a:r>
              <a:rPr lang="en-US" b="1" dirty="0"/>
              <a:t>Iman Faraji</a:t>
            </a:r>
          </a:p>
          <a:p>
            <a:pPr algn="ctr">
              <a:buFontTx/>
              <a:buNone/>
            </a:pPr>
            <a:endParaRPr lang="en-US" dirty="0"/>
          </a:p>
          <a:p>
            <a:pPr algn="ctr">
              <a:buFontTx/>
              <a:buNone/>
            </a:pPr>
            <a:endParaRPr lang="en-US" dirty="0"/>
          </a:p>
          <a:p>
            <a:pPr algn="ctr">
              <a:buFontTx/>
              <a:buNone/>
            </a:pPr>
            <a:r>
              <a:rPr lang="en-US" sz="1600" b="1" dirty="0"/>
              <a:t>Course web site</a:t>
            </a:r>
          </a:p>
          <a:p>
            <a:pPr algn="ctr">
              <a:buFontTx/>
              <a:buNone/>
            </a:pPr>
            <a:r>
              <a:rPr lang="en-US" sz="1600" b="1" dirty="0"/>
              <a:t>https://onq.queensu.ca/d2l/le/calendar/95107</a:t>
            </a:r>
          </a:p>
        </p:txBody>
      </p:sp>
      <p:sp>
        <p:nvSpPr>
          <p:cNvPr id="205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2052" name="Rectangle 3"/>
          <p:cNvSpPr>
            <a:spLocks noGrp="1" noChangeArrowheads="1"/>
          </p:cNvSpPr>
          <p:nvPr>
            <p:ph type="title"/>
          </p:nvPr>
        </p:nvSpPr>
        <p:spPr>
          <a:noFill/>
        </p:spPr>
        <p:txBody>
          <a:bodyPr/>
          <a:lstStyle/>
          <a:p>
            <a:r>
              <a:rPr lang="en-US" dirty="0"/>
              <a:t> </a:t>
            </a:r>
            <a:endParaRPr lang="en-CA" dirty="0"/>
          </a:p>
        </p:txBody>
      </p:sp>
      <p:sp>
        <p:nvSpPr>
          <p:cNvPr id="2053" name="Text Box 4"/>
          <p:cNvSpPr txBox="1">
            <a:spLocks noChangeArrowheads="1"/>
          </p:cNvSpPr>
          <p:nvPr/>
        </p:nvSpPr>
        <p:spPr bwMode="auto">
          <a:xfrm>
            <a:off x="5699125" y="1736725"/>
            <a:ext cx="1841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endParaRPr lang="en-CA"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a:xfrm>
            <a:off x="304800" y="609600"/>
            <a:ext cx="8331200" cy="3590925"/>
          </a:xfrm>
        </p:spPr>
        <p:txBody>
          <a:bodyPr/>
          <a:lstStyle/>
          <a:p>
            <a:r>
              <a:rPr lang="en-US" dirty="0">
                <a:solidFill>
                  <a:schemeClr val="accent1"/>
                </a:solidFill>
              </a:rPr>
              <a:t>Full-adder (cont’d)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buFontTx/>
              <a:buNone/>
            </a:pPr>
            <a:r>
              <a:rPr lang="en-US" u="sng" dirty="0">
                <a:solidFill>
                  <a:schemeClr val="accent2"/>
                </a:solidFill>
              </a:rPr>
              <a:t>Proof: </a:t>
            </a:r>
            <a:endParaRPr lang="en-CA" u="sng" dirty="0">
              <a:solidFill>
                <a:schemeClr val="accent2"/>
              </a:solidFill>
            </a:endParaRPr>
          </a:p>
        </p:txBody>
      </p:sp>
      <p:sp>
        <p:nvSpPr>
          <p:cNvPr id="1024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0243"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graphicFrame>
        <p:nvGraphicFramePr>
          <p:cNvPr id="10245" name="Object 248"/>
          <p:cNvGraphicFramePr>
            <a:graphicFrameLocks noChangeAspect="1"/>
          </p:cNvGraphicFramePr>
          <p:nvPr>
            <p:extLst>
              <p:ext uri="{D42A27DB-BD31-4B8C-83A1-F6EECF244321}">
                <p14:modId xmlns:p14="http://schemas.microsoft.com/office/powerpoint/2010/main" val="1503409063"/>
              </p:ext>
            </p:extLst>
          </p:nvPr>
        </p:nvGraphicFramePr>
        <p:xfrm>
          <a:off x="4512468" y="3048000"/>
          <a:ext cx="4157663" cy="371475"/>
        </p:xfrm>
        <a:graphic>
          <a:graphicData uri="http://schemas.openxmlformats.org/presentationml/2006/ole">
            <mc:AlternateContent xmlns:mc="http://schemas.openxmlformats.org/markup-compatibility/2006">
              <mc:Choice xmlns:v="urn:schemas-microsoft-com:vml" Requires="v">
                <p:oleObj spid="_x0000_s10545" name="Equation" r:id="rId3" imgW="3136900" imgH="279400" progId="Equation.3">
                  <p:embed/>
                </p:oleObj>
              </mc:Choice>
              <mc:Fallback>
                <p:oleObj name="Equation" r:id="rId3" imgW="3136900" imgH="279400" progId="Equation.3">
                  <p:embed/>
                  <p:pic>
                    <p:nvPicPr>
                      <p:cNvPr id="0" name="Object 2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468" y="3048000"/>
                        <a:ext cx="4157663" cy="371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6" name="Picture 12" descr="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8834" y="4419600"/>
            <a:ext cx="2492375"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pic>
        <p:nvPicPr>
          <p:cNvPr id="9" name="Picture 3" descr="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609600"/>
            <a:ext cx="3124200" cy="2176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pic>
        <p:nvPicPr>
          <p:cNvPr id="11" name="Picture 2" descr="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066800"/>
            <a:ext cx="2846388" cy="277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xfrm>
            <a:off x="304800" y="609600"/>
            <a:ext cx="8331200" cy="358775"/>
          </a:xfrm>
        </p:spPr>
        <p:txBody>
          <a:bodyPr/>
          <a:lstStyle/>
          <a:p>
            <a:r>
              <a:rPr lang="en-US" dirty="0">
                <a:solidFill>
                  <a:schemeClr val="accent1"/>
                </a:solidFill>
              </a:rPr>
              <a:t>Decomposed implementation of a full-adder circuit</a:t>
            </a:r>
          </a:p>
        </p:txBody>
      </p:sp>
      <p:sp>
        <p:nvSpPr>
          <p:cNvPr id="11266"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1267"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pic>
        <p:nvPicPr>
          <p:cNvPr id="11269" name="Picture 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71600"/>
            <a:ext cx="6853238" cy="1425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11270" name="Line 6"/>
          <p:cNvSpPr>
            <a:spLocks noChangeShapeType="1"/>
          </p:cNvSpPr>
          <p:nvPr/>
        </p:nvSpPr>
        <p:spPr bwMode="auto">
          <a:xfrm>
            <a:off x="3505200" y="1371600"/>
            <a:ext cx="0" cy="6858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graphicFrame>
        <p:nvGraphicFramePr>
          <p:cNvPr id="11271" name="Object 7"/>
          <p:cNvGraphicFramePr>
            <a:graphicFrameLocks noChangeAspect="1"/>
          </p:cNvGraphicFramePr>
          <p:nvPr/>
        </p:nvGraphicFramePr>
        <p:xfrm>
          <a:off x="3175000" y="1060450"/>
          <a:ext cx="723900" cy="304800"/>
        </p:xfrm>
        <a:graphic>
          <a:graphicData uri="http://schemas.openxmlformats.org/presentationml/2006/ole">
            <mc:AlternateContent xmlns:mc="http://schemas.openxmlformats.org/markup-compatibility/2006">
              <mc:Choice xmlns:v="urn:schemas-microsoft-com:vml" Requires="v">
                <p:oleObj spid="_x0000_s69959" name="Equation" r:id="rId4" imgW="723586" imgH="304668" progId="Equation.3">
                  <p:embed/>
                </p:oleObj>
              </mc:Choice>
              <mc:Fallback>
                <p:oleObj name="Equation" r:id="rId4" imgW="723586" imgH="304668"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1060450"/>
                        <a:ext cx="7239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Line 8"/>
          <p:cNvSpPr>
            <a:spLocks noChangeShapeType="1"/>
          </p:cNvSpPr>
          <p:nvPr/>
        </p:nvSpPr>
        <p:spPr bwMode="auto">
          <a:xfrm flipV="1">
            <a:off x="3581400" y="2514600"/>
            <a:ext cx="0" cy="6096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graphicFrame>
        <p:nvGraphicFramePr>
          <p:cNvPr id="11273" name="Object 9"/>
          <p:cNvGraphicFramePr>
            <a:graphicFrameLocks noChangeAspect="1"/>
          </p:cNvGraphicFramePr>
          <p:nvPr/>
        </p:nvGraphicFramePr>
        <p:xfrm>
          <a:off x="3416300" y="3200400"/>
          <a:ext cx="381000" cy="241300"/>
        </p:xfrm>
        <a:graphic>
          <a:graphicData uri="http://schemas.openxmlformats.org/presentationml/2006/ole">
            <mc:AlternateContent xmlns:mc="http://schemas.openxmlformats.org/markup-compatibility/2006">
              <mc:Choice xmlns:v="urn:schemas-microsoft-com:vml" Requires="v">
                <p:oleObj spid="_x0000_s69960" name="Equation" r:id="rId6" imgW="380835" imgH="241195" progId="Equation.3">
                  <p:embed/>
                </p:oleObj>
              </mc:Choice>
              <mc:Fallback>
                <p:oleObj name="Equation" r:id="rId6" imgW="380835" imgH="241195"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6300" y="3200400"/>
                        <a:ext cx="381000" cy="241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
          <p:cNvGraphicFramePr>
            <a:graphicFrameLocks noChangeAspect="1"/>
          </p:cNvGraphicFramePr>
          <p:nvPr/>
        </p:nvGraphicFramePr>
        <p:xfrm>
          <a:off x="5594350" y="1517650"/>
          <a:ext cx="1181100" cy="304800"/>
        </p:xfrm>
        <a:graphic>
          <a:graphicData uri="http://schemas.openxmlformats.org/presentationml/2006/ole">
            <mc:AlternateContent xmlns:mc="http://schemas.openxmlformats.org/markup-compatibility/2006">
              <mc:Choice xmlns:v="urn:schemas-microsoft-com:vml" Requires="v">
                <p:oleObj spid="_x0000_s69961" name="Equation" r:id="rId8" imgW="1180588" imgH="304668" progId="Equation.3">
                  <p:embed/>
                </p:oleObj>
              </mc:Choice>
              <mc:Fallback>
                <p:oleObj name="Equation" r:id="rId8" imgW="1180588" imgH="304668"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4350" y="1517650"/>
                        <a:ext cx="11811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Line 11"/>
          <p:cNvSpPr>
            <a:spLocks noChangeShapeType="1"/>
          </p:cNvSpPr>
          <p:nvPr/>
        </p:nvSpPr>
        <p:spPr bwMode="auto">
          <a:xfrm flipV="1">
            <a:off x="5410200" y="2209800"/>
            <a:ext cx="0" cy="6858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graphicFrame>
        <p:nvGraphicFramePr>
          <p:cNvPr id="11276" name="Object 12"/>
          <p:cNvGraphicFramePr>
            <a:graphicFrameLocks noChangeAspect="1"/>
          </p:cNvGraphicFramePr>
          <p:nvPr/>
        </p:nvGraphicFramePr>
        <p:xfrm>
          <a:off x="4876800" y="2971800"/>
          <a:ext cx="1079500" cy="317500"/>
        </p:xfrm>
        <a:graphic>
          <a:graphicData uri="http://schemas.openxmlformats.org/presentationml/2006/ole">
            <mc:AlternateContent xmlns:mc="http://schemas.openxmlformats.org/markup-compatibility/2006">
              <mc:Choice xmlns:v="urn:schemas-microsoft-com:vml" Requires="v">
                <p:oleObj spid="_x0000_s69962" name="Equation" r:id="rId10" imgW="1079032" imgH="317362" progId="Equation.3">
                  <p:embed/>
                </p:oleObj>
              </mc:Choice>
              <mc:Fallback>
                <p:oleObj name="Equation" r:id="rId10" imgW="1079032" imgH="317362"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2971800"/>
                        <a:ext cx="1079500" cy="317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13"/>
          <p:cNvGraphicFramePr>
            <a:graphicFrameLocks noChangeAspect="1"/>
          </p:cNvGraphicFramePr>
          <p:nvPr/>
        </p:nvGraphicFramePr>
        <p:xfrm>
          <a:off x="6553200" y="2667000"/>
          <a:ext cx="1574800" cy="266700"/>
        </p:xfrm>
        <a:graphic>
          <a:graphicData uri="http://schemas.openxmlformats.org/presentationml/2006/ole">
            <mc:AlternateContent xmlns:mc="http://schemas.openxmlformats.org/markup-compatibility/2006">
              <mc:Choice xmlns:v="urn:schemas-microsoft-com:vml" Requires="v">
                <p:oleObj spid="_x0000_s69963" name="Equation" r:id="rId12" imgW="1574117" imgH="266584" progId="Equation.3">
                  <p:embed/>
                </p:oleObj>
              </mc:Choice>
              <mc:Fallback>
                <p:oleObj name="Equation" r:id="rId12" imgW="1574117" imgH="266584"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2667000"/>
                        <a:ext cx="1574800" cy="266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8" name="Line 14"/>
          <p:cNvSpPr>
            <a:spLocks noChangeShapeType="1"/>
          </p:cNvSpPr>
          <p:nvPr/>
        </p:nvSpPr>
        <p:spPr bwMode="auto">
          <a:xfrm flipV="1">
            <a:off x="6858000" y="2362200"/>
            <a:ext cx="0" cy="2286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pic>
        <p:nvPicPr>
          <p:cNvPr id="11279" name="Picture 5" descr="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4038600"/>
            <a:ext cx="6991350" cy="236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fade">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3"/>
                                        </p:tgtEl>
                                        <p:attrNameLst>
                                          <p:attrName>style.visibility</p:attrName>
                                        </p:attrNameLst>
                                      </p:cBhvr>
                                      <p:to>
                                        <p:strVal val="visible"/>
                                      </p:to>
                                    </p:set>
                                    <p:animEffect transition="in" filter="fade">
                                      <p:cBhvr>
                                        <p:cTn id="12" dur="500"/>
                                        <p:tgtEl>
                                          <p:spTgt spid="1127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72"/>
                                        </p:tgtEl>
                                        <p:attrNameLst>
                                          <p:attrName>style.visibility</p:attrName>
                                        </p:attrNameLst>
                                      </p:cBhvr>
                                      <p:to>
                                        <p:strVal val="visible"/>
                                      </p:to>
                                    </p:set>
                                    <p:animEffect transition="in" filter="fade">
                                      <p:cBhvr>
                                        <p:cTn id="15" dur="500"/>
                                        <p:tgtEl>
                                          <p:spTgt spid="112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271"/>
                                        </p:tgtEl>
                                        <p:attrNameLst>
                                          <p:attrName>style.visibility</p:attrName>
                                        </p:attrNameLst>
                                      </p:cBhvr>
                                      <p:to>
                                        <p:strVal val="visible"/>
                                      </p:to>
                                    </p:set>
                                    <p:animEffect transition="in" filter="fade">
                                      <p:cBhvr>
                                        <p:cTn id="20" dur="500"/>
                                        <p:tgtEl>
                                          <p:spTgt spid="112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500"/>
                                        <p:tgtEl>
                                          <p:spTgt spid="1127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274"/>
                                        </p:tgtEl>
                                        <p:attrNameLst>
                                          <p:attrName>style.visibility</p:attrName>
                                        </p:attrNameLst>
                                      </p:cBhvr>
                                      <p:to>
                                        <p:strVal val="visible"/>
                                      </p:to>
                                    </p:set>
                                    <p:animEffect transition="in" filter="fade">
                                      <p:cBhvr>
                                        <p:cTn id="28" dur="500"/>
                                        <p:tgtEl>
                                          <p:spTgt spid="1127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276"/>
                                        </p:tgtEl>
                                        <p:attrNameLst>
                                          <p:attrName>style.visibility</p:attrName>
                                        </p:attrNameLst>
                                      </p:cBhvr>
                                      <p:to>
                                        <p:strVal val="visible"/>
                                      </p:to>
                                    </p:set>
                                    <p:animEffect transition="in" filter="fade">
                                      <p:cBhvr>
                                        <p:cTn id="33" dur="500"/>
                                        <p:tgtEl>
                                          <p:spTgt spid="1127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275"/>
                                        </p:tgtEl>
                                        <p:attrNameLst>
                                          <p:attrName>style.visibility</p:attrName>
                                        </p:attrNameLst>
                                      </p:cBhvr>
                                      <p:to>
                                        <p:strVal val="visible"/>
                                      </p:to>
                                    </p:set>
                                    <p:animEffect transition="in" filter="fade">
                                      <p:cBhvr>
                                        <p:cTn id="36" dur="500"/>
                                        <p:tgtEl>
                                          <p:spTgt spid="1127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277"/>
                                        </p:tgtEl>
                                        <p:attrNameLst>
                                          <p:attrName>style.visibility</p:attrName>
                                        </p:attrNameLst>
                                      </p:cBhvr>
                                      <p:to>
                                        <p:strVal val="visible"/>
                                      </p:to>
                                    </p:set>
                                    <p:animEffect transition="in" filter="fade">
                                      <p:cBhvr>
                                        <p:cTn id="41" dur="500"/>
                                        <p:tgtEl>
                                          <p:spTgt spid="1127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278"/>
                                        </p:tgtEl>
                                        <p:attrNameLst>
                                          <p:attrName>style.visibility</p:attrName>
                                        </p:attrNameLst>
                                      </p:cBhvr>
                                      <p:to>
                                        <p:strVal val="visible"/>
                                      </p:to>
                                    </p:set>
                                    <p:animEffect transition="in" filter="fade">
                                      <p:cBhvr>
                                        <p:cTn id="44" dur="500"/>
                                        <p:tgtEl>
                                          <p:spTgt spid="1127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279"/>
                                        </p:tgtEl>
                                        <p:attrNameLst>
                                          <p:attrName>style.visibility</p:attrName>
                                        </p:attrNameLst>
                                      </p:cBhvr>
                                      <p:to>
                                        <p:strVal val="visible"/>
                                      </p:to>
                                    </p:set>
                                    <p:animEffect transition="in" filter="fade">
                                      <p:cBhvr>
                                        <p:cTn id="49"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P spid="11272" grpId="0" animBg="1"/>
      <p:bldP spid="11275" grpId="0" animBg="1"/>
      <p:bldP spid="112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304800" y="609600"/>
            <a:ext cx="8331200" cy="820738"/>
          </a:xfrm>
        </p:spPr>
        <p:txBody>
          <a:bodyPr/>
          <a:lstStyle/>
          <a:p>
            <a:r>
              <a:rPr lang="en-US" dirty="0">
                <a:solidFill>
                  <a:schemeClr val="accent1"/>
                </a:solidFill>
              </a:rPr>
              <a:t>Decomposed implementation of a full-adder circuit (cont’d)</a:t>
            </a:r>
          </a:p>
          <a:p>
            <a:pPr>
              <a:buFontTx/>
              <a:buNone/>
            </a:pPr>
            <a:r>
              <a:rPr lang="en-US" u="sng" dirty="0">
                <a:solidFill>
                  <a:schemeClr val="accent2"/>
                </a:solidFill>
              </a:rPr>
              <a:t>Proof: </a:t>
            </a:r>
            <a:endParaRPr lang="en-CA" u="sng" dirty="0">
              <a:solidFill>
                <a:schemeClr val="accent2"/>
              </a:solidFill>
            </a:endParaRPr>
          </a:p>
        </p:txBody>
      </p:sp>
      <p:sp>
        <p:nvSpPr>
          <p:cNvPr id="1229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2291"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304800" y="609600"/>
            <a:ext cx="8331200" cy="3590925"/>
          </a:xfrm>
        </p:spPr>
        <p:txBody>
          <a:bodyPr/>
          <a:lstStyle/>
          <a:p>
            <a:r>
              <a:rPr lang="en-US" dirty="0">
                <a:solidFill>
                  <a:schemeClr val="accent1"/>
                </a:solidFill>
              </a:rPr>
              <a:t>An </a:t>
            </a:r>
            <a:r>
              <a:rPr lang="en-US" i="1" dirty="0">
                <a:solidFill>
                  <a:schemeClr val="accent1"/>
                </a:solidFill>
              </a:rPr>
              <a:t>n</a:t>
            </a:r>
            <a:r>
              <a:rPr lang="en-US" dirty="0">
                <a:solidFill>
                  <a:schemeClr val="accent1"/>
                </a:solidFill>
              </a:rPr>
              <a:t>-bit Ripple-Carry Adder (RCA)</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r>
              <a:rPr lang="en-US" dirty="0">
                <a:solidFill>
                  <a:schemeClr val="accent1"/>
                </a:solidFill>
              </a:rPr>
              <a:t>Cascade of </a:t>
            </a:r>
            <a:r>
              <a:rPr lang="en-US" i="1" dirty="0">
                <a:solidFill>
                  <a:schemeClr val="accent1"/>
                </a:solidFill>
              </a:rPr>
              <a:t>k</a:t>
            </a:r>
            <a:r>
              <a:rPr lang="en-US" dirty="0">
                <a:solidFill>
                  <a:schemeClr val="accent1"/>
                </a:solidFill>
              </a:rPr>
              <a:t> </a:t>
            </a:r>
            <a:r>
              <a:rPr lang="en-US" i="1" dirty="0">
                <a:solidFill>
                  <a:schemeClr val="accent1"/>
                </a:solidFill>
              </a:rPr>
              <a:t>n</a:t>
            </a:r>
            <a:r>
              <a:rPr lang="en-US" dirty="0">
                <a:solidFill>
                  <a:schemeClr val="accent1"/>
                </a:solidFill>
              </a:rPr>
              <a:t>-bit adder</a:t>
            </a:r>
          </a:p>
        </p:txBody>
      </p:sp>
      <p:sp>
        <p:nvSpPr>
          <p:cNvPr id="1331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3315"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pic>
        <p:nvPicPr>
          <p:cNvPr id="13317" name="Picture 4"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6477000" cy="282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13318" name="TextBox 7"/>
          <p:cNvSpPr txBox="1">
            <a:spLocks noChangeArrowheads="1"/>
          </p:cNvSpPr>
          <p:nvPr/>
        </p:nvSpPr>
        <p:spPr bwMode="auto">
          <a:xfrm>
            <a:off x="6059488" y="762000"/>
            <a:ext cx="3084512"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solidFill>
                  <a:schemeClr val="accent2"/>
                </a:solidFill>
              </a:rPr>
              <a:t>Problem:</a:t>
            </a:r>
            <a:r>
              <a:rPr lang="en-US" dirty="0"/>
              <a:t> long delay</a:t>
            </a:r>
          </a:p>
          <a:p>
            <a:r>
              <a:rPr lang="en-US" dirty="0"/>
              <a:t>Let delay</a:t>
            </a:r>
            <a:r>
              <a:rPr lang="en-US" baseline="-25000" dirty="0"/>
              <a:t>FA</a:t>
            </a:r>
            <a:r>
              <a:rPr lang="en-US" dirty="0"/>
              <a:t> = 10ns</a:t>
            </a:r>
          </a:p>
          <a:p>
            <a:r>
              <a:rPr lang="en-US" dirty="0">
                <a:sym typeface="Wingdings" pitchFamily="2" charset="2"/>
              </a:rPr>
              <a:t> a 32-bit addition takes 320ns</a:t>
            </a:r>
            <a:endParaRPr lang="en-CA" dirty="0"/>
          </a:p>
        </p:txBody>
      </p:sp>
      <p:pic>
        <p:nvPicPr>
          <p:cNvPr id="13319" name="Picture 7"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91000"/>
            <a:ext cx="6992938"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fade">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8">
                                            <p:txEl>
                                              <p:pRg st="0" end="0"/>
                                            </p:txEl>
                                          </p:spTgt>
                                        </p:tgtEl>
                                        <p:attrNameLst>
                                          <p:attrName>style.visibility</p:attrName>
                                        </p:attrNameLst>
                                      </p:cBhvr>
                                      <p:to>
                                        <p:strVal val="visible"/>
                                      </p:to>
                                    </p:set>
                                    <p:animEffect transition="in" filter="fade">
                                      <p:cBhvr>
                                        <p:cTn id="12" dur="500"/>
                                        <p:tgtEl>
                                          <p:spTgt spid="1331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318">
                                            <p:txEl>
                                              <p:pRg st="1" end="1"/>
                                            </p:txEl>
                                          </p:spTgt>
                                        </p:tgtEl>
                                        <p:attrNameLst>
                                          <p:attrName>style.visibility</p:attrName>
                                        </p:attrNameLst>
                                      </p:cBhvr>
                                      <p:to>
                                        <p:strVal val="visible"/>
                                      </p:to>
                                    </p:set>
                                    <p:animEffect transition="in" filter="fade">
                                      <p:cBhvr>
                                        <p:cTn id="15" dur="500"/>
                                        <p:tgtEl>
                                          <p:spTgt spid="1331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318">
                                            <p:txEl>
                                              <p:pRg st="2" end="2"/>
                                            </p:txEl>
                                          </p:spTgt>
                                        </p:tgtEl>
                                        <p:attrNameLst>
                                          <p:attrName>style.visibility</p:attrName>
                                        </p:attrNameLst>
                                      </p:cBhvr>
                                      <p:to>
                                        <p:strVal val="visible"/>
                                      </p:to>
                                    </p:set>
                                    <p:animEffect transition="in" filter="fade">
                                      <p:cBhvr>
                                        <p:cTn id="18" dur="500"/>
                                        <p:tgtEl>
                                          <p:spTgt spid="1331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316">
                                            <p:txEl>
                                              <p:pRg st="7" end="7"/>
                                            </p:txEl>
                                          </p:spTgt>
                                        </p:tgtEl>
                                        <p:attrNameLst>
                                          <p:attrName>style.visibility</p:attrName>
                                        </p:attrNameLst>
                                      </p:cBhvr>
                                      <p:to>
                                        <p:strVal val="visible"/>
                                      </p:to>
                                    </p:set>
                                    <p:animEffect transition="in" filter="fade">
                                      <p:cBhvr>
                                        <p:cTn id="23" dur="500"/>
                                        <p:tgtEl>
                                          <p:spTgt spid="13316">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319"/>
                                        </p:tgtEl>
                                        <p:attrNameLst>
                                          <p:attrName>style.visibility</p:attrName>
                                        </p:attrNameLst>
                                      </p:cBhvr>
                                      <p:to>
                                        <p:strVal val="visible"/>
                                      </p:to>
                                    </p:set>
                                    <p:animEffect transition="in" filter="fade">
                                      <p:cBhvr>
                                        <p:cTn id="2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304800" y="609600"/>
            <a:ext cx="8331200" cy="3860800"/>
          </a:xfrm>
        </p:spPr>
        <p:txBody>
          <a:bodyPr/>
          <a:lstStyle/>
          <a:p>
            <a:r>
              <a:rPr lang="en-US" dirty="0">
                <a:solidFill>
                  <a:schemeClr val="accent1"/>
                </a:solidFill>
              </a:rPr>
              <a:t>2’s complement addition with provision for detecting conditions and exceptions</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2"/>
              </a:solidFill>
            </a:endParaRPr>
          </a:p>
        </p:txBody>
      </p:sp>
      <p:sp>
        <p:nvSpPr>
          <p:cNvPr id="1433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4339"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sp>
        <p:nvSpPr>
          <p:cNvPr id="14341" name="Text Box 6" descr="10%"/>
          <p:cNvSpPr txBox="1">
            <a:spLocks noChangeArrowheads="1"/>
          </p:cNvSpPr>
          <p:nvPr/>
        </p:nvSpPr>
        <p:spPr bwMode="auto">
          <a:xfrm>
            <a:off x="7635875" y="1905000"/>
            <a:ext cx="90281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Why?  </a:t>
            </a:r>
          </a:p>
        </p:txBody>
      </p:sp>
      <p:sp>
        <p:nvSpPr>
          <p:cNvPr id="14342" name="Text Box 7" descr="10%"/>
          <p:cNvSpPr txBox="1">
            <a:spLocks noChangeArrowheads="1"/>
          </p:cNvSpPr>
          <p:nvPr/>
        </p:nvSpPr>
        <p:spPr bwMode="auto">
          <a:xfrm>
            <a:off x="365125" y="6156325"/>
            <a:ext cx="1841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endParaRPr lang="en-CA" dirty="0"/>
          </a:p>
        </p:txBody>
      </p:sp>
      <p:pic>
        <p:nvPicPr>
          <p:cNvPr id="14343" name="Picture 8"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7580313"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341"/>
                                        </p:tgtEl>
                                        <p:attrNameLst>
                                          <p:attrName>style.visibility</p:attrName>
                                        </p:attrNameLst>
                                      </p:cBhvr>
                                      <p:to>
                                        <p:strVal val="visible"/>
                                      </p:to>
                                    </p:set>
                                    <p:animEffect transition="in" filter="fade">
                                      <p:cBhvr>
                                        <p:cTn id="11"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304800" y="609600"/>
            <a:ext cx="8331200" cy="1590675"/>
          </a:xfrm>
        </p:spPr>
        <p:txBody>
          <a:bodyPr/>
          <a:lstStyle/>
          <a:p>
            <a:r>
              <a:rPr lang="en-US" dirty="0">
                <a:solidFill>
                  <a:schemeClr val="accent1"/>
                </a:solidFill>
              </a:rPr>
              <a:t>2’s complement addition with provision for detecting conditions and exceptions (cont’d)</a:t>
            </a:r>
          </a:p>
          <a:p>
            <a:endParaRPr lang="en-US" dirty="0">
              <a:solidFill>
                <a:schemeClr val="accent1"/>
              </a:solidFill>
            </a:endParaRPr>
          </a:p>
          <a:p>
            <a:pPr>
              <a:buFontTx/>
              <a:buNone/>
            </a:pPr>
            <a:r>
              <a:rPr lang="en-US" u="sng" dirty="0">
                <a:solidFill>
                  <a:schemeClr val="accent2"/>
                </a:solidFill>
              </a:rPr>
              <a:t>Proof: </a:t>
            </a:r>
            <a:endParaRPr lang="en-CA" u="sng" dirty="0">
              <a:solidFill>
                <a:schemeClr val="accent2"/>
              </a:solidFill>
            </a:endParaRPr>
          </a:p>
        </p:txBody>
      </p:sp>
      <p:sp>
        <p:nvSpPr>
          <p:cNvPr id="1536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5363"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sp>
        <p:nvSpPr>
          <p:cNvPr id="15365" name="Text Box 7" descr="10%"/>
          <p:cNvSpPr txBox="1">
            <a:spLocks noChangeArrowheads="1"/>
          </p:cNvSpPr>
          <p:nvPr/>
        </p:nvSpPr>
        <p:spPr bwMode="auto">
          <a:xfrm>
            <a:off x="365125" y="6156325"/>
            <a:ext cx="1841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endParaRPr lang="en-CA" dirty="0"/>
          </a:p>
        </p:txBody>
      </p:sp>
      <p:pic>
        <p:nvPicPr>
          <p:cNvPr id="15366" name="Picture 2"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066800"/>
            <a:ext cx="5791200"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304800" y="609600"/>
            <a:ext cx="8331200" cy="355600"/>
          </a:xfrm>
        </p:spPr>
        <p:txBody>
          <a:bodyPr/>
          <a:lstStyle/>
          <a:p>
            <a:r>
              <a:rPr lang="en-US" dirty="0">
                <a:solidFill>
                  <a:schemeClr val="accent1"/>
                </a:solidFill>
              </a:rPr>
              <a:t>Adder-subtractor unit</a:t>
            </a:r>
            <a:endParaRPr lang="en-CA" dirty="0">
              <a:solidFill>
                <a:schemeClr val="accent1"/>
              </a:solidFill>
            </a:endParaRPr>
          </a:p>
        </p:txBody>
      </p:sp>
      <p:sp>
        <p:nvSpPr>
          <p:cNvPr id="16386"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6387"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pic>
        <p:nvPicPr>
          <p:cNvPr id="16389" name="Picture 2"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391400" cy="499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16390" name="TextBox 5"/>
          <p:cNvSpPr txBox="1">
            <a:spLocks noChangeArrowheads="1"/>
          </p:cNvSpPr>
          <p:nvPr/>
        </p:nvSpPr>
        <p:spPr bwMode="auto">
          <a:xfrm>
            <a:off x="7467600" y="3657600"/>
            <a:ext cx="7096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solidFill>
                  <a:schemeClr val="accent1"/>
                </a:solidFill>
              </a:rPr>
              <a:t>Why?</a:t>
            </a:r>
          </a:p>
        </p:txBody>
      </p:sp>
      <p:cxnSp>
        <p:nvCxnSpPr>
          <p:cNvPr id="16391" name="Straight Connector 2"/>
          <p:cNvCxnSpPr>
            <a:cxnSpLocks noChangeShapeType="1"/>
          </p:cNvCxnSpPr>
          <p:nvPr/>
        </p:nvCxnSpPr>
        <p:spPr bwMode="auto">
          <a:xfrm>
            <a:off x="7391400" y="1447800"/>
            <a:ext cx="304800" cy="0"/>
          </a:xfrm>
          <a:prstGeom prst="line">
            <a:avLst/>
          </a:prstGeom>
          <a:noFill/>
          <a:ln w="25400" algn="ctr">
            <a:solidFill>
              <a:schemeClr val="accent2"/>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fade">
                                      <p:cBhvr>
                                        <p:cTn id="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304800" y="609600"/>
            <a:ext cx="8331200" cy="355600"/>
          </a:xfrm>
        </p:spPr>
        <p:txBody>
          <a:bodyPr/>
          <a:lstStyle/>
          <a:p>
            <a:r>
              <a:rPr lang="en-US" dirty="0">
                <a:solidFill>
                  <a:schemeClr val="accent1"/>
                </a:solidFill>
              </a:rPr>
              <a:t>Bit-serial adder</a:t>
            </a:r>
            <a:endParaRPr lang="en-CA" dirty="0">
              <a:solidFill>
                <a:schemeClr val="accent1"/>
              </a:solidFill>
            </a:endParaRPr>
          </a:p>
        </p:txBody>
      </p:sp>
      <p:sp>
        <p:nvSpPr>
          <p:cNvPr id="1741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7411"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pic>
        <p:nvPicPr>
          <p:cNvPr id="17413" name="Picture 39"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696075"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7" name="TextBox 6"/>
          <p:cNvSpPr txBox="1"/>
          <p:nvPr/>
        </p:nvSpPr>
        <p:spPr>
          <a:xfrm>
            <a:off x="2895600" y="4006963"/>
            <a:ext cx="533400" cy="307777"/>
          </a:xfrm>
          <a:prstGeom prst="rect">
            <a:avLst/>
          </a:prstGeom>
          <a:solidFill>
            <a:schemeClr val="bg1"/>
          </a:solidFill>
        </p:spPr>
        <p:txBody>
          <a:bodyPr wrap="square" rtlCol="0">
            <a:spAutoFit/>
          </a:bodyPr>
          <a:lstStyle/>
          <a:p>
            <a:endParaRPr lang="en-CA" sz="1400" dirty="0"/>
          </a:p>
        </p:txBody>
      </p:sp>
      <p:sp>
        <p:nvSpPr>
          <p:cNvPr id="2" name="TextBox 1"/>
          <p:cNvSpPr txBox="1"/>
          <p:nvPr/>
        </p:nvSpPr>
        <p:spPr>
          <a:xfrm>
            <a:off x="2971800" y="4006963"/>
            <a:ext cx="533400" cy="307777"/>
          </a:xfrm>
          <a:prstGeom prst="rect">
            <a:avLst/>
          </a:prstGeom>
          <a:noFill/>
        </p:spPr>
        <p:txBody>
          <a:bodyPr wrap="square" rtlCol="0">
            <a:spAutoFit/>
          </a:bodyPr>
          <a:lstStyle/>
          <a:p>
            <a:r>
              <a:rPr lang="en-CA" sz="1400" dirty="0"/>
              <a:t>FF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xfrm>
            <a:off x="304800" y="609600"/>
            <a:ext cx="8382000" cy="5745163"/>
          </a:xfrm>
        </p:spPr>
        <p:txBody>
          <a:bodyPr/>
          <a:lstStyle/>
          <a:p>
            <a:r>
              <a:rPr lang="en-US" dirty="0">
                <a:solidFill>
                  <a:schemeClr val="accent1"/>
                </a:solidFill>
              </a:rPr>
              <a:t>Fast Adder: Carry-Lookahead Adders (CLA) - </a:t>
            </a:r>
            <a:r>
              <a:rPr lang="en-US" dirty="0"/>
              <a:t>we want to evaluate quickly for each stage whether the carry-in from the previous stage in a RCA will have a value of 0 or 1.</a:t>
            </a:r>
          </a:p>
          <a:p>
            <a:r>
              <a:rPr lang="en-US" dirty="0"/>
              <a:t>Recall for a full-adder: </a:t>
            </a:r>
          </a:p>
          <a:p>
            <a:pPr lvl="1"/>
            <a:r>
              <a:rPr lang="en-US" dirty="0"/>
              <a:t>                                        and    </a:t>
            </a:r>
          </a:p>
          <a:p>
            <a:pPr lvl="1"/>
            <a:r>
              <a:rPr lang="en-US" dirty="0"/>
              <a:t>We can re-write it as </a:t>
            </a:r>
            <a:endParaRPr lang="en-US" sz="2400" baseline="-25000" dirty="0"/>
          </a:p>
          <a:p>
            <a:pPr lvl="2">
              <a:buFont typeface="Wingdings" pitchFamily="2" charset="2"/>
              <a:buNone/>
            </a:pPr>
            <a:r>
              <a:rPr lang="en-US" sz="2000" dirty="0"/>
              <a:t>   where</a:t>
            </a:r>
          </a:p>
          <a:p>
            <a:pPr>
              <a:spcBef>
                <a:spcPct val="0"/>
              </a:spcBef>
            </a:pPr>
            <a:endParaRPr lang="en-US" dirty="0"/>
          </a:p>
          <a:p>
            <a:pPr>
              <a:spcBef>
                <a:spcPct val="0"/>
              </a:spcBef>
            </a:pPr>
            <a:r>
              <a:rPr lang="en-US" dirty="0"/>
              <a:t>The function </a:t>
            </a:r>
            <a:r>
              <a:rPr lang="en-US" i="1" dirty="0"/>
              <a:t>G</a:t>
            </a:r>
            <a:r>
              <a:rPr lang="en-US" i="1" baseline="-25000" dirty="0"/>
              <a:t>i</a:t>
            </a:r>
            <a:r>
              <a:rPr lang="en-US" dirty="0"/>
              <a:t> is equal to 1 when both </a:t>
            </a:r>
            <a:r>
              <a:rPr lang="en-US" i="1" dirty="0"/>
              <a:t>x</a:t>
            </a:r>
            <a:r>
              <a:rPr lang="en-US" i="1" baseline="-25000" dirty="0"/>
              <a:t>i</a:t>
            </a:r>
            <a:r>
              <a:rPr lang="en-US" dirty="0"/>
              <a:t> and </a:t>
            </a:r>
            <a:r>
              <a:rPr lang="en-US" i="1" dirty="0"/>
              <a:t>y</a:t>
            </a:r>
            <a:r>
              <a:rPr lang="en-US" i="1" baseline="-25000" dirty="0"/>
              <a:t>i</a:t>
            </a:r>
            <a:r>
              <a:rPr lang="en-US" dirty="0"/>
              <a:t> are equal to 1, regardless of the value of the incoming carry to this stage, </a:t>
            </a:r>
            <a:r>
              <a:rPr lang="en-US" i="1" dirty="0"/>
              <a:t>c</a:t>
            </a:r>
            <a:r>
              <a:rPr lang="en-US" i="1" baseline="-25000" dirty="0"/>
              <a:t>i</a:t>
            </a:r>
            <a:r>
              <a:rPr lang="en-US" dirty="0"/>
              <a:t>.  Since in this case, stage </a:t>
            </a:r>
            <a:r>
              <a:rPr lang="en-US" i="1" dirty="0"/>
              <a:t>i</a:t>
            </a:r>
            <a:r>
              <a:rPr lang="en-US" dirty="0"/>
              <a:t> is guaranteed to generate a carry-out </a:t>
            </a:r>
            <a:r>
              <a:rPr lang="en-US" i="1" dirty="0"/>
              <a:t>C</a:t>
            </a:r>
            <a:r>
              <a:rPr lang="en-US" i="1" baseline="-25000" dirty="0"/>
              <a:t>i+1</a:t>
            </a:r>
            <a:r>
              <a:rPr lang="en-US" dirty="0"/>
              <a:t>, </a:t>
            </a:r>
            <a:r>
              <a:rPr lang="en-US" i="1" dirty="0"/>
              <a:t>G</a:t>
            </a:r>
            <a:r>
              <a:rPr lang="en-US" i="1" baseline="-25000" dirty="0"/>
              <a:t>i</a:t>
            </a:r>
            <a:r>
              <a:rPr lang="en-US" dirty="0"/>
              <a:t> is called the </a:t>
            </a:r>
            <a:r>
              <a:rPr lang="en-US" dirty="0">
                <a:solidFill>
                  <a:schemeClr val="accent2"/>
                </a:solidFill>
              </a:rPr>
              <a:t>Generate</a:t>
            </a:r>
            <a:r>
              <a:rPr lang="en-US" dirty="0"/>
              <a:t> function.</a:t>
            </a:r>
          </a:p>
          <a:p>
            <a:r>
              <a:rPr lang="en-US" dirty="0">
                <a:sym typeface="Wingdings" pitchFamily="2" charset="2"/>
              </a:rPr>
              <a:t>The function </a:t>
            </a:r>
            <a:r>
              <a:rPr lang="en-US" i="1" dirty="0">
                <a:sym typeface="Wingdings" pitchFamily="2" charset="2"/>
              </a:rPr>
              <a:t>P</a:t>
            </a:r>
            <a:r>
              <a:rPr lang="en-US" i="1" baseline="-25000" dirty="0">
                <a:sym typeface="Wingdings" pitchFamily="2" charset="2"/>
              </a:rPr>
              <a:t>i</a:t>
            </a:r>
            <a:r>
              <a:rPr lang="en-US" dirty="0">
                <a:sym typeface="Wingdings" pitchFamily="2" charset="2"/>
              </a:rPr>
              <a:t> is equal to 1 when at least one of the inputs </a:t>
            </a:r>
            <a:r>
              <a:rPr lang="en-US" i="1" dirty="0">
                <a:sym typeface="Wingdings" pitchFamily="2" charset="2"/>
              </a:rPr>
              <a:t>x</a:t>
            </a:r>
            <a:r>
              <a:rPr lang="en-US" i="1" baseline="-25000" dirty="0">
                <a:sym typeface="Wingdings" pitchFamily="2" charset="2"/>
              </a:rPr>
              <a:t>i</a:t>
            </a:r>
            <a:r>
              <a:rPr lang="en-US" dirty="0">
                <a:sym typeface="Wingdings" pitchFamily="2" charset="2"/>
              </a:rPr>
              <a:t> and </a:t>
            </a:r>
            <a:r>
              <a:rPr lang="en-US" i="1" dirty="0">
                <a:sym typeface="Wingdings" pitchFamily="2" charset="2"/>
              </a:rPr>
              <a:t>y</a:t>
            </a:r>
            <a:r>
              <a:rPr lang="en-US" i="1" baseline="-25000" dirty="0">
                <a:sym typeface="Wingdings" pitchFamily="2" charset="2"/>
              </a:rPr>
              <a:t>i</a:t>
            </a:r>
            <a:r>
              <a:rPr lang="en-US" dirty="0">
                <a:sym typeface="Wingdings" pitchFamily="2" charset="2"/>
              </a:rPr>
              <a:t> is equal to 1.  In this case, a carry-out is produced if </a:t>
            </a:r>
            <a:r>
              <a:rPr lang="en-US" i="1" dirty="0">
                <a:sym typeface="Wingdings" pitchFamily="2" charset="2"/>
              </a:rPr>
              <a:t>c</a:t>
            </a:r>
            <a:r>
              <a:rPr lang="en-US" i="1" baseline="-25000" dirty="0">
                <a:sym typeface="Wingdings" pitchFamily="2" charset="2"/>
              </a:rPr>
              <a:t>i</a:t>
            </a:r>
            <a:r>
              <a:rPr lang="en-US" dirty="0">
                <a:sym typeface="Wingdings" pitchFamily="2" charset="2"/>
              </a:rPr>
              <a:t> = 1.  The effect is that the carry-in of 1 is propagated through stage </a:t>
            </a:r>
            <a:r>
              <a:rPr lang="en-US" i="1" dirty="0">
                <a:sym typeface="Wingdings" pitchFamily="2" charset="2"/>
              </a:rPr>
              <a:t>i</a:t>
            </a:r>
            <a:r>
              <a:rPr lang="en-US" dirty="0">
                <a:sym typeface="Wingdings" pitchFamily="2" charset="2"/>
              </a:rPr>
              <a:t>, hence </a:t>
            </a:r>
            <a:r>
              <a:rPr lang="en-US" i="1" dirty="0">
                <a:sym typeface="Wingdings" pitchFamily="2" charset="2"/>
              </a:rPr>
              <a:t>P</a:t>
            </a:r>
            <a:r>
              <a:rPr lang="en-US" i="1" baseline="-25000" dirty="0">
                <a:sym typeface="Wingdings" pitchFamily="2" charset="2"/>
              </a:rPr>
              <a:t>i</a:t>
            </a:r>
            <a:r>
              <a:rPr lang="en-US" dirty="0">
                <a:sym typeface="Wingdings" pitchFamily="2" charset="2"/>
              </a:rPr>
              <a:t> is called the </a:t>
            </a:r>
            <a:r>
              <a:rPr lang="en-US" dirty="0">
                <a:solidFill>
                  <a:schemeClr val="accent2"/>
                </a:solidFill>
                <a:sym typeface="Wingdings" pitchFamily="2" charset="2"/>
              </a:rPr>
              <a:t>Propagate</a:t>
            </a:r>
            <a:r>
              <a:rPr lang="en-US" dirty="0">
                <a:sym typeface="Wingdings" pitchFamily="2" charset="2"/>
              </a:rPr>
              <a:t> function.</a:t>
            </a:r>
          </a:p>
        </p:txBody>
      </p:sp>
      <p:sp>
        <p:nvSpPr>
          <p:cNvPr id="1843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8435"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graphicFrame>
        <p:nvGraphicFramePr>
          <p:cNvPr id="18437" name="Object 6"/>
          <p:cNvGraphicFramePr>
            <a:graphicFrameLocks noChangeAspect="1"/>
          </p:cNvGraphicFramePr>
          <p:nvPr>
            <p:extLst>
              <p:ext uri="{D42A27DB-BD31-4B8C-83A1-F6EECF244321}">
                <p14:modId xmlns:p14="http://schemas.microsoft.com/office/powerpoint/2010/main" val="2283868058"/>
              </p:ext>
            </p:extLst>
          </p:nvPr>
        </p:nvGraphicFramePr>
        <p:xfrm>
          <a:off x="3505200" y="2514600"/>
          <a:ext cx="2660731" cy="438150"/>
        </p:xfrm>
        <a:graphic>
          <a:graphicData uri="http://schemas.openxmlformats.org/presentationml/2006/ole">
            <mc:AlternateContent xmlns:mc="http://schemas.openxmlformats.org/markup-compatibility/2006">
              <mc:Choice xmlns:v="urn:schemas-microsoft-com:vml" Requires="v">
                <p:oleObj spid="_x0000_s70716" name="Equation" r:id="rId3" imgW="1460160" imgH="241200" progId="Equation.3">
                  <p:embed/>
                </p:oleObj>
              </mc:Choice>
              <mc:Fallback>
                <p:oleObj name="Equation" r:id="rId3" imgW="1460160" imgH="241200" progId="Equation.3">
                  <p:embed/>
                  <p:pic>
                    <p:nvPicPr>
                      <p:cNvPr id="0" name="Object 6"/>
                      <p:cNvPicPr>
                        <a:picLocks noChangeAspect="1" noChangeArrowheads="1"/>
                      </p:cNvPicPr>
                      <p:nvPr/>
                    </p:nvPicPr>
                    <p:blipFill>
                      <a:blip r:embed="rId4"/>
                      <a:srcRect/>
                      <a:stretch>
                        <a:fillRect/>
                      </a:stretch>
                    </p:blipFill>
                    <p:spPr bwMode="auto">
                      <a:xfrm>
                        <a:off x="3505200" y="2514600"/>
                        <a:ext cx="2660731" cy="438150"/>
                      </a:xfrm>
                      <a:prstGeom prst="rect">
                        <a:avLst/>
                      </a:prstGeom>
                      <a:noFill/>
                      <a:ln>
                        <a:noFill/>
                      </a:ln>
                      <a:effectLst/>
                    </p:spPr>
                  </p:pic>
                </p:oleObj>
              </mc:Fallback>
            </mc:AlternateContent>
          </a:graphicData>
        </a:graphic>
      </p:graphicFrame>
      <p:graphicFrame>
        <p:nvGraphicFramePr>
          <p:cNvPr id="18438" name="Object 7"/>
          <p:cNvGraphicFramePr>
            <a:graphicFrameLocks noChangeAspect="1"/>
          </p:cNvGraphicFramePr>
          <p:nvPr/>
        </p:nvGraphicFramePr>
        <p:xfrm>
          <a:off x="1143000" y="2057400"/>
          <a:ext cx="2535238" cy="488950"/>
        </p:xfrm>
        <a:graphic>
          <a:graphicData uri="http://schemas.openxmlformats.org/presentationml/2006/ole">
            <mc:AlternateContent xmlns:mc="http://schemas.openxmlformats.org/markup-compatibility/2006">
              <mc:Choice xmlns:v="urn:schemas-microsoft-com:vml" Requires="v">
                <p:oleObj spid="_x0000_s70717" name="Equation" r:id="rId5" imgW="1651000" imgH="317500" progId="Equation.3">
                  <p:embed/>
                </p:oleObj>
              </mc:Choice>
              <mc:Fallback>
                <p:oleObj name="Equation" r:id="rId5" imgW="1651000" imgH="317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057400"/>
                        <a:ext cx="2535238" cy="488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9"/>
          <p:cNvGraphicFramePr>
            <a:graphicFrameLocks noChangeAspect="1"/>
          </p:cNvGraphicFramePr>
          <p:nvPr>
            <p:extLst>
              <p:ext uri="{D42A27DB-BD31-4B8C-83A1-F6EECF244321}">
                <p14:modId xmlns:p14="http://schemas.microsoft.com/office/powerpoint/2010/main" val="1496696099"/>
              </p:ext>
            </p:extLst>
          </p:nvPr>
        </p:nvGraphicFramePr>
        <p:xfrm>
          <a:off x="4572000" y="2057400"/>
          <a:ext cx="3998140" cy="488950"/>
        </p:xfrm>
        <a:graphic>
          <a:graphicData uri="http://schemas.openxmlformats.org/presentationml/2006/ole">
            <mc:AlternateContent xmlns:mc="http://schemas.openxmlformats.org/markup-compatibility/2006">
              <mc:Choice xmlns:v="urn:schemas-microsoft-com:vml" Requires="v">
                <p:oleObj spid="_x0000_s70718" name="Equation" r:id="rId7" imgW="2082600" imgH="253800" progId="Equation.3">
                  <p:embed/>
                </p:oleObj>
              </mc:Choice>
              <mc:Fallback>
                <p:oleObj name="Equation" r:id="rId7" imgW="2082600" imgH="253800" progId="Equation.3">
                  <p:embed/>
                  <p:pic>
                    <p:nvPicPr>
                      <p:cNvPr id="0" name="Object 9"/>
                      <p:cNvPicPr>
                        <a:picLocks noChangeAspect="1" noChangeArrowheads="1"/>
                      </p:cNvPicPr>
                      <p:nvPr/>
                    </p:nvPicPr>
                    <p:blipFill>
                      <a:blip r:embed="rId8"/>
                      <a:srcRect/>
                      <a:stretch>
                        <a:fillRect/>
                      </a:stretch>
                    </p:blipFill>
                    <p:spPr bwMode="auto">
                      <a:xfrm>
                        <a:off x="4572000" y="2057400"/>
                        <a:ext cx="3998140" cy="488950"/>
                      </a:xfrm>
                      <a:prstGeom prst="rect">
                        <a:avLst/>
                      </a:prstGeom>
                      <a:noFill/>
                      <a:ln>
                        <a:noFill/>
                      </a:ln>
                      <a:effectLst/>
                    </p:spPr>
                  </p:pic>
                </p:oleObj>
              </mc:Fallback>
            </mc:AlternateContent>
          </a:graphicData>
        </a:graphic>
      </p:graphicFrame>
      <p:graphicFrame>
        <p:nvGraphicFramePr>
          <p:cNvPr id="18440" name="Object 11"/>
          <p:cNvGraphicFramePr>
            <a:graphicFrameLocks noChangeAspect="1"/>
          </p:cNvGraphicFramePr>
          <p:nvPr/>
        </p:nvGraphicFramePr>
        <p:xfrm>
          <a:off x="2514600" y="3048000"/>
          <a:ext cx="3352800" cy="501650"/>
        </p:xfrm>
        <a:graphic>
          <a:graphicData uri="http://schemas.openxmlformats.org/presentationml/2006/ole">
            <mc:AlternateContent xmlns:mc="http://schemas.openxmlformats.org/markup-compatibility/2006">
              <mc:Choice xmlns:v="urn:schemas-microsoft-com:vml" Requires="v">
                <p:oleObj spid="_x0000_s70719" name="Equation" r:id="rId9" imgW="2120900" imgH="317500" progId="Equation.3">
                  <p:embed/>
                </p:oleObj>
              </mc:Choice>
              <mc:Fallback>
                <p:oleObj name="Equation" r:id="rId9" imgW="2120900" imgH="3175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3048000"/>
                        <a:ext cx="335280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fade">
                                      <p:cBhvr>
                                        <p:cTn id="7" dur="500"/>
                                        <p:tgtEl>
                                          <p:spTgt spid="184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fade">
                                      <p:cBhvr>
                                        <p:cTn id="12" dur="500"/>
                                        <p:tgtEl>
                                          <p:spTgt spid="184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Effect transition="in" filter="fade">
                                      <p:cBhvr>
                                        <p:cTn id="17" dur="500"/>
                                        <p:tgtEl>
                                          <p:spTgt spid="184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39"/>
                                        </p:tgtEl>
                                        <p:attrNameLst>
                                          <p:attrName>style.visibility</p:attrName>
                                        </p:attrNameLst>
                                      </p:cBhvr>
                                      <p:to>
                                        <p:strVal val="visible"/>
                                      </p:to>
                                    </p:set>
                                    <p:animEffect transition="in" filter="fade">
                                      <p:cBhvr>
                                        <p:cTn id="22" dur="500"/>
                                        <p:tgtEl>
                                          <p:spTgt spid="184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36">
                                            <p:txEl>
                                              <p:pRg st="3" end="3"/>
                                            </p:txEl>
                                          </p:spTgt>
                                        </p:tgtEl>
                                        <p:attrNameLst>
                                          <p:attrName>style.visibility</p:attrName>
                                        </p:attrNameLst>
                                      </p:cBhvr>
                                      <p:to>
                                        <p:strVal val="visible"/>
                                      </p:to>
                                    </p:set>
                                    <p:animEffect transition="in" filter="fade">
                                      <p:cBhvr>
                                        <p:cTn id="27" dur="500"/>
                                        <p:tgtEl>
                                          <p:spTgt spid="1843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37"/>
                                        </p:tgtEl>
                                        <p:attrNameLst>
                                          <p:attrName>style.visibility</p:attrName>
                                        </p:attrNameLst>
                                      </p:cBhvr>
                                      <p:to>
                                        <p:strVal val="visible"/>
                                      </p:to>
                                    </p:set>
                                    <p:animEffect transition="in" filter="fade">
                                      <p:cBhvr>
                                        <p:cTn id="32" dur="500"/>
                                        <p:tgtEl>
                                          <p:spTgt spid="184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36">
                                            <p:txEl>
                                              <p:pRg st="4" end="4"/>
                                            </p:txEl>
                                          </p:spTgt>
                                        </p:tgtEl>
                                        <p:attrNameLst>
                                          <p:attrName>style.visibility</p:attrName>
                                        </p:attrNameLst>
                                      </p:cBhvr>
                                      <p:to>
                                        <p:strVal val="visible"/>
                                      </p:to>
                                    </p:set>
                                    <p:animEffect transition="in" filter="fade">
                                      <p:cBhvr>
                                        <p:cTn id="37" dur="500"/>
                                        <p:tgtEl>
                                          <p:spTgt spid="1843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40"/>
                                        </p:tgtEl>
                                        <p:attrNameLst>
                                          <p:attrName>style.visibility</p:attrName>
                                        </p:attrNameLst>
                                      </p:cBhvr>
                                      <p:to>
                                        <p:strVal val="visible"/>
                                      </p:to>
                                    </p:set>
                                    <p:animEffect transition="in" filter="fade">
                                      <p:cBhvr>
                                        <p:cTn id="42" dur="500"/>
                                        <p:tgtEl>
                                          <p:spTgt spid="184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36">
                                            <p:txEl>
                                              <p:pRg st="6" end="6"/>
                                            </p:txEl>
                                          </p:spTgt>
                                        </p:tgtEl>
                                        <p:attrNameLst>
                                          <p:attrName>style.visibility</p:attrName>
                                        </p:attrNameLst>
                                      </p:cBhvr>
                                      <p:to>
                                        <p:strVal val="visible"/>
                                      </p:to>
                                    </p:set>
                                    <p:animEffect transition="in" filter="fade">
                                      <p:cBhvr>
                                        <p:cTn id="47" dur="500"/>
                                        <p:tgtEl>
                                          <p:spTgt spid="1843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36">
                                            <p:txEl>
                                              <p:pRg st="7" end="7"/>
                                            </p:txEl>
                                          </p:spTgt>
                                        </p:tgtEl>
                                        <p:attrNameLst>
                                          <p:attrName>style.visibility</p:attrName>
                                        </p:attrNameLst>
                                      </p:cBhvr>
                                      <p:to>
                                        <p:strVal val="visible"/>
                                      </p:to>
                                    </p:set>
                                    <p:animEffect transition="in" filter="fade">
                                      <p:cBhvr>
                                        <p:cTn id="52" dur="500"/>
                                        <p:tgtEl>
                                          <p:spTgt spid="184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304800" y="609600"/>
            <a:ext cx="8331200" cy="5652830"/>
          </a:xfrm>
        </p:spPr>
        <p:txBody>
          <a:bodyPr/>
          <a:lstStyle/>
          <a:p>
            <a:r>
              <a:rPr lang="en-US" dirty="0">
                <a:solidFill>
                  <a:schemeClr val="accent1"/>
                </a:solidFill>
              </a:rPr>
              <a:t>Carry-lookahead adders (cont’d):</a:t>
            </a:r>
          </a:p>
          <a:p>
            <a:pPr lvl="1"/>
            <a:r>
              <a:rPr lang="en-US" dirty="0"/>
              <a:t>Expanding the expression in terms of stage </a:t>
            </a:r>
            <a:r>
              <a:rPr lang="en-US" i="1" dirty="0"/>
              <a:t>i </a:t>
            </a:r>
            <a:r>
              <a:rPr lang="en-US" dirty="0"/>
              <a:t>- 1</a:t>
            </a:r>
          </a:p>
          <a:p>
            <a:pPr lvl="1">
              <a:buFontTx/>
              <a:buNone/>
            </a:pPr>
            <a:r>
              <a:rPr lang="en-US" dirty="0"/>
              <a:t>                                      </a:t>
            </a:r>
          </a:p>
          <a:p>
            <a:pPr lvl="1">
              <a:buFontTx/>
              <a:buNone/>
            </a:pPr>
            <a:r>
              <a:rPr lang="en-US" dirty="0"/>
              <a:t> </a:t>
            </a:r>
            <a:endParaRPr lang="en-US" sz="2400" baseline="-25000" dirty="0"/>
          </a:p>
          <a:p>
            <a:pPr lvl="2">
              <a:buFont typeface="Wingdings" pitchFamily="2" charset="2"/>
              <a:buNone/>
            </a:pPr>
            <a:r>
              <a:rPr lang="en-US" sz="2000" dirty="0"/>
              <a:t>   </a:t>
            </a:r>
            <a:endParaRPr lang="en-US" sz="1800" dirty="0"/>
          </a:p>
          <a:p>
            <a:pPr lvl="1">
              <a:buFont typeface="Wingdings" pitchFamily="2" charset="2"/>
              <a:buNone/>
            </a:pPr>
            <a:r>
              <a:rPr lang="en-US" sz="1800" dirty="0"/>
              <a:t>Continuing so </a:t>
            </a:r>
            <a:r>
              <a:rPr lang="en-US" sz="1800" dirty="0">
                <a:sym typeface="Wingdings" pitchFamily="2" charset="2"/>
              </a:rPr>
              <a:t></a:t>
            </a:r>
          </a:p>
          <a:p>
            <a:pPr lvl="1">
              <a:buFont typeface="Wingdings" pitchFamily="2" charset="2"/>
              <a:buNone/>
            </a:pPr>
            <a:endParaRPr lang="en-US" sz="1800" dirty="0">
              <a:sym typeface="Wingdings" pitchFamily="2" charset="2"/>
            </a:endParaRPr>
          </a:p>
          <a:p>
            <a:pPr lvl="2">
              <a:buFont typeface="Wingdings" pitchFamily="2" charset="2"/>
              <a:buNone/>
            </a:pPr>
            <a:endParaRPr lang="en-US" sz="2000" dirty="0">
              <a:sym typeface="Wingdings" pitchFamily="2" charset="2"/>
            </a:endParaRPr>
          </a:p>
          <a:p>
            <a:pPr lvl="1"/>
            <a:r>
              <a:rPr lang="en-US" dirty="0">
                <a:solidFill>
                  <a:schemeClr val="accent2"/>
                </a:solidFill>
              </a:rPr>
              <a:t>Carry out delay</a:t>
            </a:r>
            <a:r>
              <a:rPr lang="en-US" dirty="0"/>
              <a:t>:</a:t>
            </a:r>
          </a:p>
          <a:p>
            <a:pPr lvl="1"/>
            <a:r>
              <a:rPr lang="en-US" dirty="0">
                <a:solidFill>
                  <a:schemeClr val="accent2"/>
                </a:solidFill>
              </a:rPr>
              <a:t>Sum delay: </a:t>
            </a:r>
            <a:endParaRPr lang="en-US" dirty="0"/>
          </a:p>
          <a:p>
            <a:pPr lvl="2"/>
            <a:r>
              <a:rPr lang="en-US" sz="2000" dirty="0"/>
              <a:t>when expanded: 6 gate delay; three for </a:t>
            </a:r>
            <a:r>
              <a:rPr lang="en-US" sz="2000" i="1" dirty="0"/>
              <a:t>C</a:t>
            </a:r>
            <a:r>
              <a:rPr lang="en-US" sz="2000" baseline="-25000" dirty="0"/>
              <a:t>i</a:t>
            </a:r>
            <a:r>
              <a:rPr lang="en-US" sz="2000" dirty="0"/>
              <a:t>, one for inverting carry, and two for AND-OR</a:t>
            </a:r>
          </a:p>
          <a:p>
            <a:pPr lvl="1"/>
            <a:r>
              <a:rPr lang="en-US" dirty="0">
                <a:solidFill>
                  <a:srgbClr val="FF0000"/>
                </a:solidFill>
              </a:rPr>
              <a:t>Problem: </a:t>
            </a:r>
            <a:r>
              <a:rPr lang="en-US" dirty="0"/>
              <a:t>gate fan-in constraint</a:t>
            </a:r>
            <a:endParaRPr lang="en-CA" dirty="0"/>
          </a:p>
        </p:txBody>
      </p:sp>
      <p:sp>
        <p:nvSpPr>
          <p:cNvPr id="1945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19459"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graphicFrame>
        <p:nvGraphicFramePr>
          <p:cNvPr id="19461" name="Object 12"/>
          <p:cNvGraphicFramePr>
            <a:graphicFrameLocks noChangeAspect="1"/>
          </p:cNvGraphicFramePr>
          <p:nvPr>
            <p:extLst>
              <p:ext uri="{D42A27DB-BD31-4B8C-83A1-F6EECF244321}">
                <p14:modId xmlns:p14="http://schemas.microsoft.com/office/powerpoint/2010/main" val="665215096"/>
              </p:ext>
            </p:extLst>
          </p:nvPr>
        </p:nvGraphicFramePr>
        <p:xfrm>
          <a:off x="158750" y="3497263"/>
          <a:ext cx="8748713" cy="327025"/>
        </p:xfrm>
        <a:graphic>
          <a:graphicData uri="http://schemas.openxmlformats.org/presentationml/2006/ole">
            <mc:AlternateContent xmlns:mc="http://schemas.openxmlformats.org/markup-compatibility/2006">
              <mc:Choice xmlns:v="urn:schemas-microsoft-com:vml" Requires="v">
                <p:oleObj spid="_x0000_s1418" name="Equation" r:id="rId3" imgW="7137400" imgH="266700" progId="Equation.3">
                  <p:embed/>
                </p:oleObj>
              </mc:Choice>
              <mc:Fallback>
                <p:oleObj name="Equation" r:id="rId3" imgW="7137400" imgH="2667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3497263"/>
                        <a:ext cx="8748713" cy="327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1"/>
          <p:cNvGraphicFramePr>
            <a:graphicFrameLocks noChangeAspect="1"/>
          </p:cNvGraphicFramePr>
          <p:nvPr>
            <p:extLst>
              <p:ext uri="{D42A27DB-BD31-4B8C-83A1-F6EECF244321}">
                <p14:modId xmlns:p14="http://schemas.microsoft.com/office/powerpoint/2010/main" val="788736370"/>
              </p:ext>
            </p:extLst>
          </p:nvPr>
        </p:nvGraphicFramePr>
        <p:xfrm>
          <a:off x="4851400" y="4558142"/>
          <a:ext cx="2286000" cy="446759"/>
        </p:xfrm>
        <a:graphic>
          <a:graphicData uri="http://schemas.openxmlformats.org/presentationml/2006/ole">
            <mc:AlternateContent xmlns:mc="http://schemas.openxmlformats.org/markup-compatibility/2006">
              <mc:Choice xmlns:v="urn:schemas-microsoft-com:vml" Requires="v">
                <p:oleObj spid="_x0000_s1419" name="Equation" r:id="rId5" imgW="1498320" imgH="291960" progId="Equation.3">
                  <p:embed/>
                </p:oleObj>
              </mc:Choice>
              <mc:Fallback>
                <p:oleObj name="Equation" r:id="rId5" imgW="1498320" imgH="291960" progId="Equation.3">
                  <p:embed/>
                  <p:pic>
                    <p:nvPicPr>
                      <p:cNvPr id="0" name="Object 1"/>
                      <p:cNvPicPr>
                        <a:picLocks noChangeAspect="1" noChangeArrowheads="1"/>
                      </p:cNvPicPr>
                      <p:nvPr/>
                    </p:nvPicPr>
                    <p:blipFill>
                      <a:blip r:embed="rId6"/>
                      <a:srcRect/>
                      <a:stretch>
                        <a:fillRect/>
                      </a:stretch>
                    </p:blipFill>
                    <p:spPr bwMode="auto">
                      <a:xfrm>
                        <a:off x="4851400" y="4558142"/>
                        <a:ext cx="2286000" cy="446759"/>
                      </a:xfrm>
                      <a:prstGeom prst="rect">
                        <a:avLst/>
                      </a:prstGeom>
                      <a:no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66077987"/>
              </p:ext>
            </p:extLst>
          </p:nvPr>
        </p:nvGraphicFramePr>
        <p:xfrm>
          <a:off x="4851400" y="5572125"/>
          <a:ext cx="4056063" cy="355600"/>
        </p:xfrm>
        <a:graphic>
          <a:graphicData uri="http://schemas.openxmlformats.org/presentationml/2006/ole">
            <mc:AlternateContent xmlns:mc="http://schemas.openxmlformats.org/markup-compatibility/2006">
              <mc:Choice xmlns:v="urn:schemas-microsoft-com:vml" Requires="v">
                <p:oleObj spid="_x0000_s1420" name="Equation" r:id="rId7" imgW="3060360" imgH="266400" progId="Equation.3">
                  <p:embed/>
                </p:oleObj>
              </mc:Choice>
              <mc:Fallback>
                <p:oleObj name="Equation" r:id="rId7" imgW="3060360" imgH="266400" progId="Equation.3">
                  <p:embed/>
                  <p:pic>
                    <p:nvPicPr>
                      <p:cNvPr id="0" name="Object 2"/>
                      <p:cNvPicPr>
                        <a:picLocks noChangeAspect="1" noChangeArrowheads="1"/>
                      </p:cNvPicPr>
                      <p:nvPr/>
                    </p:nvPicPr>
                    <p:blipFill>
                      <a:blip r:embed="rId8"/>
                      <a:srcRect/>
                      <a:stretch>
                        <a:fillRect/>
                      </a:stretch>
                    </p:blipFill>
                    <p:spPr bwMode="auto">
                      <a:xfrm>
                        <a:off x="4851400" y="5572125"/>
                        <a:ext cx="4056063" cy="355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53092002"/>
              </p:ext>
            </p:extLst>
          </p:nvPr>
        </p:nvGraphicFramePr>
        <p:xfrm>
          <a:off x="762001" y="1600201"/>
          <a:ext cx="6248399" cy="476312"/>
        </p:xfrm>
        <a:graphic>
          <a:graphicData uri="http://schemas.openxmlformats.org/presentationml/2006/ole">
            <mc:AlternateContent xmlns:mc="http://schemas.openxmlformats.org/markup-compatibility/2006">
              <mc:Choice xmlns:v="urn:schemas-microsoft-com:vml" Requires="v">
                <p:oleObj spid="_x0000_s1421" name="Equation" r:id="rId9" imgW="4000320" imgH="304560" progId="Equation.3">
                  <p:embed/>
                </p:oleObj>
              </mc:Choice>
              <mc:Fallback>
                <p:oleObj name="Equation" r:id="rId9" imgW="4000320" imgH="304560" progId="Equation.3">
                  <p:embed/>
                  <p:pic>
                    <p:nvPicPr>
                      <p:cNvPr id="0" name="Object 6"/>
                      <p:cNvPicPr>
                        <a:picLocks noChangeAspect="1" noChangeArrowheads="1"/>
                      </p:cNvPicPr>
                      <p:nvPr/>
                    </p:nvPicPr>
                    <p:blipFill>
                      <a:blip r:embed="rId10"/>
                      <a:srcRect/>
                      <a:stretch>
                        <a:fillRect/>
                      </a:stretch>
                    </p:blipFill>
                    <p:spPr bwMode="auto">
                      <a:xfrm>
                        <a:off x="762001" y="1600201"/>
                        <a:ext cx="6248399" cy="476312"/>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58597496"/>
              </p:ext>
            </p:extLst>
          </p:nvPr>
        </p:nvGraphicFramePr>
        <p:xfrm>
          <a:off x="762001" y="2209800"/>
          <a:ext cx="4800599" cy="393621"/>
        </p:xfrm>
        <a:graphic>
          <a:graphicData uri="http://schemas.openxmlformats.org/presentationml/2006/ole">
            <mc:AlternateContent xmlns:mc="http://schemas.openxmlformats.org/markup-compatibility/2006">
              <mc:Choice xmlns:v="urn:schemas-microsoft-com:vml" Requires="v">
                <p:oleObj spid="_x0000_s1422" name="Equation" r:id="rId11" imgW="2946240" imgH="241200" progId="Equation.3">
                  <p:embed/>
                </p:oleObj>
              </mc:Choice>
              <mc:Fallback>
                <p:oleObj name="Equation" r:id="rId11" imgW="2946240" imgH="241200" progId="Equation.3">
                  <p:embed/>
                  <p:pic>
                    <p:nvPicPr>
                      <p:cNvPr id="0" name="Object 7"/>
                      <p:cNvPicPr>
                        <a:picLocks noChangeAspect="1" noChangeArrowheads="1"/>
                      </p:cNvPicPr>
                      <p:nvPr/>
                    </p:nvPicPr>
                    <p:blipFill>
                      <a:blip r:embed="rId12"/>
                      <a:srcRect/>
                      <a:stretch>
                        <a:fillRect/>
                      </a:stretch>
                    </p:blipFill>
                    <p:spPr bwMode="auto">
                      <a:xfrm>
                        <a:off x="762001" y="2209800"/>
                        <a:ext cx="4800599" cy="393621"/>
                      </a:xfrm>
                      <a:prstGeom prst="rect">
                        <a:avLst/>
                      </a:prstGeom>
                      <a:noFill/>
                      <a:ln>
                        <a:noFill/>
                      </a:ln>
                      <a:effectLst/>
                    </p:spPr>
                  </p:pic>
                </p:oleObj>
              </mc:Fallback>
            </mc:AlternateContent>
          </a:graphicData>
        </a:graphic>
      </p:graphicFrame>
      <p:sp>
        <p:nvSpPr>
          <p:cNvPr id="5" name="TextBox 4"/>
          <p:cNvSpPr txBox="1"/>
          <p:nvPr/>
        </p:nvSpPr>
        <p:spPr>
          <a:xfrm>
            <a:off x="2999055" y="4168001"/>
            <a:ext cx="1580882" cy="400110"/>
          </a:xfrm>
          <a:prstGeom prst="rect">
            <a:avLst/>
          </a:prstGeom>
          <a:noFill/>
        </p:spPr>
        <p:txBody>
          <a:bodyPr wrap="none" rtlCol="0">
            <a:spAutoFit/>
          </a:bodyPr>
          <a:lstStyle/>
          <a:p>
            <a:r>
              <a:rPr lang="en-US" sz="2000" dirty="0">
                <a:solidFill>
                  <a:srgbClr val="00B050"/>
                </a:solidFill>
              </a:rPr>
              <a:t>3 gate delay</a:t>
            </a:r>
          </a:p>
        </p:txBody>
      </p:sp>
      <p:sp>
        <p:nvSpPr>
          <p:cNvPr id="11" name="TextBox 10"/>
          <p:cNvSpPr txBox="1"/>
          <p:nvPr/>
        </p:nvSpPr>
        <p:spPr>
          <a:xfrm>
            <a:off x="2407052" y="4607828"/>
            <a:ext cx="1580882" cy="400110"/>
          </a:xfrm>
          <a:prstGeom prst="rect">
            <a:avLst/>
          </a:prstGeom>
          <a:noFill/>
        </p:spPr>
        <p:txBody>
          <a:bodyPr wrap="none" rtlCol="0">
            <a:spAutoFit/>
          </a:bodyPr>
          <a:lstStyle/>
          <a:p>
            <a:r>
              <a:rPr lang="en-US" sz="2000" dirty="0">
                <a:solidFill>
                  <a:srgbClr val="00B050"/>
                </a:solidFill>
              </a:rPr>
              <a:t>4 gate delay</a:t>
            </a:r>
          </a:p>
        </p:txBody>
      </p:sp>
      <p:graphicFrame>
        <p:nvGraphicFramePr>
          <p:cNvPr id="12" name="Object 6"/>
          <p:cNvGraphicFramePr>
            <a:graphicFrameLocks noChangeAspect="1"/>
          </p:cNvGraphicFramePr>
          <p:nvPr>
            <p:extLst>
              <p:ext uri="{D42A27DB-BD31-4B8C-83A1-F6EECF244321}">
                <p14:modId xmlns:p14="http://schemas.microsoft.com/office/powerpoint/2010/main" val="681885325"/>
              </p:ext>
            </p:extLst>
          </p:nvPr>
        </p:nvGraphicFramePr>
        <p:xfrm>
          <a:off x="4525508" y="546879"/>
          <a:ext cx="2660731" cy="438150"/>
        </p:xfrm>
        <a:graphic>
          <a:graphicData uri="http://schemas.openxmlformats.org/presentationml/2006/ole">
            <mc:AlternateContent xmlns:mc="http://schemas.openxmlformats.org/markup-compatibility/2006">
              <mc:Choice xmlns:v="urn:schemas-microsoft-com:vml" Requires="v">
                <p:oleObj spid="_x0000_s1423" name="Equation" r:id="rId13" imgW="1460160" imgH="241200" progId="Equation.3">
                  <p:embed/>
                </p:oleObj>
              </mc:Choice>
              <mc:Fallback>
                <p:oleObj name="Equation" r:id="rId13" imgW="1460160" imgH="241200" progId="Equation.3">
                  <p:embed/>
                  <p:pic>
                    <p:nvPicPr>
                      <p:cNvPr id="0" name=""/>
                      <p:cNvPicPr>
                        <a:picLocks noChangeAspect="1" noChangeArrowheads="1"/>
                      </p:cNvPicPr>
                      <p:nvPr/>
                    </p:nvPicPr>
                    <p:blipFill>
                      <a:blip r:embed="rId14"/>
                      <a:srcRect/>
                      <a:stretch>
                        <a:fillRect/>
                      </a:stretch>
                    </p:blipFill>
                    <p:spPr bwMode="auto">
                      <a:xfrm>
                        <a:off x="4525508" y="546879"/>
                        <a:ext cx="2660731" cy="43815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fade">
                                      <p:cBhvr>
                                        <p:cTn id="7" dur="500"/>
                                        <p:tgtEl>
                                          <p:spTgt spid="194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461"/>
                                        </p:tgtEl>
                                        <p:attrNameLst>
                                          <p:attrName>style.visibility</p:attrName>
                                        </p:attrNameLst>
                                      </p:cBhvr>
                                      <p:to>
                                        <p:strVal val="visible"/>
                                      </p:to>
                                    </p:set>
                                    <p:animEffect transition="in" filter="fade">
                                      <p:cBhvr>
                                        <p:cTn id="26" dur="500"/>
                                        <p:tgtEl>
                                          <p:spTgt spid="194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460">
                                            <p:txEl>
                                              <p:pRg st="8" end="8"/>
                                            </p:txEl>
                                          </p:spTgt>
                                        </p:tgtEl>
                                        <p:attrNameLst>
                                          <p:attrName>style.visibility</p:attrName>
                                        </p:attrNameLst>
                                      </p:cBhvr>
                                      <p:to>
                                        <p:strVal val="visible"/>
                                      </p:to>
                                    </p:set>
                                    <p:animEffect transition="in" filter="fade">
                                      <p:cBhvr>
                                        <p:cTn id="31" dur="500"/>
                                        <p:tgtEl>
                                          <p:spTgt spid="19460">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9460">
                                            <p:txEl>
                                              <p:pRg st="9" end="9"/>
                                            </p:txEl>
                                          </p:spTgt>
                                        </p:tgtEl>
                                        <p:attrNameLst>
                                          <p:attrName>style.visibility</p:attrName>
                                        </p:attrNameLst>
                                      </p:cBhvr>
                                      <p:to>
                                        <p:strVal val="visible"/>
                                      </p:to>
                                    </p:set>
                                    <p:animEffect transition="in" filter="fade">
                                      <p:cBhvr>
                                        <p:cTn id="40" dur="500"/>
                                        <p:tgtEl>
                                          <p:spTgt spid="19460">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9462"/>
                                        </p:tgtEl>
                                        <p:attrNameLst>
                                          <p:attrName>style.visibility</p:attrName>
                                        </p:attrNameLst>
                                      </p:cBhvr>
                                      <p:to>
                                        <p:strVal val="visible"/>
                                      </p:to>
                                    </p:set>
                                    <p:animEffect transition="in" filter="fade">
                                      <p:cBhvr>
                                        <p:cTn id="45" dur="10"/>
                                        <p:tgtEl>
                                          <p:spTgt spid="1946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460">
                                            <p:txEl>
                                              <p:pRg st="10" end="10"/>
                                            </p:txEl>
                                          </p:spTgt>
                                        </p:tgtEl>
                                        <p:attrNameLst>
                                          <p:attrName>style.visibility</p:attrName>
                                        </p:attrNameLst>
                                      </p:cBhvr>
                                      <p:to>
                                        <p:strVal val="visible"/>
                                      </p:to>
                                    </p:set>
                                    <p:animEffect transition="in" filter="fade">
                                      <p:cBhvr>
                                        <p:cTn id="54" dur="500"/>
                                        <p:tgtEl>
                                          <p:spTgt spid="19460">
                                            <p:txEl>
                                              <p:pRg st="10" end="10"/>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460">
                                            <p:txEl>
                                              <p:pRg st="11" end="11"/>
                                            </p:txEl>
                                          </p:spTgt>
                                        </p:tgtEl>
                                        <p:attrNameLst>
                                          <p:attrName>style.visibility</p:attrName>
                                        </p:attrNameLst>
                                      </p:cBhvr>
                                      <p:to>
                                        <p:strVal val="visible"/>
                                      </p:to>
                                    </p:set>
                                    <p:animEffect transition="in" filter="fade">
                                      <p:cBhvr>
                                        <p:cTn id="62" dur="500"/>
                                        <p:tgtEl>
                                          <p:spTgt spid="1946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304800" y="838200"/>
            <a:ext cx="8686800" cy="4837222"/>
          </a:xfrm>
        </p:spPr>
        <p:txBody>
          <a:bodyPr/>
          <a:lstStyle/>
          <a:p>
            <a:pPr>
              <a:defRPr/>
            </a:pPr>
            <a:r>
              <a:rPr lang="en-US" sz="1800" dirty="0">
                <a:solidFill>
                  <a:schemeClr val="accent1"/>
                </a:solidFill>
              </a:rPr>
              <a:t>Instructor:</a:t>
            </a:r>
            <a:r>
              <a:rPr lang="en-US" sz="1800" dirty="0"/>
              <a:t>  	</a:t>
            </a:r>
            <a:r>
              <a:rPr lang="en-US" sz="1600" dirty="0"/>
              <a:t>Iman Faraji (</a:t>
            </a:r>
            <a:r>
              <a:rPr lang="en-US" sz="1600" dirty="0" smtClean="0"/>
              <a:t>WLH-706) </a:t>
            </a:r>
            <a:endParaRPr lang="en-US" sz="1600" dirty="0"/>
          </a:p>
          <a:p>
            <a:pPr marL="0" indent="0">
              <a:buNone/>
              <a:defRPr/>
            </a:pPr>
            <a:r>
              <a:rPr lang="en-US" sz="1600" dirty="0"/>
              <a:t>		Email: &lt;</a:t>
            </a:r>
            <a:r>
              <a:rPr lang="en-US" sz="1600" dirty="0">
                <a:hlinkClick r:id="rId2"/>
              </a:rPr>
              <a:t>i.faraji@queensu.ca</a:t>
            </a:r>
            <a:r>
              <a:rPr lang="en-US" sz="1600" dirty="0"/>
              <a:t>&gt;</a:t>
            </a:r>
          </a:p>
          <a:p>
            <a:pPr>
              <a:spcBef>
                <a:spcPct val="0"/>
              </a:spcBef>
              <a:buFontTx/>
              <a:buNone/>
              <a:defRPr/>
            </a:pPr>
            <a:r>
              <a:rPr lang="en-US" sz="1600" dirty="0">
                <a:solidFill>
                  <a:schemeClr val="accent1"/>
                </a:solidFill>
              </a:rPr>
              <a:t>		       	</a:t>
            </a:r>
            <a:r>
              <a:rPr lang="en-US" sz="1600" dirty="0"/>
              <a:t>Office hours: </a:t>
            </a:r>
            <a:r>
              <a:rPr lang="en-US" sz="1600" dirty="0" smtClean="0"/>
              <a:t>TBA</a:t>
            </a:r>
            <a:endParaRPr lang="en-US" sz="1600" dirty="0">
              <a:solidFill>
                <a:schemeClr val="accent1"/>
              </a:solidFill>
            </a:endParaRPr>
          </a:p>
          <a:p>
            <a:r>
              <a:rPr lang="en-US" sz="1800" dirty="0">
                <a:solidFill>
                  <a:schemeClr val="accent1"/>
                </a:solidFill>
              </a:rPr>
              <a:t>TAs:</a:t>
            </a:r>
            <a:r>
              <a:rPr lang="en-US" sz="1800" dirty="0"/>
              <a:t> 		</a:t>
            </a:r>
            <a:r>
              <a:rPr lang="en-US" sz="1600" dirty="0" err="1"/>
              <a:t>Chaoyu</a:t>
            </a:r>
            <a:r>
              <a:rPr lang="en-US" sz="1600" dirty="0"/>
              <a:t> (Patrick) Wu &lt;</a:t>
            </a:r>
            <a:r>
              <a:rPr lang="en-US" sz="1600" dirty="0">
                <a:solidFill>
                  <a:schemeClr val="accent2"/>
                </a:solidFill>
              </a:rPr>
              <a:t> </a:t>
            </a:r>
            <a:r>
              <a:rPr lang="en-US" sz="1600" dirty="0">
                <a:solidFill>
                  <a:schemeClr val="accent2"/>
                </a:solidFill>
                <a:hlinkClick r:id="rId3"/>
              </a:rPr>
              <a:t>14cw16@queensu.ca</a:t>
            </a:r>
            <a:r>
              <a:rPr lang="en-US" sz="1600" dirty="0" smtClean="0"/>
              <a:t>&gt; Office Hours: TBA</a:t>
            </a:r>
            <a:endParaRPr lang="en-US" sz="1600" dirty="0"/>
          </a:p>
          <a:p>
            <a:pPr marL="0" indent="0">
              <a:buNone/>
            </a:pPr>
            <a:r>
              <a:rPr lang="en-US" sz="1600" dirty="0"/>
              <a:t>		</a:t>
            </a:r>
            <a:r>
              <a:rPr lang="en-US" sz="1600" dirty="0" err="1"/>
              <a:t>Priya</a:t>
            </a:r>
            <a:r>
              <a:rPr lang="en-US" sz="1600" dirty="0"/>
              <a:t> </a:t>
            </a:r>
            <a:r>
              <a:rPr lang="en-US" sz="1600" dirty="0" err="1"/>
              <a:t>Balasubramaniam</a:t>
            </a:r>
            <a:r>
              <a:rPr lang="en-US" sz="1600" dirty="0"/>
              <a:t> &lt;</a:t>
            </a:r>
            <a:r>
              <a:rPr lang="en-US" sz="1600" dirty="0">
                <a:solidFill>
                  <a:schemeClr val="accent2"/>
                </a:solidFill>
              </a:rPr>
              <a:t> </a:t>
            </a:r>
            <a:r>
              <a:rPr lang="en-US" sz="1600" dirty="0">
                <a:solidFill>
                  <a:schemeClr val="accent2"/>
                </a:solidFill>
                <a:hlinkClick r:id="rId4"/>
              </a:rPr>
              <a:t>16rb25@queensu.ca</a:t>
            </a:r>
            <a:r>
              <a:rPr lang="en-US" sz="1600" dirty="0"/>
              <a:t>&gt; Office Hours: TBA</a:t>
            </a:r>
          </a:p>
          <a:p>
            <a:pPr marL="0" indent="0">
              <a:buNone/>
            </a:pPr>
            <a:r>
              <a:rPr lang="en-US" sz="1600" dirty="0"/>
              <a:t>		Nicholas </a:t>
            </a:r>
            <a:r>
              <a:rPr lang="en-US" sz="1600" dirty="0" err="1"/>
              <a:t>Petrelli</a:t>
            </a:r>
            <a:r>
              <a:rPr lang="en-US" sz="1600" dirty="0"/>
              <a:t> &lt;</a:t>
            </a:r>
            <a:r>
              <a:rPr lang="en-US" sz="1600" dirty="0">
                <a:solidFill>
                  <a:schemeClr val="accent2"/>
                </a:solidFill>
                <a:hlinkClick r:id="rId5"/>
              </a:rPr>
              <a:t>13np8@queensu.ca</a:t>
            </a:r>
            <a:r>
              <a:rPr lang="en-US" sz="1600" dirty="0"/>
              <a:t>&gt;</a:t>
            </a:r>
          </a:p>
          <a:p>
            <a:pPr marL="0" indent="0">
              <a:buNone/>
            </a:pPr>
            <a:r>
              <a:rPr lang="en-US" sz="1600" dirty="0"/>
              <a:t>		Chris Cartwright &lt;</a:t>
            </a:r>
            <a:r>
              <a:rPr lang="en-US" sz="1600" dirty="0">
                <a:hlinkClick r:id="rId6"/>
              </a:rPr>
              <a:t>0cc22@queensu.ca</a:t>
            </a:r>
            <a:r>
              <a:rPr lang="en-US" sz="1600" dirty="0"/>
              <a:t>&gt;</a:t>
            </a:r>
          </a:p>
          <a:p>
            <a:pPr marL="0" indent="0">
              <a:buNone/>
            </a:pPr>
            <a:r>
              <a:rPr lang="en-US" sz="1600" dirty="0"/>
              <a:t>		Ryan Dick &lt;</a:t>
            </a:r>
            <a:r>
              <a:rPr lang="en-US" sz="1600" dirty="0">
                <a:hlinkClick r:id="rId7"/>
              </a:rPr>
              <a:t>12rjd6@queensu.ca</a:t>
            </a:r>
            <a:r>
              <a:rPr lang="en-US" sz="1600" dirty="0"/>
              <a:t>&gt;</a:t>
            </a:r>
          </a:p>
          <a:p>
            <a:r>
              <a:rPr lang="en-US" sz="1800" dirty="0">
                <a:solidFill>
                  <a:schemeClr val="accent1"/>
                </a:solidFill>
              </a:rPr>
              <a:t>Lectures – Section 001 </a:t>
            </a:r>
            <a:r>
              <a:rPr lang="en-US" sz="1600" dirty="0"/>
              <a:t>(Miller 210): Mondays 2:30 - 3:30pm, Tuesday 4:30 - 				5:30pm, and Thursdays 3:30 - 4:30pm    </a:t>
            </a:r>
          </a:p>
          <a:p>
            <a:r>
              <a:rPr lang="en-US" sz="1800" dirty="0">
                <a:solidFill>
                  <a:schemeClr val="accent1"/>
                </a:solidFill>
              </a:rPr>
              <a:t>Lectures – Section 004 </a:t>
            </a:r>
            <a:r>
              <a:rPr lang="en-US" sz="1600" dirty="0"/>
              <a:t>(Jeffery 225): Mondays 1:30 - 2:30pm, Wednesdays 12:30 - 				1:30pm, and Thursdays 10:30 - 11:30pm    </a:t>
            </a:r>
          </a:p>
          <a:p>
            <a:pPr>
              <a:spcBef>
                <a:spcPts val="600"/>
              </a:spcBef>
              <a:spcAft>
                <a:spcPts val="0"/>
              </a:spcAft>
            </a:pPr>
            <a:r>
              <a:rPr lang="en-US" sz="1800" dirty="0">
                <a:solidFill>
                  <a:schemeClr val="accent1"/>
                </a:solidFill>
              </a:rPr>
              <a:t>Tutorials </a:t>
            </a:r>
            <a:r>
              <a:rPr lang="en-US" sz="1600" dirty="0"/>
              <a:t>(Walter Light 210): Wednesdays 3:30 - 4:30pm  - there will be 6 tutorials –</a:t>
            </a:r>
            <a:r>
              <a:rPr lang="en-CA" sz="1600" dirty="0"/>
              <a:t> </a:t>
            </a:r>
          </a:p>
          <a:p>
            <a:pPr marL="0" indent="0">
              <a:spcBef>
                <a:spcPts val="600"/>
              </a:spcBef>
              <a:spcAft>
                <a:spcPts val="0"/>
              </a:spcAft>
              <a:buNone/>
            </a:pPr>
            <a:r>
              <a:rPr lang="en-CA" sz="1600" dirty="0"/>
              <a:t>			4 quizzes will be held in the tutorials</a:t>
            </a:r>
          </a:p>
        </p:txBody>
      </p:sp>
      <p:sp>
        <p:nvSpPr>
          <p:cNvPr id="307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075" name="Rectangle 2"/>
          <p:cNvSpPr>
            <a:spLocks noGrp="1" noChangeArrowheads="1"/>
          </p:cNvSpPr>
          <p:nvPr>
            <p:ph type="title"/>
          </p:nvPr>
        </p:nvSpPr>
        <p:spPr>
          <a:xfrm>
            <a:off x="423863" y="71438"/>
            <a:ext cx="3411537" cy="368300"/>
          </a:xfrm>
        </p:spPr>
        <p:txBody>
          <a:bodyPr/>
          <a:lstStyle/>
          <a:p>
            <a:r>
              <a:rPr lang="en-US" dirty="0"/>
              <a:t>Course Administration</a:t>
            </a:r>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304800" y="609600"/>
            <a:ext cx="8331200" cy="3129062"/>
          </a:xfrm>
        </p:spPr>
        <p:txBody>
          <a:bodyPr/>
          <a:lstStyle/>
          <a:p>
            <a:r>
              <a:rPr lang="en-US" dirty="0">
                <a:solidFill>
                  <a:schemeClr val="accent1"/>
                </a:solidFill>
              </a:rPr>
              <a:t>Bit-stage cell</a:t>
            </a:r>
          </a:p>
          <a:p>
            <a:pPr>
              <a:buFontTx/>
              <a:buNone/>
            </a:pPr>
            <a:r>
              <a:rPr lang="en-US" dirty="0">
                <a:solidFill>
                  <a:schemeClr val="accent1"/>
                </a:solidFill>
                <a:sym typeface="Wingdings" pitchFamily="2" charset="2"/>
              </a:rPr>
              <a:t></a:t>
            </a:r>
          </a:p>
          <a:p>
            <a:pPr>
              <a:buFontTx/>
              <a:buNone/>
            </a:pPr>
            <a:endParaRPr lang="en-US" dirty="0">
              <a:solidFill>
                <a:schemeClr val="accent1"/>
              </a:solidFill>
              <a:sym typeface="Wingdings" pitchFamily="2" charset="2"/>
            </a:endParaRPr>
          </a:p>
          <a:p>
            <a:pPr>
              <a:buFontTx/>
              <a:buNone/>
            </a:pPr>
            <a:endParaRPr lang="en-US" dirty="0">
              <a:solidFill>
                <a:schemeClr val="accent1"/>
              </a:solidFill>
              <a:sym typeface="Wingdings" pitchFamily="2" charset="2"/>
            </a:endParaRPr>
          </a:p>
          <a:p>
            <a:pPr>
              <a:buFontTx/>
              <a:buNone/>
            </a:pPr>
            <a:endParaRPr lang="en-US" dirty="0">
              <a:solidFill>
                <a:schemeClr val="accent1"/>
              </a:solidFill>
              <a:sym typeface="Wingdings" pitchFamily="2" charset="2"/>
            </a:endParaRPr>
          </a:p>
          <a:p>
            <a:r>
              <a:rPr lang="en-US" dirty="0">
                <a:solidFill>
                  <a:schemeClr val="accent1"/>
                </a:solidFill>
                <a:sym typeface="Wingdings" pitchFamily="2" charset="2"/>
              </a:rPr>
              <a:t>4-bit Carry-lookahead adder</a:t>
            </a:r>
          </a:p>
          <a:p>
            <a:pPr>
              <a:buFontTx/>
              <a:buNone/>
            </a:pPr>
            <a:endParaRPr lang="en-US" dirty="0">
              <a:solidFill>
                <a:schemeClr val="accent1"/>
              </a:solidFill>
            </a:endParaRPr>
          </a:p>
        </p:txBody>
      </p:sp>
      <p:sp>
        <p:nvSpPr>
          <p:cNvPr id="2048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20483"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pic>
        <p:nvPicPr>
          <p:cNvPr id="20485" name="Picture 3"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609600"/>
            <a:ext cx="3003550" cy="281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pic>
        <p:nvPicPr>
          <p:cNvPr id="20486" name="Picture 2"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650" y="3276600"/>
            <a:ext cx="6483350" cy="319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20487" name="TextBox 6"/>
          <p:cNvSpPr txBox="1">
            <a:spLocks noChangeArrowheads="1"/>
          </p:cNvSpPr>
          <p:nvPr/>
        </p:nvSpPr>
        <p:spPr bwMode="auto">
          <a:xfrm>
            <a:off x="304800" y="3429000"/>
            <a:ext cx="2274888"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sym typeface="Wingdings" pitchFamily="2" charset="2"/>
              </a:rPr>
              <a:t> </a:t>
            </a:r>
            <a:r>
              <a:rPr lang="en-CA" dirty="0"/>
              <a:t>Compare this with a</a:t>
            </a:r>
          </a:p>
          <a:p>
            <a:r>
              <a:rPr lang="en-CA" dirty="0"/>
              <a:t>4-bit ripple-carry adder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fade">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4">
                                            <p:txEl>
                                              <p:pRg st="5" end="5"/>
                                            </p:txEl>
                                          </p:spTgt>
                                        </p:tgtEl>
                                        <p:attrNameLst>
                                          <p:attrName>style.visibility</p:attrName>
                                        </p:attrNameLst>
                                      </p:cBhvr>
                                      <p:to>
                                        <p:strVal val="visible"/>
                                      </p:to>
                                    </p:set>
                                    <p:animEffect transition="in" filter="fade">
                                      <p:cBhvr>
                                        <p:cTn id="12" dur="500"/>
                                        <p:tgtEl>
                                          <p:spTgt spid="2048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fade">
                                      <p:cBhvr>
                                        <p:cTn id="17" dur="500"/>
                                        <p:tgtEl>
                                          <p:spTgt spid="204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7"/>
                                        </p:tgtEl>
                                        <p:attrNameLst>
                                          <p:attrName>style.visibility</p:attrName>
                                        </p:attrNameLst>
                                      </p:cBhvr>
                                      <p:to>
                                        <p:strVal val="visible"/>
                                      </p:to>
                                    </p:set>
                                    <p:animEffect transition="in" filter="fade">
                                      <p:cBhvr>
                                        <p:cTn id="22"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a:xfrm>
            <a:off x="304800" y="609600"/>
            <a:ext cx="8331200" cy="5914440"/>
          </a:xfrm>
        </p:spPr>
        <p:txBody>
          <a:bodyPr/>
          <a:lstStyle/>
          <a:p>
            <a:r>
              <a:rPr lang="en-US" sz="1800" dirty="0"/>
              <a:t>One can design a</a:t>
            </a:r>
            <a:r>
              <a:rPr lang="en-US" sz="1800" dirty="0">
                <a:solidFill>
                  <a:schemeClr val="accent1"/>
                </a:solidFill>
              </a:rPr>
              <a:t> </a:t>
            </a:r>
            <a:r>
              <a:rPr lang="en-US" sz="1800" dirty="0">
                <a:solidFill>
                  <a:srgbClr val="00B050"/>
                </a:solidFill>
              </a:rPr>
              <a:t>hierarchical carry-lookahead adder </a:t>
            </a:r>
            <a:r>
              <a:rPr lang="en-US" sz="1800" dirty="0">
                <a:solidFill>
                  <a:schemeClr val="accent1"/>
                </a:solidFill>
              </a:rPr>
              <a:t>with ripple-carry between the blocks, </a:t>
            </a:r>
            <a:r>
              <a:rPr lang="en-US" sz="1800" dirty="0">
                <a:solidFill>
                  <a:schemeClr val="accent2"/>
                </a:solidFill>
              </a:rPr>
              <a:t>to reduce the complexity of designing a large CLA.</a:t>
            </a:r>
          </a:p>
          <a:p>
            <a:r>
              <a:rPr lang="en-US" sz="1800" dirty="0">
                <a:sym typeface="Wingdings" pitchFamily="2" charset="2"/>
              </a:rPr>
              <a:t>Improved version - </a:t>
            </a:r>
            <a:r>
              <a:rPr lang="en-US" sz="1800" dirty="0">
                <a:solidFill>
                  <a:srgbClr val="00B050"/>
                </a:solidFill>
                <a:sym typeface="Wingdings" pitchFamily="2" charset="2"/>
              </a:rPr>
              <a:t>16-bit </a:t>
            </a:r>
            <a:r>
              <a:rPr lang="en-CA" sz="1800" dirty="0">
                <a:solidFill>
                  <a:srgbClr val="00B050"/>
                </a:solidFill>
              </a:rPr>
              <a:t>hierarchical carry-lookahead</a:t>
            </a:r>
            <a:r>
              <a:rPr lang="en-US" sz="1800" dirty="0">
                <a:solidFill>
                  <a:srgbClr val="00B050"/>
                </a:solidFill>
                <a:sym typeface="Wingdings" pitchFamily="2" charset="2"/>
              </a:rPr>
              <a:t> adder </a:t>
            </a:r>
            <a:r>
              <a:rPr lang="en-CA" sz="1800" dirty="0">
                <a:solidFill>
                  <a:srgbClr val="FF0000"/>
                </a:solidFill>
              </a:rPr>
              <a:t>with a second-level carry-lookahead:</a:t>
            </a:r>
            <a:r>
              <a:rPr lang="en-US" sz="1800" dirty="0">
                <a:solidFill>
                  <a:schemeClr val="accent1"/>
                </a:solidFill>
                <a:sym typeface="Wingdings" pitchFamily="2" charset="2"/>
              </a:rPr>
              <a:t> </a:t>
            </a:r>
            <a:r>
              <a:rPr lang="en-US" sz="1800" dirty="0">
                <a:solidFill>
                  <a:schemeClr val="accent2"/>
                </a:solidFill>
                <a:sym typeface="Wingdings" pitchFamily="2" charset="2"/>
              </a:rPr>
              <a:t>to</a:t>
            </a:r>
            <a:r>
              <a:rPr lang="en-US" sz="1800" dirty="0">
                <a:solidFill>
                  <a:schemeClr val="accent1"/>
                </a:solidFill>
                <a:sym typeface="Wingdings" pitchFamily="2" charset="2"/>
              </a:rPr>
              <a:t> </a:t>
            </a:r>
            <a:r>
              <a:rPr lang="en-US" sz="1800" dirty="0">
                <a:solidFill>
                  <a:schemeClr val="accent2"/>
                </a:solidFill>
                <a:sym typeface="Wingdings" pitchFamily="2" charset="2"/>
              </a:rPr>
              <a:t>produce the carry signals between blocks in parallel.</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a:buFontTx/>
              <a:buNone/>
            </a:pPr>
            <a:r>
              <a:rPr lang="en-US" dirty="0">
                <a:solidFill>
                  <a:schemeClr val="accent1"/>
                </a:solidFill>
                <a:sym typeface="Wingdings" pitchFamily="2" charset="2"/>
              </a:rPr>
              <a:t> </a:t>
            </a:r>
            <a:r>
              <a:rPr lang="en-US" i="1" dirty="0">
                <a:solidFill>
                  <a:schemeClr val="accent1"/>
                </a:solidFill>
                <a:sym typeface="Wingdings" pitchFamily="2" charset="2"/>
              </a:rPr>
              <a:t>C</a:t>
            </a:r>
            <a:r>
              <a:rPr lang="en-US" i="1" baseline="-25000" dirty="0">
                <a:solidFill>
                  <a:schemeClr val="accent1"/>
                </a:solidFill>
                <a:sym typeface="Wingdings" pitchFamily="2" charset="2"/>
              </a:rPr>
              <a:t>16</a:t>
            </a:r>
            <a:r>
              <a:rPr lang="en-US" dirty="0">
                <a:solidFill>
                  <a:schemeClr val="accent1"/>
                </a:solidFill>
                <a:sym typeface="Wingdings" pitchFamily="2" charset="2"/>
              </a:rPr>
              <a:t> = </a:t>
            </a:r>
            <a:endParaRPr lang="en-US" dirty="0">
              <a:solidFill>
                <a:schemeClr val="accent1"/>
              </a:solidFill>
            </a:endParaRPr>
          </a:p>
        </p:txBody>
      </p:sp>
      <p:sp>
        <p:nvSpPr>
          <p:cNvPr id="2253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22531"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pic>
        <p:nvPicPr>
          <p:cNvPr id="22533" name="Picture 6"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2319512"/>
            <a:ext cx="7712974" cy="3737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22534" name="TextBox 5"/>
          <p:cNvSpPr txBox="1">
            <a:spLocks noChangeArrowheads="1"/>
          </p:cNvSpPr>
          <p:nvPr/>
        </p:nvSpPr>
        <p:spPr bwMode="auto">
          <a:xfrm>
            <a:off x="5872162" y="2055214"/>
            <a:ext cx="22812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solidFill>
                  <a:srgbClr val="00B050"/>
                </a:solidFill>
              </a:rPr>
              <a:t>Carry-lookahead adder</a:t>
            </a:r>
          </a:p>
        </p:txBody>
      </p:sp>
      <p:cxnSp>
        <p:nvCxnSpPr>
          <p:cNvPr id="22535" name="Straight Arrow Connector 6"/>
          <p:cNvCxnSpPr>
            <a:cxnSpLocks noChangeShapeType="1"/>
          </p:cNvCxnSpPr>
          <p:nvPr/>
        </p:nvCxnSpPr>
        <p:spPr bwMode="auto">
          <a:xfrm rot="5400000">
            <a:off x="6438106" y="2735458"/>
            <a:ext cx="685800" cy="1588"/>
          </a:xfrm>
          <a:prstGeom prst="straightConnector1">
            <a:avLst/>
          </a:prstGeom>
          <a:noFill/>
          <a:ln w="25400" algn="ctr">
            <a:solidFill>
              <a:schemeClr val="accent2"/>
            </a:solidFill>
            <a:round/>
            <a:headEnd/>
            <a:tailEnd type="arrow" w="med" len="med"/>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animEffect transition="in" filter="fade">
                                      <p:cBhvr>
                                        <p:cTn id="7" dur="500"/>
                                        <p:tgtEl>
                                          <p:spTgt spid="225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fade">
                                      <p:cBhvr>
                                        <p:cTn id="12" dur="500"/>
                                        <p:tgtEl>
                                          <p:spTgt spid="225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animEffect transition="in" filter="fade">
                                      <p:cBhvr>
                                        <p:cTn id="17" dur="500"/>
                                        <p:tgtEl>
                                          <p:spTgt spid="225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4"/>
                                        </p:tgtEl>
                                        <p:attrNameLst>
                                          <p:attrName>style.visibility</p:attrName>
                                        </p:attrNameLst>
                                      </p:cBhvr>
                                      <p:to>
                                        <p:strVal val="visible"/>
                                      </p:to>
                                    </p:set>
                                    <p:animEffect transition="in" filter="fade">
                                      <p:cBhvr>
                                        <p:cTn id="20" dur="500"/>
                                        <p:tgtEl>
                                          <p:spTgt spid="2253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532">
                                            <p:txEl>
                                              <p:pRg st="11" end="11"/>
                                            </p:txEl>
                                          </p:spTgt>
                                        </p:tgtEl>
                                        <p:attrNameLst>
                                          <p:attrName>style.visibility</p:attrName>
                                        </p:attrNameLst>
                                      </p:cBhvr>
                                      <p:to>
                                        <p:strVal val="visible"/>
                                      </p:to>
                                    </p:set>
                                    <p:animEffect transition="in" filter="fade">
                                      <p:cBhvr>
                                        <p:cTn id="25" dur="500"/>
                                        <p:tgtEl>
                                          <p:spTgt spid="225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610600" cy="5745163"/>
          </a:xfrm>
        </p:spPr>
        <p:txBody>
          <a:bodyPr/>
          <a:lstStyle/>
          <a:p>
            <a:r>
              <a:rPr lang="en-CA" dirty="0">
                <a:solidFill>
                  <a:srgbClr val="FF0000"/>
                </a:solidFill>
              </a:rPr>
              <a:t>Carry-Select Adders: </a:t>
            </a:r>
            <a:r>
              <a:rPr lang="en-CA" dirty="0"/>
              <a:t>is not as fast as the carry lookahead adder, however it has a unique organization that is interesting.</a:t>
            </a:r>
          </a:p>
          <a:p>
            <a:pPr lvl="1"/>
            <a:r>
              <a:rPr lang="en-CA" dirty="0"/>
              <a:t>Each section of the adder is partitioned into, for example, two 4-bit groups consisting of identical 4-bit adders (e.g., CLAs) to which the same 4-bit operands are applied.</a:t>
            </a:r>
          </a:p>
          <a:p>
            <a:pPr lvl="1"/>
            <a:endParaRPr lang="en-CA" dirty="0"/>
          </a:p>
          <a:p>
            <a:r>
              <a:rPr lang="en-CA" dirty="0"/>
              <a:t>Since the low-order stage of an adder does not usually have a carry-in, the low-order section consists of only one 4-bit adder with a carry-in of 0.</a:t>
            </a:r>
          </a:p>
          <a:p>
            <a:endParaRPr lang="en-CA" dirty="0"/>
          </a:p>
          <a:p>
            <a:r>
              <a:rPr lang="en-CA" dirty="0"/>
              <a:t>The carry-select principle produces two sums that are generated simultaneously.  One sum assumes that the carry-in to that group was a 0; the other sum assumes that the carry-in was a 1.  </a:t>
            </a:r>
          </a:p>
          <a:p>
            <a:endParaRPr lang="en-CA" dirty="0"/>
          </a:p>
          <a:p>
            <a:r>
              <a:rPr lang="en-CA" dirty="0"/>
              <a:t>The logic diagram for </a:t>
            </a:r>
            <a:r>
              <a:rPr lang="en-CA" dirty="0">
                <a:solidFill>
                  <a:srgbClr val="C00000"/>
                </a:solidFill>
              </a:rPr>
              <a:t>a carry-select adder</a:t>
            </a:r>
            <a:r>
              <a:rPr lang="en-CA" dirty="0"/>
              <a:t> to add </a:t>
            </a:r>
            <a:r>
              <a:rPr lang="en-CA" dirty="0">
                <a:solidFill>
                  <a:schemeClr val="accent2"/>
                </a:solidFill>
              </a:rPr>
              <a:t>two 12-bit operands </a:t>
            </a:r>
            <a:r>
              <a:rPr lang="en-CA" dirty="0"/>
              <a:t>is shown in the next page. </a:t>
            </a:r>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4430700" cy="372603"/>
          </a:xfrm>
        </p:spPr>
        <p:txBody>
          <a:bodyPr/>
          <a:lstStyle/>
          <a:p>
            <a:r>
              <a:rPr lang="en-US" dirty="0"/>
              <a:t>Addition/Subtraction (Cont’d)</a:t>
            </a:r>
            <a:endParaRPr lang="en-CA" dirty="0"/>
          </a:p>
        </p:txBody>
      </p:sp>
    </p:spTree>
    <p:extLst>
      <p:ext uri="{BB962C8B-B14F-4D97-AF65-F5344CB8AC3E}">
        <p14:creationId xmlns:p14="http://schemas.microsoft.com/office/powerpoint/2010/main" val="5651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359073"/>
          </a:xfrm>
        </p:spPr>
        <p:txBody>
          <a:bodyPr/>
          <a:lstStyle/>
          <a:p>
            <a:r>
              <a:rPr lang="en-CA" dirty="0">
                <a:solidFill>
                  <a:srgbClr val="FF0000"/>
                </a:solidFill>
              </a:rPr>
              <a:t>Carry-Select Adders (cont`d):</a:t>
            </a:r>
            <a:endParaRPr lang="en-CA" dirty="0"/>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4430700" cy="372603"/>
          </a:xfrm>
        </p:spPr>
        <p:txBody>
          <a:bodyPr/>
          <a:lstStyle/>
          <a:p>
            <a:r>
              <a:rPr lang="en-US" dirty="0"/>
              <a:t>Addition/Subtraction (Cont’d)</a:t>
            </a:r>
            <a:endParaRPr lang="en-CA" dirty="0"/>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713292" y="-249558"/>
            <a:ext cx="5389655" cy="807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a:spLocks noChangeArrowheads="1"/>
          </p:cNvSpPr>
          <p:nvPr/>
        </p:nvSpPr>
        <p:spPr bwMode="auto">
          <a:xfrm>
            <a:off x="7987926" y="2820888"/>
            <a:ext cx="64312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sz="1400" dirty="0">
                <a:solidFill>
                  <a:schemeClr val="accent1"/>
                </a:solidFill>
              </a:rPr>
              <a:t>Why?</a:t>
            </a:r>
          </a:p>
        </p:txBody>
      </p:sp>
      <p:sp>
        <p:nvSpPr>
          <p:cNvPr id="7" name="TextBox 5"/>
          <p:cNvSpPr txBox="1">
            <a:spLocks noChangeArrowheads="1"/>
          </p:cNvSpPr>
          <p:nvPr/>
        </p:nvSpPr>
        <p:spPr bwMode="auto">
          <a:xfrm>
            <a:off x="4572000" y="2667000"/>
            <a:ext cx="64312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sz="1400" dirty="0">
                <a:solidFill>
                  <a:schemeClr val="accent1"/>
                </a:solidFill>
              </a:rPr>
              <a:t>Why?</a:t>
            </a:r>
          </a:p>
        </p:txBody>
      </p:sp>
    </p:spTree>
    <p:extLst>
      <p:ext uri="{BB962C8B-B14F-4D97-AF65-F5344CB8AC3E}">
        <p14:creationId xmlns:p14="http://schemas.microsoft.com/office/powerpoint/2010/main" val="377254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5899051"/>
          </a:xfrm>
        </p:spPr>
        <p:txBody>
          <a:bodyPr/>
          <a:lstStyle/>
          <a:p>
            <a:r>
              <a:rPr lang="en-CA" dirty="0">
                <a:solidFill>
                  <a:schemeClr val="accent1"/>
                </a:solidFill>
              </a:rPr>
              <a:t>Memory-based Adders:  </a:t>
            </a:r>
            <a:r>
              <a:rPr lang="en-CA" dirty="0"/>
              <a:t>With the advent of high-density, high-speed memories, addition can be easily accomplished by </a:t>
            </a:r>
            <a:r>
              <a:rPr lang="en-CA" dirty="0">
                <a:solidFill>
                  <a:schemeClr val="accent2"/>
                </a:solidFill>
              </a:rPr>
              <a:t>applying the augend and addend as address inputs</a:t>
            </a:r>
            <a:r>
              <a:rPr lang="en-CA" dirty="0"/>
              <a:t> to the memory – </a:t>
            </a:r>
            <a:r>
              <a:rPr lang="en-CA" dirty="0">
                <a:solidFill>
                  <a:srgbClr val="00B050"/>
                </a:solidFill>
              </a:rPr>
              <a:t>the outputs are the sum.</a:t>
            </a:r>
          </a:p>
          <a:p>
            <a:r>
              <a:rPr lang="en-CA" dirty="0">
                <a:solidFill>
                  <a:srgbClr val="C00000"/>
                </a:solidFill>
              </a:rPr>
              <a:t>Block diagram of a memory adding two 3-bit operands:</a:t>
            </a:r>
          </a:p>
          <a:p>
            <a:endParaRPr lang="en-CA" dirty="0">
              <a:solidFill>
                <a:srgbClr val="C00000"/>
              </a:solidFill>
            </a:endParaRPr>
          </a:p>
          <a:p>
            <a:endParaRPr lang="en-CA" dirty="0">
              <a:solidFill>
                <a:srgbClr val="C00000"/>
              </a:solidFill>
            </a:endParaRPr>
          </a:p>
          <a:p>
            <a:endParaRPr lang="en-CA" dirty="0">
              <a:solidFill>
                <a:srgbClr val="C00000"/>
              </a:solidFill>
            </a:endParaRPr>
          </a:p>
          <a:p>
            <a:endParaRPr lang="en-CA" dirty="0">
              <a:solidFill>
                <a:srgbClr val="C00000"/>
              </a:solidFill>
            </a:endParaRPr>
          </a:p>
          <a:p>
            <a:endParaRPr lang="en-CA" dirty="0">
              <a:solidFill>
                <a:srgbClr val="C00000"/>
              </a:solidFill>
            </a:endParaRPr>
          </a:p>
          <a:p>
            <a:endParaRPr lang="en-CA" dirty="0">
              <a:solidFill>
                <a:srgbClr val="C00000"/>
              </a:solidFill>
            </a:endParaRPr>
          </a:p>
          <a:p>
            <a:endParaRPr lang="en-CA" dirty="0">
              <a:solidFill>
                <a:srgbClr val="C00000"/>
              </a:solidFill>
            </a:endParaRPr>
          </a:p>
          <a:p>
            <a:endParaRPr lang="en-CA" dirty="0">
              <a:solidFill>
                <a:srgbClr val="C00000"/>
              </a:solidFill>
            </a:endParaRPr>
          </a:p>
          <a:p>
            <a:r>
              <a:rPr lang="en-CA" dirty="0">
                <a:solidFill>
                  <a:srgbClr val="C00000"/>
                </a:solidFill>
              </a:rPr>
              <a:t>The contents of the memory is shown in the next page.</a:t>
            </a:r>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4430700" cy="372603"/>
          </a:xfrm>
        </p:spPr>
        <p:txBody>
          <a:bodyPr/>
          <a:lstStyle/>
          <a:p>
            <a:r>
              <a:rPr lang="en-US" dirty="0"/>
              <a:t>Addition/Subtraction (Cont’d)</a:t>
            </a:r>
            <a:endParaRPr lang="en-CA" dirty="0"/>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44" y="2819400"/>
            <a:ext cx="6553200" cy="23707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4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359073"/>
          </a:xfrm>
        </p:spPr>
        <p:txBody>
          <a:bodyPr/>
          <a:lstStyle/>
          <a:p>
            <a:r>
              <a:rPr lang="en-CA" dirty="0">
                <a:solidFill>
                  <a:schemeClr val="accent1"/>
                </a:solidFill>
              </a:rPr>
              <a:t>Memory-based Adders (cont`d):</a:t>
            </a:r>
            <a:endParaRPr lang="en-CA" dirty="0"/>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4430700" cy="372603"/>
          </a:xfrm>
        </p:spPr>
        <p:txBody>
          <a:bodyPr/>
          <a:lstStyle/>
          <a:p>
            <a:r>
              <a:rPr lang="en-US" dirty="0"/>
              <a:t>Addition/Subtraction (Cont’d)</a:t>
            </a:r>
            <a:endParaRPr lang="en-CA" dirty="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27484" y="48916"/>
            <a:ext cx="5508032" cy="739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03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304800" y="609600"/>
            <a:ext cx="8331200" cy="355600"/>
          </a:xfrm>
        </p:spPr>
        <p:txBody>
          <a:bodyPr/>
          <a:lstStyle/>
          <a:p>
            <a:pPr>
              <a:buFontTx/>
              <a:buNone/>
            </a:pPr>
            <a:r>
              <a:rPr lang="en-US" dirty="0"/>
              <a:t>     </a:t>
            </a:r>
            <a:endParaRPr lang="en-CA" dirty="0"/>
          </a:p>
        </p:txBody>
      </p:sp>
      <p:sp>
        <p:nvSpPr>
          <p:cNvPr id="2457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24579" name="Rectangle 2"/>
          <p:cNvSpPr>
            <a:spLocks noGrp="1" noChangeArrowheads="1"/>
          </p:cNvSpPr>
          <p:nvPr>
            <p:ph type="title"/>
          </p:nvPr>
        </p:nvSpPr>
        <p:spPr>
          <a:xfrm>
            <a:off x="423863" y="71438"/>
            <a:ext cx="5118100" cy="368300"/>
          </a:xfrm>
        </p:spPr>
        <p:txBody>
          <a:bodyPr/>
          <a:lstStyle/>
          <a:p>
            <a:r>
              <a:rPr lang="en-US" dirty="0"/>
              <a:t>Multiplication of Positive Numbers</a:t>
            </a:r>
            <a:endParaRPr lang="en-CA" dirty="0"/>
          </a:p>
        </p:txBody>
      </p:sp>
      <p:sp>
        <p:nvSpPr>
          <p:cNvPr id="24581" name="Rectangle 4"/>
          <p:cNvSpPr>
            <a:spLocks noChangeArrowheads="1"/>
          </p:cNvSpPr>
          <p:nvPr/>
        </p:nvSpPr>
        <p:spPr bwMode="auto">
          <a:xfrm>
            <a:off x="3186113" y="919163"/>
            <a:ext cx="125412"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Symbol" pitchFamily="18" charset="2"/>
              </a:rPr>
              <a:t>´</a:t>
            </a:r>
            <a:endParaRPr lang="en-US" sz="1800" dirty="0">
              <a:latin typeface="Times New Roman" pitchFamily="18" charset="0"/>
            </a:endParaRPr>
          </a:p>
        </p:txBody>
      </p:sp>
      <p:sp>
        <p:nvSpPr>
          <p:cNvPr id="24582" name="Rectangle 5"/>
          <p:cNvSpPr>
            <a:spLocks noChangeArrowheads="1"/>
          </p:cNvSpPr>
          <p:nvPr/>
        </p:nvSpPr>
        <p:spPr bwMode="auto">
          <a:xfrm>
            <a:off x="3438525" y="1374775"/>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583" name="Rectangle 6"/>
          <p:cNvSpPr>
            <a:spLocks noChangeArrowheads="1"/>
          </p:cNvSpPr>
          <p:nvPr/>
        </p:nvSpPr>
        <p:spPr bwMode="auto">
          <a:xfrm>
            <a:off x="3438525" y="639763"/>
            <a:ext cx="6286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584" name="Line 7"/>
          <p:cNvSpPr>
            <a:spLocks noChangeShapeType="1"/>
          </p:cNvSpPr>
          <p:nvPr/>
        </p:nvSpPr>
        <p:spPr bwMode="auto">
          <a:xfrm flipH="1">
            <a:off x="3024188" y="1265238"/>
            <a:ext cx="1079500"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585" name="Rectangle 8"/>
          <p:cNvSpPr>
            <a:spLocks noChangeArrowheads="1"/>
          </p:cNvSpPr>
          <p:nvPr/>
        </p:nvSpPr>
        <p:spPr bwMode="auto">
          <a:xfrm>
            <a:off x="3438525" y="930275"/>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1 0 1 1</a:t>
            </a:r>
            <a:endParaRPr lang="en-US" sz="1800" dirty="0">
              <a:latin typeface="Times New Roman" pitchFamily="18" charset="0"/>
            </a:endParaRPr>
          </a:p>
        </p:txBody>
      </p:sp>
      <p:sp>
        <p:nvSpPr>
          <p:cNvPr id="24586" name="Rectangle 9"/>
          <p:cNvSpPr>
            <a:spLocks noChangeArrowheads="1"/>
          </p:cNvSpPr>
          <p:nvPr/>
        </p:nvSpPr>
        <p:spPr bwMode="auto">
          <a:xfrm>
            <a:off x="3271838" y="1693863"/>
            <a:ext cx="6286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587" name="Rectangle 10"/>
          <p:cNvSpPr>
            <a:spLocks noChangeArrowheads="1"/>
          </p:cNvSpPr>
          <p:nvPr/>
        </p:nvSpPr>
        <p:spPr bwMode="auto">
          <a:xfrm>
            <a:off x="3103563" y="2012950"/>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0 0 0 0</a:t>
            </a:r>
            <a:endParaRPr lang="en-US" sz="1800" dirty="0">
              <a:latin typeface="Times New Roman" pitchFamily="18" charset="0"/>
            </a:endParaRPr>
          </a:p>
        </p:txBody>
      </p:sp>
      <p:sp>
        <p:nvSpPr>
          <p:cNvPr id="24588" name="Line 11"/>
          <p:cNvSpPr>
            <a:spLocks noChangeShapeType="1"/>
          </p:cNvSpPr>
          <p:nvPr/>
        </p:nvSpPr>
        <p:spPr bwMode="auto">
          <a:xfrm flipH="1">
            <a:off x="2689225" y="2686050"/>
            <a:ext cx="1414463"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589" name="Rectangle 12"/>
          <p:cNvSpPr>
            <a:spLocks noChangeArrowheads="1"/>
          </p:cNvSpPr>
          <p:nvPr/>
        </p:nvSpPr>
        <p:spPr bwMode="auto">
          <a:xfrm>
            <a:off x="2922588" y="2332038"/>
            <a:ext cx="6286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590" name="Rectangle 13"/>
          <p:cNvSpPr>
            <a:spLocks noChangeArrowheads="1"/>
          </p:cNvSpPr>
          <p:nvPr/>
        </p:nvSpPr>
        <p:spPr bwMode="auto">
          <a:xfrm>
            <a:off x="2743200" y="2819400"/>
            <a:ext cx="13144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1 0 0 1 1 0 1 0</a:t>
            </a:r>
            <a:endParaRPr lang="en-US" sz="1800" dirty="0">
              <a:latin typeface="Times New Roman" pitchFamily="18" charset="0"/>
            </a:endParaRPr>
          </a:p>
        </p:txBody>
      </p:sp>
      <p:sp>
        <p:nvSpPr>
          <p:cNvPr id="24591" name="Rectangle 14"/>
          <p:cNvSpPr>
            <a:spLocks noChangeArrowheads="1"/>
          </p:cNvSpPr>
          <p:nvPr/>
        </p:nvSpPr>
        <p:spPr bwMode="auto">
          <a:xfrm>
            <a:off x="200025" y="639763"/>
            <a:ext cx="14414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Multiplicand M</a:t>
            </a:r>
            <a:endParaRPr lang="en-US" sz="1800" dirty="0">
              <a:latin typeface="Times New Roman" pitchFamily="18" charset="0"/>
            </a:endParaRPr>
          </a:p>
        </p:txBody>
      </p:sp>
      <p:sp>
        <p:nvSpPr>
          <p:cNvPr id="24592" name="Rectangle 15"/>
          <p:cNvSpPr>
            <a:spLocks noChangeArrowheads="1"/>
          </p:cNvSpPr>
          <p:nvPr/>
        </p:nvSpPr>
        <p:spPr bwMode="auto">
          <a:xfrm>
            <a:off x="200025" y="930275"/>
            <a:ext cx="1149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Multiplier Q</a:t>
            </a:r>
            <a:endParaRPr lang="en-US" sz="1800" dirty="0">
              <a:latin typeface="Times New Roman" pitchFamily="18" charset="0"/>
            </a:endParaRPr>
          </a:p>
        </p:txBody>
      </p:sp>
      <p:sp>
        <p:nvSpPr>
          <p:cNvPr id="24593" name="Rectangle 16"/>
          <p:cNvSpPr>
            <a:spLocks noChangeArrowheads="1"/>
          </p:cNvSpPr>
          <p:nvPr/>
        </p:nvSpPr>
        <p:spPr bwMode="auto">
          <a:xfrm>
            <a:off x="200025" y="2819400"/>
            <a:ext cx="895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Product P</a:t>
            </a:r>
            <a:endParaRPr lang="en-US" sz="1800" dirty="0">
              <a:latin typeface="Times New Roman" pitchFamily="18" charset="0"/>
            </a:endParaRPr>
          </a:p>
        </p:txBody>
      </p:sp>
      <p:sp>
        <p:nvSpPr>
          <p:cNvPr id="24594" name="Rectangle 17"/>
          <p:cNvSpPr>
            <a:spLocks noChangeArrowheads="1"/>
          </p:cNvSpPr>
          <p:nvPr/>
        </p:nvSpPr>
        <p:spPr bwMode="auto">
          <a:xfrm>
            <a:off x="1935163" y="639763"/>
            <a:ext cx="3810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(14)</a:t>
            </a:r>
            <a:endParaRPr lang="en-US" sz="1800" dirty="0">
              <a:latin typeface="Times New Roman" pitchFamily="18" charset="0"/>
            </a:endParaRPr>
          </a:p>
        </p:txBody>
      </p:sp>
      <p:sp>
        <p:nvSpPr>
          <p:cNvPr id="24595" name="Rectangle 18"/>
          <p:cNvSpPr>
            <a:spLocks noChangeArrowheads="1"/>
          </p:cNvSpPr>
          <p:nvPr/>
        </p:nvSpPr>
        <p:spPr bwMode="auto">
          <a:xfrm>
            <a:off x="1935163" y="930275"/>
            <a:ext cx="381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(11)</a:t>
            </a:r>
            <a:endParaRPr lang="en-US" sz="1800" dirty="0">
              <a:latin typeface="Times New Roman" pitchFamily="18" charset="0"/>
            </a:endParaRPr>
          </a:p>
        </p:txBody>
      </p:sp>
      <p:sp>
        <p:nvSpPr>
          <p:cNvPr id="24596" name="Rectangle 19"/>
          <p:cNvSpPr>
            <a:spLocks noChangeArrowheads="1"/>
          </p:cNvSpPr>
          <p:nvPr/>
        </p:nvSpPr>
        <p:spPr bwMode="auto">
          <a:xfrm>
            <a:off x="1819275" y="2819400"/>
            <a:ext cx="4953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(154)</a:t>
            </a:r>
            <a:endParaRPr lang="en-US" sz="1800" dirty="0">
              <a:latin typeface="Times New Roman" pitchFamily="18" charset="0"/>
            </a:endParaRPr>
          </a:p>
        </p:txBody>
      </p:sp>
      <p:sp>
        <p:nvSpPr>
          <p:cNvPr id="24597" name="Rectangle 60"/>
          <p:cNvSpPr>
            <a:spLocks noChangeArrowheads="1"/>
          </p:cNvSpPr>
          <p:nvPr/>
        </p:nvSpPr>
        <p:spPr bwMode="auto">
          <a:xfrm>
            <a:off x="8020050" y="2693988"/>
            <a:ext cx="1254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Symbol" pitchFamily="18" charset="2"/>
              </a:rPr>
              <a:t>´</a:t>
            </a:r>
            <a:endParaRPr lang="en-US" sz="1800" dirty="0">
              <a:latin typeface="Times New Roman" pitchFamily="18" charset="0"/>
            </a:endParaRPr>
          </a:p>
        </p:txBody>
      </p:sp>
      <p:sp>
        <p:nvSpPr>
          <p:cNvPr id="24598" name="Rectangle 61"/>
          <p:cNvSpPr>
            <a:spLocks noChangeArrowheads="1"/>
          </p:cNvSpPr>
          <p:nvPr/>
        </p:nvSpPr>
        <p:spPr bwMode="auto">
          <a:xfrm>
            <a:off x="8272463" y="3149600"/>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599" name="Rectangle 62"/>
          <p:cNvSpPr>
            <a:spLocks noChangeArrowheads="1"/>
          </p:cNvSpPr>
          <p:nvPr/>
        </p:nvSpPr>
        <p:spPr bwMode="auto">
          <a:xfrm>
            <a:off x="8272463" y="2411413"/>
            <a:ext cx="6286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600" name="Line 63"/>
          <p:cNvSpPr>
            <a:spLocks noChangeShapeType="1"/>
          </p:cNvSpPr>
          <p:nvPr/>
        </p:nvSpPr>
        <p:spPr bwMode="auto">
          <a:xfrm flipH="1">
            <a:off x="7845425" y="3036888"/>
            <a:ext cx="1079500"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601" name="Rectangle 64"/>
          <p:cNvSpPr>
            <a:spLocks noChangeArrowheads="1"/>
          </p:cNvSpPr>
          <p:nvPr/>
        </p:nvSpPr>
        <p:spPr bwMode="auto">
          <a:xfrm>
            <a:off x="8272463" y="2701925"/>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1 0 1 1</a:t>
            </a:r>
            <a:endParaRPr lang="en-US" sz="1800" dirty="0">
              <a:latin typeface="Times New Roman" pitchFamily="18" charset="0"/>
            </a:endParaRPr>
          </a:p>
        </p:txBody>
      </p:sp>
      <p:sp>
        <p:nvSpPr>
          <p:cNvPr id="24602" name="Rectangle 65"/>
          <p:cNvSpPr>
            <a:spLocks noChangeArrowheads="1"/>
          </p:cNvSpPr>
          <p:nvPr/>
        </p:nvSpPr>
        <p:spPr bwMode="auto">
          <a:xfrm>
            <a:off x="8093075" y="3468688"/>
            <a:ext cx="6286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603" name="Rectangle 66"/>
          <p:cNvSpPr>
            <a:spLocks noChangeArrowheads="1"/>
          </p:cNvSpPr>
          <p:nvPr/>
        </p:nvSpPr>
        <p:spPr bwMode="auto">
          <a:xfrm>
            <a:off x="7577138" y="5459413"/>
            <a:ext cx="13144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1 0 0 1 1 0 1 0</a:t>
            </a:r>
            <a:endParaRPr lang="en-US" sz="1800" dirty="0">
              <a:latin typeface="Times New Roman" pitchFamily="18" charset="0"/>
            </a:endParaRPr>
          </a:p>
        </p:txBody>
      </p:sp>
      <p:sp>
        <p:nvSpPr>
          <p:cNvPr id="24604" name="Rectangle 67"/>
          <p:cNvSpPr>
            <a:spLocks noChangeArrowheads="1"/>
          </p:cNvSpPr>
          <p:nvPr/>
        </p:nvSpPr>
        <p:spPr bwMode="auto">
          <a:xfrm>
            <a:off x="5021263" y="2411413"/>
            <a:ext cx="14414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Multiplicand M</a:t>
            </a:r>
            <a:endParaRPr lang="en-US" sz="1800" dirty="0">
              <a:latin typeface="Times New Roman" pitchFamily="18" charset="0"/>
            </a:endParaRPr>
          </a:p>
        </p:txBody>
      </p:sp>
      <p:sp>
        <p:nvSpPr>
          <p:cNvPr id="24605" name="Rectangle 68"/>
          <p:cNvSpPr>
            <a:spLocks noChangeArrowheads="1"/>
          </p:cNvSpPr>
          <p:nvPr/>
        </p:nvSpPr>
        <p:spPr bwMode="auto">
          <a:xfrm>
            <a:off x="5021263" y="2701925"/>
            <a:ext cx="1149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Multiplier Q</a:t>
            </a:r>
            <a:endParaRPr lang="en-US" sz="1800" dirty="0">
              <a:latin typeface="Times New Roman" pitchFamily="18" charset="0"/>
            </a:endParaRPr>
          </a:p>
        </p:txBody>
      </p:sp>
      <p:sp>
        <p:nvSpPr>
          <p:cNvPr id="24606" name="Rectangle 69"/>
          <p:cNvSpPr>
            <a:spLocks noChangeArrowheads="1"/>
          </p:cNvSpPr>
          <p:nvPr/>
        </p:nvSpPr>
        <p:spPr bwMode="auto">
          <a:xfrm>
            <a:off x="5029200" y="5486400"/>
            <a:ext cx="895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Product P</a:t>
            </a:r>
            <a:endParaRPr lang="en-US" sz="1800" dirty="0">
              <a:latin typeface="Times New Roman" pitchFamily="18" charset="0"/>
            </a:endParaRPr>
          </a:p>
        </p:txBody>
      </p:sp>
      <p:sp>
        <p:nvSpPr>
          <p:cNvPr id="24607" name="Rectangle 70"/>
          <p:cNvSpPr>
            <a:spLocks noChangeArrowheads="1"/>
          </p:cNvSpPr>
          <p:nvPr/>
        </p:nvSpPr>
        <p:spPr bwMode="auto">
          <a:xfrm>
            <a:off x="6756400" y="2411413"/>
            <a:ext cx="3810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(14)</a:t>
            </a:r>
            <a:endParaRPr lang="en-US" sz="1800" dirty="0">
              <a:latin typeface="Times New Roman" pitchFamily="18" charset="0"/>
            </a:endParaRPr>
          </a:p>
        </p:txBody>
      </p:sp>
      <p:sp>
        <p:nvSpPr>
          <p:cNvPr id="24608" name="Rectangle 71"/>
          <p:cNvSpPr>
            <a:spLocks noChangeArrowheads="1"/>
          </p:cNvSpPr>
          <p:nvPr/>
        </p:nvSpPr>
        <p:spPr bwMode="auto">
          <a:xfrm>
            <a:off x="6756400" y="2701925"/>
            <a:ext cx="381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(11)</a:t>
            </a:r>
            <a:endParaRPr lang="en-US" sz="1800" dirty="0">
              <a:latin typeface="Times New Roman" pitchFamily="18" charset="0"/>
            </a:endParaRPr>
          </a:p>
        </p:txBody>
      </p:sp>
      <p:sp>
        <p:nvSpPr>
          <p:cNvPr id="24609" name="Line 72"/>
          <p:cNvSpPr>
            <a:spLocks noChangeShapeType="1"/>
          </p:cNvSpPr>
          <p:nvPr/>
        </p:nvSpPr>
        <p:spPr bwMode="auto">
          <a:xfrm>
            <a:off x="7767638" y="3786188"/>
            <a:ext cx="1003300"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610" name="Rectangle 73"/>
          <p:cNvSpPr>
            <a:spLocks noChangeArrowheads="1"/>
          </p:cNvSpPr>
          <p:nvPr/>
        </p:nvSpPr>
        <p:spPr bwMode="auto">
          <a:xfrm>
            <a:off x="6640513" y="5459413"/>
            <a:ext cx="4953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(154)</a:t>
            </a:r>
            <a:endParaRPr lang="en-US" sz="1800" dirty="0">
              <a:latin typeface="Times New Roman" pitchFamily="18" charset="0"/>
            </a:endParaRPr>
          </a:p>
        </p:txBody>
      </p:sp>
      <p:sp>
        <p:nvSpPr>
          <p:cNvPr id="24611" name="Rectangle 74"/>
          <p:cNvSpPr>
            <a:spLocks noChangeArrowheads="1"/>
          </p:cNvSpPr>
          <p:nvPr/>
        </p:nvSpPr>
        <p:spPr bwMode="auto">
          <a:xfrm>
            <a:off x="7835900" y="3460750"/>
            <a:ext cx="128588"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a:t>
            </a:r>
            <a:endParaRPr lang="en-US" sz="1800" dirty="0">
              <a:latin typeface="Times New Roman" pitchFamily="18" charset="0"/>
            </a:endParaRPr>
          </a:p>
        </p:txBody>
      </p:sp>
      <p:sp>
        <p:nvSpPr>
          <p:cNvPr id="24612" name="Rectangle 75"/>
          <p:cNvSpPr>
            <a:spLocks noChangeArrowheads="1"/>
          </p:cNvSpPr>
          <p:nvPr/>
        </p:nvSpPr>
        <p:spPr bwMode="auto">
          <a:xfrm>
            <a:off x="7932738" y="3903663"/>
            <a:ext cx="8001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1 0 1 0 1</a:t>
            </a:r>
            <a:endParaRPr lang="en-US" sz="1800" dirty="0">
              <a:latin typeface="Times New Roman" pitchFamily="18" charset="0"/>
            </a:endParaRPr>
          </a:p>
        </p:txBody>
      </p:sp>
      <p:sp>
        <p:nvSpPr>
          <p:cNvPr id="24613" name="Rectangle 76"/>
          <p:cNvSpPr>
            <a:spLocks noChangeArrowheads="1"/>
          </p:cNvSpPr>
          <p:nvPr/>
        </p:nvSpPr>
        <p:spPr bwMode="auto">
          <a:xfrm>
            <a:off x="7924800" y="4222750"/>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0 0 0 0</a:t>
            </a:r>
            <a:endParaRPr lang="en-US" sz="1800" dirty="0">
              <a:latin typeface="Times New Roman" pitchFamily="18" charset="0"/>
            </a:endParaRPr>
          </a:p>
        </p:txBody>
      </p:sp>
      <p:sp>
        <p:nvSpPr>
          <p:cNvPr id="24614" name="Line 77"/>
          <p:cNvSpPr>
            <a:spLocks noChangeShapeType="1"/>
          </p:cNvSpPr>
          <p:nvPr/>
        </p:nvSpPr>
        <p:spPr bwMode="auto">
          <a:xfrm>
            <a:off x="7562850" y="4560888"/>
            <a:ext cx="1003300"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615" name="Rectangle 78"/>
          <p:cNvSpPr>
            <a:spLocks noChangeArrowheads="1"/>
          </p:cNvSpPr>
          <p:nvPr/>
        </p:nvSpPr>
        <p:spPr bwMode="auto">
          <a:xfrm>
            <a:off x="7656513" y="4216400"/>
            <a:ext cx="12858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a:t>
            </a:r>
            <a:endParaRPr lang="en-US" sz="1800" dirty="0">
              <a:latin typeface="Times New Roman" pitchFamily="18" charset="0"/>
            </a:endParaRPr>
          </a:p>
        </p:txBody>
      </p:sp>
      <p:sp>
        <p:nvSpPr>
          <p:cNvPr id="24616" name="Rectangle 79"/>
          <p:cNvSpPr>
            <a:spLocks noChangeArrowheads="1"/>
          </p:cNvSpPr>
          <p:nvPr/>
        </p:nvSpPr>
        <p:spPr bwMode="auto">
          <a:xfrm>
            <a:off x="7751763" y="4673600"/>
            <a:ext cx="8001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0 1 0 1 0</a:t>
            </a:r>
            <a:endParaRPr lang="en-US" sz="1800" dirty="0">
              <a:latin typeface="Times New Roman" pitchFamily="18" charset="0"/>
            </a:endParaRPr>
          </a:p>
        </p:txBody>
      </p:sp>
      <p:sp>
        <p:nvSpPr>
          <p:cNvPr id="24617" name="Rectangle 80"/>
          <p:cNvSpPr>
            <a:spLocks noChangeArrowheads="1"/>
          </p:cNvSpPr>
          <p:nvPr/>
        </p:nvSpPr>
        <p:spPr bwMode="auto">
          <a:xfrm>
            <a:off x="7751763" y="4994275"/>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618" name="Line 81"/>
          <p:cNvSpPr>
            <a:spLocks noChangeShapeType="1"/>
          </p:cNvSpPr>
          <p:nvPr/>
        </p:nvSpPr>
        <p:spPr bwMode="auto">
          <a:xfrm>
            <a:off x="7423491" y="5348287"/>
            <a:ext cx="1001712"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grpSp>
        <p:nvGrpSpPr>
          <p:cNvPr id="24619" name="Group 138"/>
          <p:cNvGrpSpPr>
            <a:grpSpLocks/>
          </p:cNvGrpSpPr>
          <p:nvPr/>
        </p:nvGrpSpPr>
        <p:grpSpPr bwMode="auto">
          <a:xfrm>
            <a:off x="8829448" y="3473905"/>
            <a:ext cx="50800" cy="1885950"/>
            <a:chOff x="5558" y="2174"/>
            <a:chExt cx="32" cy="1188"/>
          </a:xfrm>
        </p:grpSpPr>
        <p:sp>
          <p:nvSpPr>
            <p:cNvPr id="24633" name="Freeform 82"/>
            <p:cNvSpPr>
              <a:spLocks/>
            </p:cNvSpPr>
            <p:nvPr/>
          </p:nvSpPr>
          <p:spPr bwMode="auto">
            <a:xfrm>
              <a:off x="5558" y="3296"/>
              <a:ext cx="32" cy="66"/>
            </a:xfrm>
            <a:custGeom>
              <a:avLst/>
              <a:gdLst>
                <a:gd name="T0" fmla="*/ 0 w 32"/>
                <a:gd name="T1" fmla="*/ 0 h 66"/>
                <a:gd name="T2" fmla="*/ 16 w 32"/>
                <a:gd name="T3" fmla="*/ 66 h 66"/>
                <a:gd name="T4" fmla="*/ 32 w 32"/>
                <a:gd name="T5" fmla="*/ 0 h 66"/>
                <a:gd name="T6" fmla="*/ 16 w 32"/>
                <a:gd name="T7" fmla="*/ 0 h 66"/>
                <a:gd name="T8" fmla="*/ 0 w 32"/>
                <a:gd name="T9" fmla="*/ 0 h 66"/>
                <a:gd name="T10" fmla="*/ 0 60000 65536"/>
                <a:gd name="T11" fmla="*/ 0 60000 65536"/>
                <a:gd name="T12" fmla="*/ 0 60000 65536"/>
                <a:gd name="T13" fmla="*/ 0 60000 65536"/>
                <a:gd name="T14" fmla="*/ 0 60000 65536"/>
                <a:gd name="T15" fmla="*/ 0 w 32"/>
                <a:gd name="T16" fmla="*/ 0 h 66"/>
                <a:gd name="T17" fmla="*/ 32 w 32"/>
                <a:gd name="T18" fmla="*/ 66 h 66"/>
              </a:gdLst>
              <a:ahLst/>
              <a:cxnLst>
                <a:cxn ang="T10">
                  <a:pos x="T0" y="T1"/>
                </a:cxn>
                <a:cxn ang="T11">
                  <a:pos x="T2" y="T3"/>
                </a:cxn>
                <a:cxn ang="T12">
                  <a:pos x="T4" y="T5"/>
                </a:cxn>
                <a:cxn ang="T13">
                  <a:pos x="T6" y="T7"/>
                </a:cxn>
                <a:cxn ang="T14">
                  <a:pos x="T8" y="T9"/>
                </a:cxn>
              </a:cxnLst>
              <a:rect l="T15" t="T16" r="T17" b="T18"/>
              <a:pathLst>
                <a:path w="32" h="66">
                  <a:moveTo>
                    <a:pt x="0" y="0"/>
                  </a:moveTo>
                  <a:lnTo>
                    <a:pt x="16" y="66"/>
                  </a:lnTo>
                  <a:lnTo>
                    <a:pt x="32" y="0"/>
                  </a:lnTo>
                  <a:lnTo>
                    <a:pt x="16" y="0"/>
                  </a:lnTo>
                  <a:lnTo>
                    <a:pt x="0" y="0"/>
                  </a:lnTo>
                  <a:close/>
                </a:path>
              </a:pathLst>
            </a:custGeom>
            <a:solidFill>
              <a:srgbClr val="00FFFF"/>
            </a:solidFill>
            <a:ln w="23813">
              <a:solidFill>
                <a:schemeClr val="accent2"/>
              </a:solidFill>
              <a:round/>
              <a:headEnd/>
              <a:tailEnd/>
            </a:ln>
          </p:spPr>
          <p:txBody>
            <a:bodyPr/>
            <a:lstStyle/>
            <a:p>
              <a:endParaRPr lang="en-CA" dirty="0"/>
            </a:p>
          </p:txBody>
        </p:sp>
        <p:sp>
          <p:nvSpPr>
            <p:cNvPr id="24634" name="Line 83"/>
            <p:cNvSpPr>
              <a:spLocks noChangeShapeType="1"/>
            </p:cNvSpPr>
            <p:nvPr/>
          </p:nvSpPr>
          <p:spPr bwMode="auto">
            <a:xfrm flipV="1">
              <a:off x="5574" y="2174"/>
              <a:ext cx="1" cy="1122"/>
            </a:xfrm>
            <a:prstGeom prst="line">
              <a:avLst/>
            </a:prstGeom>
            <a:noFill/>
            <a:ln w="23813">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CA" dirty="0"/>
            </a:p>
          </p:txBody>
        </p:sp>
      </p:grpSp>
      <p:grpSp>
        <p:nvGrpSpPr>
          <p:cNvPr id="24620" name="Group 139"/>
          <p:cNvGrpSpPr>
            <a:grpSpLocks/>
          </p:cNvGrpSpPr>
          <p:nvPr/>
        </p:nvGrpSpPr>
        <p:grpSpPr bwMode="auto">
          <a:xfrm>
            <a:off x="8655050" y="4216400"/>
            <a:ext cx="52388" cy="1136650"/>
            <a:chOff x="5444" y="2646"/>
            <a:chExt cx="33" cy="716"/>
          </a:xfrm>
        </p:grpSpPr>
        <p:sp>
          <p:nvSpPr>
            <p:cNvPr id="24631" name="Freeform 84"/>
            <p:cNvSpPr>
              <a:spLocks/>
            </p:cNvSpPr>
            <p:nvPr/>
          </p:nvSpPr>
          <p:spPr bwMode="auto">
            <a:xfrm>
              <a:off x="5444" y="3296"/>
              <a:ext cx="33" cy="66"/>
            </a:xfrm>
            <a:custGeom>
              <a:avLst/>
              <a:gdLst>
                <a:gd name="T0" fmla="*/ 0 w 33"/>
                <a:gd name="T1" fmla="*/ 0 h 66"/>
                <a:gd name="T2" fmla="*/ 16 w 33"/>
                <a:gd name="T3" fmla="*/ 66 h 66"/>
                <a:gd name="T4" fmla="*/ 33 w 33"/>
                <a:gd name="T5" fmla="*/ 0 h 66"/>
                <a:gd name="T6" fmla="*/ 16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6" y="66"/>
                  </a:lnTo>
                  <a:lnTo>
                    <a:pt x="33" y="0"/>
                  </a:lnTo>
                  <a:lnTo>
                    <a:pt x="16" y="0"/>
                  </a:lnTo>
                  <a:lnTo>
                    <a:pt x="0" y="0"/>
                  </a:lnTo>
                  <a:close/>
                </a:path>
              </a:pathLst>
            </a:custGeom>
            <a:solidFill>
              <a:srgbClr val="00FFFF"/>
            </a:solidFill>
            <a:ln w="23813">
              <a:solidFill>
                <a:schemeClr val="accent2"/>
              </a:solidFill>
              <a:round/>
              <a:headEnd/>
              <a:tailEnd/>
            </a:ln>
          </p:spPr>
          <p:txBody>
            <a:bodyPr/>
            <a:lstStyle/>
            <a:p>
              <a:endParaRPr lang="en-CA" dirty="0"/>
            </a:p>
          </p:txBody>
        </p:sp>
        <p:sp>
          <p:nvSpPr>
            <p:cNvPr id="24632" name="Line 85"/>
            <p:cNvSpPr>
              <a:spLocks noChangeShapeType="1"/>
            </p:cNvSpPr>
            <p:nvPr/>
          </p:nvSpPr>
          <p:spPr bwMode="auto">
            <a:xfrm flipV="1">
              <a:off x="5460" y="2646"/>
              <a:ext cx="1" cy="650"/>
            </a:xfrm>
            <a:prstGeom prst="line">
              <a:avLst/>
            </a:prstGeom>
            <a:noFill/>
            <a:ln w="23813">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CA" dirty="0"/>
            </a:p>
          </p:txBody>
        </p:sp>
      </p:grpSp>
      <p:grpSp>
        <p:nvGrpSpPr>
          <p:cNvPr id="24621" name="Group 140"/>
          <p:cNvGrpSpPr>
            <a:grpSpLocks/>
          </p:cNvGrpSpPr>
          <p:nvPr/>
        </p:nvGrpSpPr>
        <p:grpSpPr bwMode="auto">
          <a:xfrm>
            <a:off x="8502083" y="4978869"/>
            <a:ext cx="25400" cy="388938"/>
            <a:chOff x="5347" y="3117"/>
            <a:chExt cx="16" cy="245"/>
          </a:xfrm>
        </p:grpSpPr>
        <p:sp>
          <p:nvSpPr>
            <p:cNvPr id="24629" name="Freeform 86"/>
            <p:cNvSpPr>
              <a:spLocks/>
            </p:cNvSpPr>
            <p:nvPr/>
          </p:nvSpPr>
          <p:spPr bwMode="auto">
            <a:xfrm>
              <a:off x="5347" y="3296"/>
              <a:ext cx="16" cy="66"/>
            </a:xfrm>
            <a:custGeom>
              <a:avLst/>
              <a:gdLst>
                <a:gd name="T0" fmla="*/ 0 w 16"/>
                <a:gd name="T1" fmla="*/ 0 h 66"/>
                <a:gd name="T2" fmla="*/ 0 w 16"/>
                <a:gd name="T3" fmla="*/ 66 h 66"/>
                <a:gd name="T4" fmla="*/ 16 w 16"/>
                <a:gd name="T5" fmla="*/ 0 h 66"/>
                <a:gd name="T6" fmla="*/ 0 w 16"/>
                <a:gd name="T7" fmla="*/ 0 h 66"/>
                <a:gd name="T8" fmla="*/ 0 60000 65536"/>
                <a:gd name="T9" fmla="*/ 0 60000 65536"/>
                <a:gd name="T10" fmla="*/ 0 60000 65536"/>
                <a:gd name="T11" fmla="*/ 0 60000 65536"/>
                <a:gd name="T12" fmla="*/ 0 w 16"/>
                <a:gd name="T13" fmla="*/ 0 h 66"/>
                <a:gd name="T14" fmla="*/ 16 w 16"/>
                <a:gd name="T15" fmla="*/ 66 h 66"/>
              </a:gdLst>
              <a:ahLst/>
              <a:cxnLst>
                <a:cxn ang="T8">
                  <a:pos x="T0" y="T1"/>
                </a:cxn>
                <a:cxn ang="T9">
                  <a:pos x="T2" y="T3"/>
                </a:cxn>
                <a:cxn ang="T10">
                  <a:pos x="T4" y="T5"/>
                </a:cxn>
                <a:cxn ang="T11">
                  <a:pos x="T6" y="T7"/>
                </a:cxn>
              </a:cxnLst>
              <a:rect l="T12" t="T13" r="T14" b="T15"/>
              <a:pathLst>
                <a:path w="16" h="66">
                  <a:moveTo>
                    <a:pt x="0" y="0"/>
                  </a:moveTo>
                  <a:lnTo>
                    <a:pt x="0" y="66"/>
                  </a:lnTo>
                  <a:lnTo>
                    <a:pt x="16" y="0"/>
                  </a:lnTo>
                  <a:lnTo>
                    <a:pt x="0" y="0"/>
                  </a:lnTo>
                  <a:close/>
                </a:path>
              </a:pathLst>
            </a:custGeom>
            <a:solidFill>
              <a:srgbClr val="00FFFF"/>
            </a:solidFill>
            <a:ln w="23813">
              <a:solidFill>
                <a:schemeClr val="accent2"/>
              </a:solidFill>
              <a:round/>
              <a:headEnd/>
              <a:tailEnd/>
            </a:ln>
          </p:spPr>
          <p:txBody>
            <a:bodyPr/>
            <a:lstStyle/>
            <a:p>
              <a:endParaRPr lang="en-CA" dirty="0"/>
            </a:p>
          </p:txBody>
        </p:sp>
        <p:sp>
          <p:nvSpPr>
            <p:cNvPr id="24630" name="Line 87"/>
            <p:cNvSpPr>
              <a:spLocks noChangeShapeType="1"/>
            </p:cNvSpPr>
            <p:nvPr/>
          </p:nvSpPr>
          <p:spPr bwMode="auto">
            <a:xfrm flipV="1">
              <a:off x="5347" y="3117"/>
              <a:ext cx="1" cy="179"/>
            </a:xfrm>
            <a:prstGeom prst="line">
              <a:avLst/>
            </a:prstGeom>
            <a:noFill/>
            <a:ln w="23813">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CA" dirty="0"/>
            </a:p>
          </p:txBody>
        </p:sp>
      </p:grpSp>
      <p:sp>
        <p:nvSpPr>
          <p:cNvPr id="24622" name="Rectangle 88"/>
          <p:cNvSpPr>
            <a:spLocks noChangeArrowheads="1"/>
          </p:cNvSpPr>
          <p:nvPr/>
        </p:nvSpPr>
        <p:spPr bwMode="auto">
          <a:xfrm>
            <a:off x="7481888" y="4987925"/>
            <a:ext cx="12858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a:t>
            </a:r>
            <a:endParaRPr lang="en-US" sz="1800" dirty="0">
              <a:latin typeface="Times New Roman" pitchFamily="18" charset="0"/>
            </a:endParaRPr>
          </a:p>
        </p:txBody>
      </p:sp>
      <p:sp>
        <p:nvSpPr>
          <p:cNvPr id="24623" name="Rectangle 89"/>
          <p:cNvSpPr>
            <a:spLocks noChangeArrowheads="1"/>
          </p:cNvSpPr>
          <p:nvPr/>
        </p:nvSpPr>
        <p:spPr bwMode="auto">
          <a:xfrm>
            <a:off x="5021263" y="3149600"/>
            <a:ext cx="1524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chemeClr val="accent2"/>
                </a:solidFill>
                <a:latin typeface="Times-Roman" charset="0"/>
              </a:rPr>
              <a:t>Partial product 1</a:t>
            </a:r>
            <a:endParaRPr lang="en-US" sz="1800" dirty="0">
              <a:solidFill>
                <a:schemeClr val="accent2"/>
              </a:solidFill>
              <a:latin typeface="Times New Roman" pitchFamily="18" charset="0"/>
            </a:endParaRPr>
          </a:p>
        </p:txBody>
      </p:sp>
      <p:sp>
        <p:nvSpPr>
          <p:cNvPr id="24624" name="Rectangle 90"/>
          <p:cNvSpPr>
            <a:spLocks noChangeArrowheads="1"/>
          </p:cNvSpPr>
          <p:nvPr/>
        </p:nvSpPr>
        <p:spPr bwMode="auto">
          <a:xfrm>
            <a:off x="5021263" y="3903663"/>
            <a:ext cx="15240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chemeClr val="accent2"/>
                </a:solidFill>
                <a:latin typeface="Times-Roman" charset="0"/>
              </a:rPr>
              <a:t>Partial product 2</a:t>
            </a:r>
            <a:endParaRPr lang="en-US" sz="1800" dirty="0">
              <a:solidFill>
                <a:schemeClr val="accent2"/>
              </a:solidFill>
              <a:latin typeface="Times New Roman" pitchFamily="18" charset="0"/>
            </a:endParaRPr>
          </a:p>
        </p:txBody>
      </p:sp>
      <p:sp>
        <p:nvSpPr>
          <p:cNvPr id="24625" name="Rectangle 91"/>
          <p:cNvSpPr>
            <a:spLocks noChangeArrowheads="1"/>
          </p:cNvSpPr>
          <p:nvPr/>
        </p:nvSpPr>
        <p:spPr bwMode="auto">
          <a:xfrm>
            <a:off x="5021263" y="4673600"/>
            <a:ext cx="1524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chemeClr val="accent2"/>
                </a:solidFill>
                <a:latin typeface="Times-Roman" charset="0"/>
              </a:rPr>
              <a:t>Partial product 3</a:t>
            </a:r>
            <a:endParaRPr lang="en-US" sz="1800" dirty="0">
              <a:solidFill>
                <a:schemeClr val="accent2"/>
              </a:solidFill>
              <a:latin typeface="Times New Roman" pitchFamily="18" charset="0"/>
            </a:endParaRPr>
          </a:p>
        </p:txBody>
      </p:sp>
      <p:sp>
        <p:nvSpPr>
          <p:cNvPr id="24626" name="Text Box 92" descr="10%"/>
          <p:cNvSpPr txBox="1">
            <a:spLocks noChangeArrowheads="1"/>
          </p:cNvSpPr>
          <p:nvPr/>
        </p:nvSpPr>
        <p:spPr bwMode="auto">
          <a:xfrm>
            <a:off x="228600" y="3124200"/>
            <a:ext cx="3321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Manual multiplication algorithm</a:t>
            </a:r>
            <a:endParaRPr lang="en-CA" sz="1800" dirty="0">
              <a:solidFill>
                <a:schemeClr val="accent1"/>
              </a:solidFill>
            </a:endParaRPr>
          </a:p>
        </p:txBody>
      </p:sp>
      <p:sp>
        <p:nvSpPr>
          <p:cNvPr id="24627" name="Text Box 93" descr="10%"/>
          <p:cNvSpPr txBox="1">
            <a:spLocks noChangeArrowheads="1"/>
          </p:cNvSpPr>
          <p:nvPr/>
        </p:nvSpPr>
        <p:spPr bwMode="auto">
          <a:xfrm>
            <a:off x="4953000" y="6019800"/>
            <a:ext cx="36464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Combinational array multiplication</a:t>
            </a:r>
            <a:endParaRPr lang="en-CA" sz="1800" dirty="0">
              <a:solidFill>
                <a:schemeClr val="accent1"/>
              </a:solidFill>
            </a:endParaRPr>
          </a:p>
        </p:txBody>
      </p:sp>
      <p:sp>
        <p:nvSpPr>
          <p:cNvPr id="24628" name="Text Box 135" descr="10%"/>
          <p:cNvSpPr txBox="1">
            <a:spLocks noChangeArrowheads="1"/>
          </p:cNvSpPr>
          <p:nvPr/>
        </p:nvSpPr>
        <p:spPr bwMode="auto">
          <a:xfrm>
            <a:off x="304800" y="4471988"/>
            <a:ext cx="4070350" cy="173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t>If q</a:t>
            </a:r>
            <a:r>
              <a:rPr lang="en-US" sz="1800" baseline="-25000" dirty="0"/>
              <a:t>i</a:t>
            </a:r>
            <a:r>
              <a:rPr lang="en-US" sz="1800" dirty="0"/>
              <a:t> = 1, add the multiplicand </a:t>
            </a:r>
          </a:p>
          <a:p>
            <a:r>
              <a:rPr lang="en-US" sz="1800" dirty="0"/>
              <a:t>(appropriately shifted) to the incoming </a:t>
            </a:r>
          </a:p>
          <a:p>
            <a:r>
              <a:rPr lang="en-US" sz="1800" dirty="0"/>
              <a:t>partial product, PPi, to generate the </a:t>
            </a:r>
          </a:p>
          <a:p>
            <a:r>
              <a:rPr lang="en-US" sz="1800" dirty="0"/>
              <a:t>outgoing partial product, PP(i+1). If </a:t>
            </a:r>
          </a:p>
          <a:p>
            <a:r>
              <a:rPr lang="en-US" sz="1800" dirty="0"/>
              <a:t>q</a:t>
            </a:r>
            <a:r>
              <a:rPr lang="en-US" sz="1800" baseline="-25000" dirty="0"/>
              <a:t>i </a:t>
            </a:r>
            <a:r>
              <a:rPr lang="en-US" sz="1800" dirty="0"/>
              <a:t>= 0, PPi is passed vertically </a:t>
            </a:r>
          </a:p>
          <a:p>
            <a:r>
              <a:rPr lang="en-US" sz="1800" dirty="0"/>
              <a:t>downward unchanged.</a:t>
            </a:r>
            <a:endParaRPr lang="en-CA" sz="1800" dirty="0"/>
          </a:p>
        </p:txBody>
      </p:sp>
      <p:sp>
        <p:nvSpPr>
          <p:cNvPr id="59" name="Text Box 93" descr="10%"/>
          <p:cNvSpPr txBox="1">
            <a:spLocks noChangeArrowheads="1"/>
          </p:cNvSpPr>
          <p:nvPr/>
        </p:nvSpPr>
        <p:spPr bwMode="auto">
          <a:xfrm>
            <a:off x="5818988" y="1514625"/>
            <a:ext cx="239360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2400" dirty="0">
                <a:solidFill>
                  <a:schemeClr val="accent1"/>
                </a:solidFill>
              </a:rPr>
              <a:t>Array multipliers</a:t>
            </a:r>
            <a:endParaRPr lang="en-CA" sz="2400" dirty="0">
              <a:solidFill>
                <a:schemeClr val="accent1"/>
              </a:solidFill>
            </a:endParaRPr>
          </a:p>
        </p:txBody>
      </p:sp>
      <p:sp>
        <p:nvSpPr>
          <p:cNvPr id="60" name="Line 7"/>
          <p:cNvSpPr>
            <a:spLocks noChangeShapeType="1"/>
          </p:cNvSpPr>
          <p:nvPr/>
        </p:nvSpPr>
        <p:spPr bwMode="auto">
          <a:xfrm>
            <a:off x="2493963" y="4471988"/>
            <a:ext cx="2057400" cy="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1" name="Rectangle 89"/>
          <p:cNvSpPr>
            <a:spLocks noChangeArrowheads="1"/>
          </p:cNvSpPr>
          <p:nvPr/>
        </p:nvSpPr>
        <p:spPr bwMode="auto">
          <a:xfrm>
            <a:off x="5021263" y="2057422"/>
            <a:ext cx="153888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chemeClr val="accent2"/>
                </a:solidFill>
                <a:latin typeface="Times-Roman" charset="0"/>
              </a:rPr>
              <a:t>Partial product 0</a:t>
            </a:r>
            <a:endParaRPr lang="en-US" sz="1800" dirty="0">
              <a:solidFill>
                <a:schemeClr val="accent2"/>
              </a:solidFill>
              <a:latin typeface="Times New Roman" pitchFamily="18" charset="0"/>
            </a:endParaRPr>
          </a:p>
        </p:txBody>
      </p:sp>
      <p:sp>
        <p:nvSpPr>
          <p:cNvPr id="62" name="Rectangle 62"/>
          <p:cNvSpPr>
            <a:spLocks noChangeArrowheads="1"/>
          </p:cNvSpPr>
          <p:nvPr/>
        </p:nvSpPr>
        <p:spPr bwMode="auto">
          <a:xfrm>
            <a:off x="8251825" y="2108201"/>
            <a:ext cx="63478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0 0 0 0</a:t>
            </a:r>
            <a:endParaRPr lang="en-US" sz="1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4597"/>
                                        </p:tgtEl>
                                        <p:attrNameLst>
                                          <p:attrName>style.visibility</p:attrName>
                                        </p:attrNameLst>
                                      </p:cBhvr>
                                      <p:to>
                                        <p:strVal val="visible"/>
                                      </p:to>
                                    </p:set>
                                    <p:animEffect transition="in" filter="fade">
                                      <p:cBhvr>
                                        <p:cTn id="11" dur="500"/>
                                        <p:tgtEl>
                                          <p:spTgt spid="2459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598"/>
                                        </p:tgtEl>
                                        <p:attrNameLst>
                                          <p:attrName>style.visibility</p:attrName>
                                        </p:attrNameLst>
                                      </p:cBhvr>
                                      <p:to>
                                        <p:strVal val="visible"/>
                                      </p:to>
                                    </p:set>
                                    <p:animEffect transition="in" filter="fade">
                                      <p:cBhvr>
                                        <p:cTn id="14" dur="500"/>
                                        <p:tgtEl>
                                          <p:spTgt spid="2459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599"/>
                                        </p:tgtEl>
                                        <p:attrNameLst>
                                          <p:attrName>style.visibility</p:attrName>
                                        </p:attrNameLst>
                                      </p:cBhvr>
                                      <p:to>
                                        <p:strVal val="visible"/>
                                      </p:to>
                                    </p:set>
                                    <p:animEffect transition="in" filter="fade">
                                      <p:cBhvr>
                                        <p:cTn id="17" dur="500"/>
                                        <p:tgtEl>
                                          <p:spTgt spid="2459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600"/>
                                        </p:tgtEl>
                                        <p:attrNameLst>
                                          <p:attrName>style.visibility</p:attrName>
                                        </p:attrNameLst>
                                      </p:cBhvr>
                                      <p:to>
                                        <p:strVal val="visible"/>
                                      </p:to>
                                    </p:set>
                                    <p:animEffect transition="in" filter="fade">
                                      <p:cBhvr>
                                        <p:cTn id="20" dur="500"/>
                                        <p:tgtEl>
                                          <p:spTgt spid="2460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601"/>
                                        </p:tgtEl>
                                        <p:attrNameLst>
                                          <p:attrName>style.visibility</p:attrName>
                                        </p:attrNameLst>
                                      </p:cBhvr>
                                      <p:to>
                                        <p:strVal val="visible"/>
                                      </p:to>
                                    </p:set>
                                    <p:animEffect transition="in" filter="fade">
                                      <p:cBhvr>
                                        <p:cTn id="23" dur="500"/>
                                        <p:tgtEl>
                                          <p:spTgt spid="2460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602"/>
                                        </p:tgtEl>
                                        <p:attrNameLst>
                                          <p:attrName>style.visibility</p:attrName>
                                        </p:attrNameLst>
                                      </p:cBhvr>
                                      <p:to>
                                        <p:strVal val="visible"/>
                                      </p:to>
                                    </p:set>
                                    <p:animEffect transition="in" filter="fade">
                                      <p:cBhvr>
                                        <p:cTn id="26" dur="500"/>
                                        <p:tgtEl>
                                          <p:spTgt spid="2460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603"/>
                                        </p:tgtEl>
                                        <p:attrNameLst>
                                          <p:attrName>style.visibility</p:attrName>
                                        </p:attrNameLst>
                                      </p:cBhvr>
                                      <p:to>
                                        <p:strVal val="visible"/>
                                      </p:to>
                                    </p:set>
                                    <p:animEffect transition="in" filter="fade">
                                      <p:cBhvr>
                                        <p:cTn id="29" dur="500"/>
                                        <p:tgtEl>
                                          <p:spTgt spid="2460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604"/>
                                        </p:tgtEl>
                                        <p:attrNameLst>
                                          <p:attrName>style.visibility</p:attrName>
                                        </p:attrNameLst>
                                      </p:cBhvr>
                                      <p:to>
                                        <p:strVal val="visible"/>
                                      </p:to>
                                    </p:set>
                                    <p:animEffect transition="in" filter="fade">
                                      <p:cBhvr>
                                        <p:cTn id="32" dur="500"/>
                                        <p:tgtEl>
                                          <p:spTgt spid="2460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605"/>
                                        </p:tgtEl>
                                        <p:attrNameLst>
                                          <p:attrName>style.visibility</p:attrName>
                                        </p:attrNameLst>
                                      </p:cBhvr>
                                      <p:to>
                                        <p:strVal val="visible"/>
                                      </p:to>
                                    </p:set>
                                    <p:animEffect transition="in" filter="fade">
                                      <p:cBhvr>
                                        <p:cTn id="35" dur="500"/>
                                        <p:tgtEl>
                                          <p:spTgt spid="2460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606"/>
                                        </p:tgtEl>
                                        <p:attrNameLst>
                                          <p:attrName>style.visibility</p:attrName>
                                        </p:attrNameLst>
                                      </p:cBhvr>
                                      <p:to>
                                        <p:strVal val="visible"/>
                                      </p:to>
                                    </p:set>
                                    <p:animEffect transition="in" filter="fade">
                                      <p:cBhvr>
                                        <p:cTn id="38" dur="500"/>
                                        <p:tgtEl>
                                          <p:spTgt spid="2460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607"/>
                                        </p:tgtEl>
                                        <p:attrNameLst>
                                          <p:attrName>style.visibility</p:attrName>
                                        </p:attrNameLst>
                                      </p:cBhvr>
                                      <p:to>
                                        <p:strVal val="visible"/>
                                      </p:to>
                                    </p:set>
                                    <p:animEffect transition="in" filter="fade">
                                      <p:cBhvr>
                                        <p:cTn id="41" dur="500"/>
                                        <p:tgtEl>
                                          <p:spTgt spid="2460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608"/>
                                        </p:tgtEl>
                                        <p:attrNameLst>
                                          <p:attrName>style.visibility</p:attrName>
                                        </p:attrNameLst>
                                      </p:cBhvr>
                                      <p:to>
                                        <p:strVal val="visible"/>
                                      </p:to>
                                    </p:set>
                                    <p:animEffect transition="in" filter="fade">
                                      <p:cBhvr>
                                        <p:cTn id="44" dur="500"/>
                                        <p:tgtEl>
                                          <p:spTgt spid="2460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609"/>
                                        </p:tgtEl>
                                        <p:attrNameLst>
                                          <p:attrName>style.visibility</p:attrName>
                                        </p:attrNameLst>
                                      </p:cBhvr>
                                      <p:to>
                                        <p:strVal val="visible"/>
                                      </p:to>
                                    </p:set>
                                    <p:animEffect transition="in" filter="fade">
                                      <p:cBhvr>
                                        <p:cTn id="47" dur="500"/>
                                        <p:tgtEl>
                                          <p:spTgt spid="2460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610"/>
                                        </p:tgtEl>
                                        <p:attrNameLst>
                                          <p:attrName>style.visibility</p:attrName>
                                        </p:attrNameLst>
                                      </p:cBhvr>
                                      <p:to>
                                        <p:strVal val="visible"/>
                                      </p:to>
                                    </p:set>
                                    <p:animEffect transition="in" filter="fade">
                                      <p:cBhvr>
                                        <p:cTn id="50" dur="500"/>
                                        <p:tgtEl>
                                          <p:spTgt spid="246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611"/>
                                        </p:tgtEl>
                                        <p:attrNameLst>
                                          <p:attrName>style.visibility</p:attrName>
                                        </p:attrNameLst>
                                      </p:cBhvr>
                                      <p:to>
                                        <p:strVal val="visible"/>
                                      </p:to>
                                    </p:set>
                                    <p:animEffect transition="in" filter="fade">
                                      <p:cBhvr>
                                        <p:cTn id="53" dur="500"/>
                                        <p:tgtEl>
                                          <p:spTgt spid="2461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612"/>
                                        </p:tgtEl>
                                        <p:attrNameLst>
                                          <p:attrName>style.visibility</p:attrName>
                                        </p:attrNameLst>
                                      </p:cBhvr>
                                      <p:to>
                                        <p:strVal val="visible"/>
                                      </p:to>
                                    </p:set>
                                    <p:animEffect transition="in" filter="fade">
                                      <p:cBhvr>
                                        <p:cTn id="56" dur="500"/>
                                        <p:tgtEl>
                                          <p:spTgt spid="2461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613"/>
                                        </p:tgtEl>
                                        <p:attrNameLst>
                                          <p:attrName>style.visibility</p:attrName>
                                        </p:attrNameLst>
                                      </p:cBhvr>
                                      <p:to>
                                        <p:strVal val="visible"/>
                                      </p:to>
                                    </p:set>
                                    <p:animEffect transition="in" filter="fade">
                                      <p:cBhvr>
                                        <p:cTn id="59" dur="500"/>
                                        <p:tgtEl>
                                          <p:spTgt spid="246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614"/>
                                        </p:tgtEl>
                                        <p:attrNameLst>
                                          <p:attrName>style.visibility</p:attrName>
                                        </p:attrNameLst>
                                      </p:cBhvr>
                                      <p:to>
                                        <p:strVal val="visible"/>
                                      </p:to>
                                    </p:set>
                                    <p:animEffect transition="in" filter="fade">
                                      <p:cBhvr>
                                        <p:cTn id="62" dur="500"/>
                                        <p:tgtEl>
                                          <p:spTgt spid="2461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615"/>
                                        </p:tgtEl>
                                        <p:attrNameLst>
                                          <p:attrName>style.visibility</p:attrName>
                                        </p:attrNameLst>
                                      </p:cBhvr>
                                      <p:to>
                                        <p:strVal val="visible"/>
                                      </p:to>
                                    </p:set>
                                    <p:animEffect transition="in" filter="fade">
                                      <p:cBhvr>
                                        <p:cTn id="65" dur="500"/>
                                        <p:tgtEl>
                                          <p:spTgt spid="2461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4616"/>
                                        </p:tgtEl>
                                        <p:attrNameLst>
                                          <p:attrName>style.visibility</p:attrName>
                                        </p:attrNameLst>
                                      </p:cBhvr>
                                      <p:to>
                                        <p:strVal val="visible"/>
                                      </p:to>
                                    </p:set>
                                    <p:animEffect transition="in" filter="fade">
                                      <p:cBhvr>
                                        <p:cTn id="68" dur="500"/>
                                        <p:tgtEl>
                                          <p:spTgt spid="246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617"/>
                                        </p:tgtEl>
                                        <p:attrNameLst>
                                          <p:attrName>style.visibility</p:attrName>
                                        </p:attrNameLst>
                                      </p:cBhvr>
                                      <p:to>
                                        <p:strVal val="visible"/>
                                      </p:to>
                                    </p:set>
                                    <p:animEffect transition="in" filter="fade">
                                      <p:cBhvr>
                                        <p:cTn id="71" dur="500"/>
                                        <p:tgtEl>
                                          <p:spTgt spid="246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618"/>
                                        </p:tgtEl>
                                        <p:attrNameLst>
                                          <p:attrName>style.visibility</p:attrName>
                                        </p:attrNameLst>
                                      </p:cBhvr>
                                      <p:to>
                                        <p:strVal val="visible"/>
                                      </p:to>
                                    </p:set>
                                    <p:animEffect transition="in" filter="fade">
                                      <p:cBhvr>
                                        <p:cTn id="74" dur="500"/>
                                        <p:tgtEl>
                                          <p:spTgt spid="24618"/>
                                        </p:tgtEl>
                                      </p:cBhvr>
                                    </p:animEffect>
                                  </p:childTnLst>
                                </p:cTn>
                              </p:par>
                              <p:par>
                                <p:cTn id="75" presetID="10" presetClass="entr" presetSubtype="0" fill="hold" nodeType="withEffect">
                                  <p:stCondLst>
                                    <p:cond delay="0"/>
                                  </p:stCondLst>
                                  <p:childTnLst>
                                    <p:set>
                                      <p:cBhvr>
                                        <p:cTn id="76" dur="1" fill="hold">
                                          <p:stCondLst>
                                            <p:cond delay="0"/>
                                          </p:stCondLst>
                                        </p:cTn>
                                        <p:tgtEl>
                                          <p:spTgt spid="24619"/>
                                        </p:tgtEl>
                                        <p:attrNameLst>
                                          <p:attrName>style.visibility</p:attrName>
                                        </p:attrNameLst>
                                      </p:cBhvr>
                                      <p:to>
                                        <p:strVal val="visible"/>
                                      </p:to>
                                    </p:set>
                                    <p:animEffect transition="in" filter="fade">
                                      <p:cBhvr>
                                        <p:cTn id="77" dur="500"/>
                                        <p:tgtEl>
                                          <p:spTgt spid="24619"/>
                                        </p:tgtEl>
                                      </p:cBhvr>
                                    </p:animEffect>
                                  </p:childTnLst>
                                </p:cTn>
                              </p:par>
                              <p:par>
                                <p:cTn id="78" presetID="10" presetClass="entr" presetSubtype="0" fill="hold" nodeType="withEffect">
                                  <p:stCondLst>
                                    <p:cond delay="0"/>
                                  </p:stCondLst>
                                  <p:childTnLst>
                                    <p:set>
                                      <p:cBhvr>
                                        <p:cTn id="79" dur="1" fill="hold">
                                          <p:stCondLst>
                                            <p:cond delay="0"/>
                                          </p:stCondLst>
                                        </p:cTn>
                                        <p:tgtEl>
                                          <p:spTgt spid="24620"/>
                                        </p:tgtEl>
                                        <p:attrNameLst>
                                          <p:attrName>style.visibility</p:attrName>
                                        </p:attrNameLst>
                                      </p:cBhvr>
                                      <p:to>
                                        <p:strVal val="visible"/>
                                      </p:to>
                                    </p:set>
                                    <p:animEffect transition="in" filter="fade">
                                      <p:cBhvr>
                                        <p:cTn id="80" dur="500"/>
                                        <p:tgtEl>
                                          <p:spTgt spid="24620"/>
                                        </p:tgtEl>
                                      </p:cBhvr>
                                    </p:animEffect>
                                  </p:childTnLst>
                                </p:cTn>
                              </p:par>
                              <p:par>
                                <p:cTn id="81" presetID="10" presetClass="entr" presetSubtype="0" fill="hold" nodeType="withEffect">
                                  <p:stCondLst>
                                    <p:cond delay="0"/>
                                  </p:stCondLst>
                                  <p:childTnLst>
                                    <p:set>
                                      <p:cBhvr>
                                        <p:cTn id="82" dur="1" fill="hold">
                                          <p:stCondLst>
                                            <p:cond delay="0"/>
                                          </p:stCondLst>
                                        </p:cTn>
                                        <p:tgtEl>
                                          <p:spTgt spid="24621"/>
                                        </p:tgtEl>
                                        <p:attrNameLst>
                                          <p:attrName>style.visibility</p:attrName>
                                        </p:attrNameLst>
                                      </p:cBhvr>
                                      <p:to>
                                        <p:strVal val="visible"/>
                                      </p:to>
                                    </p:set>
                                    <p:animEffect transition="in" filter="fade">
                                      <p:cBhvr>
                                        <p:cTn id="83" dur="500"/>
                                        <p:tgtEl>
                                          <p:spTgt spid="2462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622"/>
                                        </p:tgtEl>
                                        <p:attrNameLst>
                                          <p:attrName>style.visibility</p:attrName>
                                        </p:attrNameLst>
                                      </p:cBhvr>
                                      <p:to>
                                        <p:strVal val="visible"/>
                                      </p:to>
                                    </p:set>
                                    <p:animEffect transition="in" filter="fade">
                                      <p:cBhvr>
                                        <p:cTn id="86" dur="500"/>
                                        <p:tgtEl>
                                          <p:spTgt spid="2462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4623"/>
                                        </p:tgtEl>
                                        <p:attrNameLst>
                                          <p:attrName>style.visibility</p:attrName>
                                        </p:attrNameLst>
                                      </p:cBhvr>
                                      <p:to>
                                        <p:strVal val="visible"/>
                                      </p:to>
                                    </p:set>
                                    <p:animEffect transition="in" filter="fade">
                                      <p:cBhvr>
                                        <p:cTn id="89" dur="500"/>
                                        <p:tgtEl>
                                          <p:spTgt spid="2462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4624"/>
                                        </p:tgtEl>
                                        <p:attrNameLst>
                                          <p:attrName>style.visibility</p:attrName>
                                        </p:attrNameLst>
                                      </p:cBhvr>
                                      <p:to>
                                        <p:strVal val="visible"/>
                                      </p:to>
                                    </p:set>
                                    <p:animEffect transition="in" filter="fade">
                                      <p:cBhvr>
                                        <p:cTn id="92" dur="500"/>
                                        <p:tgtEl>
                                          <p:spTgt spid="246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625"/>
                                        </p:tgtEl>
                                        <p:attrNameLst>
                                          <p:attrName>style.visibility</p:attrName>
                                        </p:attrNameLst>
                                      </p:cBhvr>
                                      <p:to>
                                        <p:strVal val="visible"/>
                                      </p:to>
                                    </p:set>
                                    <p:animEffect transition="in" filter="fade">
                                      <p:cBhvr>
                                        <p:cTn id="95" dur="500"/>
                                        <p:tgtEl>
                                          <p:spTgt spid="246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4627"/>
                                        </p:tgtEl>
                                        <p:attrNameLst>
                                          <p:attrName>style.visibility</p:attrName>
                                        </p:attrNameLst>
                                      </p:cBhvr>
                                      <p:to>
                                        <p:strVal val="visible"/>
                                      </p:to>
                                    </p:set>
                                    <p:animEffect transition="in" filter="fade">
                                      <p:cBhvr>
                                        <p:cTn id="98" dur="500"/>
                                        <p:tgtEl>
                                          <p:spTgt spid="246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1"/>
                                        </p:tgtEl>
                                        <p:attrNameLst>
                                          <p:attrName>style.visibility</p:attrName>
                                        </p:attrNameLst>
                                      </p:cBhvr>
                                      <p:to>
                                        <p:strVal val="visible"/>
                                      </p:to>
                                    </p:set>
                                    <p:animEffect transition="in" filter="fade">
                                      <p:cBhvr>
                                        <p:cTn id="101" dur="500"/>
                                        <p:tgtEl>
                                          <p:spTgt spid="6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fade">
                                      <p:cBhvr>
                                        <p:cTn id="104" dur="500"/>
                                        <p:tgtEl>
                                          <p:spTgt spid="6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4628">
                                            <p:txEl>
                                              <p:pRg st="0" end="0"/>
                                            </p:txEl>
                                          </p:spTgt>
                                        </p:tgtEl>
                                        <p:attrNameLst>
                                          <p:attrName>style.visibility</p:attrName>
                                        </p:attrNameLst>
                                      </p:cBhvr>
                                      <p:to>
                                        <p:strVal val="visible"/>
                                      </p:to>
                                    </p:set>
                                    <p:animEffect transition="in" filter="fade">
                                      <p:cBhvr>
                                        <p:cTn id="109" dur="500"/>
                                        <p:tgtEl>
                                          <p:spTgt spid="24628">
                                            <p:txEl>
                                              <p:pRg st="0" end="0"/>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4628">
                                            <p:txEl>
                                              <p:pRg st="1" end="1"/>
                                            </p:txEl>
                                          </p:spTgt>
                                        </p:tgtEl>
                                        <p:attrNameLst>
                                          <p:attrName>style.visibility</p:attrName>
                                        </p:attrNameLst>
                                      </p:cBhvr>
                                      <p:to>
                                        <p:strVal val="visible"/>
                                      </p:to>
                                    </p:set>
                                    <p:animEffect transition="in" filter="fade">
                                      <p:cBhvr>
                                        <p:cTn id="112" dur="500"/>
                                        <p:tgtEl>
                                          <p:spTgt spid="24628">
                                            <p:txEl>
                                              <p:pRg st="1" end="1"/>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24628">
                                            <p:txEl>
                                              <p:pRg st="2" end="2"/>
                                            </p:txEl>
                                          </p:spTgt>
                                        </p:tgtEl>
                                        <p:attrNameLst>
                                          <p:attrName>style.visibility</p:attrName>
                                        </p:attrNameLst>
                                      </p:cBhvr>
                                      <p:to>
                                        <p:strVal val="visible"/>
                                      </p:to>
                                    </p:set>
                                    <p:animEffect transition="in" filter="fade">
                                      <p:cBhvr>
                                        <p:cTn id="115" dur="500"/>
                                        <p:tgtEl>
                                          <p:spTgt spid="24628">
                                            <p:txEl>
                                              <p:pRg st="2" end="2"/>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24628">
                                            <p:txEl>
                                              <p:pRg st="3" end="3"/>
                                            </p:txEl>
                                          </p:spTgt>
                                        </p:tgtEl>
                                        <p:attrNameLst>
                                          <p:attrName>style.visibility</p:attrName>
                                        </p:attrNameLst>
                                      </p:cBhvr>
                                      <p:to>
                                        <p:strVal val="visible"/>
                                      </p:to>
                                    </p:set>
                                    <p:animEffect transition="in" filter="fade">
                                      <p:cBhvr>
                                        <p:cTn id="121" dur="500"/>
                                        <p:tgtEl>
                                          <p:spTgt spid="24628">
                                            <p:txEl>
                                              <p:pRg st="3" end="3"/>
                                            </p:txEl>
                                          </p:spTgt>
                                        </p:tgtEl>
                                      </p:cBhvr>
                                    </p:animEffect>
                                  </p:childTnLst>
                                </p:cTn>
                              </p:par>
                              <p:par>
                                <p:cTn id="122" presetID="10" presetClass="entr" presetSubtype="0" fill="hold" nodeType="withEffect">
                                  <p:stCondLst>
                                    <p:cond delay="0"/>
                                  </p:stCondLst>
                                  <p:childTnLst>
                                    <p:set>
                                      <p:cBhvr>
                                        <p:cTn id="123" dur="1" fill="hold">
                                          <p:stCondLst>
                                            <p:cond delay="0"/>
                                          </p:stCondLst>
                                        </p:cTn>
                                        <p:tgtEl>
                                          <p:spTgt spid="24628">
                                            <p:txEl>
                                              <p:pRg st="4" end="4"/>
                                            </p:txEl>
                                          </p:spTgt>
                                        </p:tgtEl>
                                        <p:attrNameLst>
                                          <p:attrName>style.visibility</p:attrName>
                                        </p:attrNameLst>
                                      </p:cBhvr>
                                      <p:to>
                                        <p:strVal val="visible"/>
                                      </p:to>
                                    </p:set>
                                    <p:animEffect transition="in" filter="fade">
                                      <p:cBhvr>
                                        <p:cTn id="124" dur="500"/>
                                        <p:tgtEl>
                                          <p:spTgt spid="24628">
                                            <p:txEl>
                                              <p:pRg st="4" end="4"/>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24628">
                                            <p:txEl>
                                              <p:pRg st="5" end="5"/>
                                            </p:txEl>
                                          </p:spTgt>
                                        </p:tgtEl>
                                        <p:attrNameLst>
                                          <p:attrName>style.visibility</p:attrName>
                                        </p:attrNameLst>
                                      </p:cBhvr>
                                      <p:to>
                                        <p:strVal val="visible"/>
                                      </p:to>
                                    </p:set>
                                    <p:animEffect transition="in" filter="fade">
                                      <p:cBhvr>
                                        <p:cTn id="127" dur="500"/>
                                        <p:tgtEl>
                                          <p:spTgt spid="246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7" grpId="0"/>
      <p:bldP spid="24598" grpId="0"/>
      <p:bldP spid="24599" grpId="0"/>
      <p:bldP spid="24600" grpId="0" animBg="1"/>
      <p:bldP spid="24601" grpId="0"/>
      <p:bldP spid="24602" grpId="0"/>
      <p:bldP spid="24603" grpId="0"/>
      <p:bldP spid="24604" grpId="0"/>
      <p:bldP spid="24605" grpId="0"/>
      <p:bldP spid="24606" grpId="0"/>
      <p:bldP spid="24607" grpId="0"/>
      <p:bldP spid="24608" grpId="0"/>
      <p:bldP spid="24609" grpId="0" animBg="1"/>
      <p:bldP spid="24610" grpId="0"/>
      <p:bldP spid="24611" grpId="0"/>
      <p:bldP spid="24612" grpId="0"/>
      <p:bldP spid="24613" grpId="0"/>
      <p:bldP spid="24614" grpId="0" animBg="1"/>
      <p:bldP spid="24615" grpId="0"/>
      <p:bldP spid="24616" grpId="0"/>
      <p:bldP spid="24617" grpId="0"/>
      <p:bldP spid="24618" grpId="0" animBg="1"/>
      <p:bldP spid="24622" grpId="0"/>
      <p:bldP spid="24623" grpId="0"/>
      <p:bldP spid="24624" grpId="0"/>
      <p:bldP spid="24625" grpId="0"/>
      <p:bldP spid="24627" grpId="0"/>
      <p:bldP spid="60" grpId="0" animBg="1"/>
      <p:bldP spid="61" grpId="0"/>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304800" y="609600"/>
            <a:ext cx="8331200" cy="355600"/>
          </a:xfrm>
        </p:spPr>
        <p:txBody>
          <a:bodyPr/>
          <a:lstStyle/>
          <a:p>
            <a:pPr>
              <a:buFontTx/>
              <a:buNone/>
            </a:pPr>
            <a:r>
              <a:rPr lang="en-US" dirty="0"/>
              <a:t>     </a:t>
            </a:r>
            <a:endParaRPr lang="en-CA" dirty="0"/>
          </a:p>
        </p:txBody>
      </p:sp>
      <p:sp>
        <p:nvSpPr>
          <p:cNvPr id="2457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24579" name="Rectangle 2"/>
          <p:cNvSpPr>
            <a:spLocks noGrp="1" noChangeArrowheads="1"/>
          </p:cNvSpPr>
          <p:nvPr>
            <p:ph type="title"/>
          </p:nvPr>
        </p:nvSpPr>
        <p:spPr>
          <a:xfrm>
            <a:off x="423863" y="71438"/>
            <a:ext cx="5932714" cy="372603"/>
          </a:xfrm>
        </p:spPr>
        <p:txBody>
          <a:bodyPr/>
          <a:lstStyle/>
          <a:p>
            <a:r>
              <a:rPr lang="en-US" dirty="0"/>
              <a:t>Multiplication of Positive Numbers (Cont’d)</a:t>
            </a:r>
            <a:endParaRPr lang="en-CA" dirty="0"/>
          </a:p>
        </p:txBody>
      </p:sp>
      <p:sp>
        <p:nvSpPr>
          <p:cNvPr id="24597" name="Rectangle 60"/>
          <p:cNvSpPr>
            <a:spLocks noChangeArrowheads="1"/>
          </p:cNvSpPr>
          <p:nvPr/>
        </p:nvSpPr>
        <p:spPr bwMode="auto">
          <a:xfrm>
            <a:off x="8020050" y="2693988"/>
            <a:ext cx="1254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Symbol" pitchFamily="18" charset="2"/>
              </a:rPr>
              <a:t>´</a:t>
            </a:r>
            <a:endParaRPr lang="en-US" sz="1800" dirty="0">
              <a:latin typeface="Times New Roman" pitchFamily="18" charset="0"/>
            </a:endParaRPr>
          </a:p>
        </p:txBody>
      </p:sp>
      <p:sp>
        <p:nvSpPr>
          <p:cNvPr id="24598" name="Rectangle 61"/>
          <p:cNvSpPr>
            <a:spLocks noChangeArrowheads="1"/>
          </p:cNvSpPr>
          <p:nvPr/>
        </p:nvSpPr>
        <p:spPr bwMode="auto">
          <a:xfrm>
            <a:off x="8272463" y="3149600"/>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599" name="Rectangle 62"/>
          <p:cNvSpPr>
            <a:spLocks noChangeArrowheads="1"/>
          </p:cNvSpPr>
          <p:nvPr/>
        </p:nvSpPr>
        <p:spPr bwMode="auto">
          <a:xfrm>
            <a:off x="8272463" y="2411413"/>
            <a:ext cx="6286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600" name="Line 63"/>
          <p:cNvSpPr>
            <a:spLocks noChangeShapeType="1"/>
          </p:cNvSpPr>
          <p:nvPr/>
        </p:nvSpPr>
        <p:spPr bwMode="auto">
          <a:xfrm flipH="1">
            <a:off x="7845425" y="3036888"/>
            <a:ext cx="1079500"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601" name="Rectangle 64"/>
          <p:cNvSpPr>
            <a:spLocks noChangeArrowheads="1"/>
          </p:cNvSpPr>
          <p:nvPr/>
        </p:nvSpPr>
        <p:spPr bwMode="auto">
          <a:xfrm>
            <a:off x="8272463" y="2701925"/>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1 0 1 1</a:t>
            </a:r>
            <a:endParaRPr lang="en-US" sz="1800" dirty="0">
              <a:latin typeface="Times New Roman" pitchFamily="18" charset="0"/>
            </a:endParaRPr>
          </a:p>
        </p:txBody>
      </p:sp>
      <p:sp>
        <p:nvSpPr>
          <p:cNvPr id="24602" name="Rectangle 65"/>
          <p:cNvSpPr>
            <a:spLocks noChangeArrowheads="1"/>
          </p:cNvSpPr>
          <p:nvPr/>
        </p:nvSpPr>
        <p:spPr bwMode="auto">
          <a:xfrm>
            <a:off x="8093075" y="3468688"/>
            <a:ext cx="6286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603" name="Rectangle 66"/>
          <p:cNvSpPr>
            <a:spLocks noChangeArrowheads="1"/>
          </p:cNvSpPr>
          <p:nvPr/>
        </p:nvSpPr>
        <p:spPr bwMode="auto">
          <a:xfrm>
            <a:off x="7577138" y="5459413"/>
            <a:ext cx="13144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1 0 0 1 1 0 1 0</a:t>
            </a:r>
            <a:endParaRPr lang="en-US" sz="1800" dirty="0">
              <a:latin typeface="Times New Roman" pitchFamily="18" charset="0"/>
            </a:endParaRPr>
          </a:p>
        </p:txBody>
      </p:sp>
      <p:sp>
        <p:nvSpPr>
          <p:cNvPr id="24604" name="Rectangle 67"/>
          <p:cNvSpPr>
            <a:spLocks noChangeArrowheads="1"/>
          </p:cNvSpPr>
          <p:nvPr/>
        </p:nvSpPr>
        <p:spPr bwMode="auto">
          <a:xfrm>
            <a:off x="5021263" y="2411413"/>
            <a:ext cx="14414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Multiplicand M</a:t>
            </a:r>
            <a:endParaRPr lang="en-US" sz="1800" dirty="0">
              <a:latin typeface="Times New Roman" pitchFamily="18" charset="0"/>
            </a:endParaRPr>
          </a:p>
        </p:txBody>
      </p:sp>
      <p:sp>
        <p:nvSpPr>
          <p:cNvPr id="24605" name="Rectangle 68"/>
          <p:cNvSpPr>
            <a:spLocks noChangeArrowheads="1"/>
          </p:cNvSpPr>
          <p:nvPr/>
        </p:nvSpPr>
        <p:spPr bwMode="auto">
          <a:xfrm>
            <a:off x="5021263" y="2701925"/>
            <a:ext cx="1149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Multiplier Q</a:t>
            </a:r>
            <a:endParaRPr lang="en-US" sz="1800" dirty="0">
              <a:latin typeface="Times New Roman" pitchFamily="18" charset="0"/>
            </a:endParaRPr>
          </a:p>
        </p:txBody>
      </p:sp>
      <p:sp>
        <p:nvSpPr>
          <p:cNvPr id="24606" name="Rectangle 69"/>
          <p:cNvSpPr>
            <a:spLocks noChangeArrowheads="1"/>
          </p:cNvSpPr>
          <p:nvPr/>
        </p:nvSpPr>
        <p:spPr bwMode="auto">
          <a:xfrm>
            <a:off x="5029200" y="5486400"/>
            <a:ext cx="895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Product P</a:t>
            </a:r>
            <a:endParaRPr lang="en-US" sz="1800" dirty="0">
              <a:latin typeface="Times New Roman" pitchFamily="18" charset="0"/>
            </a:endParaRPr>
          </a:p>
        </p:txBody>
      </p:sp>
      <p:sp>
        <p:nvSpPr>
          <p:cNvPr id="24607" name="Rectangle 70"/>
          <p:cNvSpPr>
            <a:spLocks noChangeArrowheads="1"/>
          </p:cNvSpPr>
          <p:nvPr/>
        </p:nvSpPr>
        <p:spPr bwMode="auto">
          <a:xfrm>
            <a:off x="6756400" y="2411413"/>
            <a:ext cx="3810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(14)</a:t>
            </a:r>
            <a:endParaRPr lang="en-US" sz="1800" dirty="0">
              <a:latin typeface="Times New Roman" pitchFamily="18" charset="0"/>
            </a:endParaRPr>
          </a:p>
        </p:txBody>
      </p:sp>
      <p:sp>
        <p:nvSpPr>
          <p:cNvPr id="24608" name="Rectangle 71"/>
          <p:cNvSpPr>
            <a:spLocks noChangeArrowheads="1"/>
          </p:cNvSpPr>
          <p:nvPr/>
        </p:nvSpPr>
        <p:spPr bwMode="auto">
          <a:xfrm>
            <a:off x="6756400" y="2701925"/>
            <a:ext cx="381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(11)</a:t>
            </a:r>
            <a:endParaRPr lang="en-US" sz="1800" dirty="0">
              <a:latin typeface="Times New Roman" pitchFamily="18" charset="0"/>
            </a:endParaRPr>
          </a:p>
        </p:txBody>
      </p:sp>
      <p:sp>
        <p:nvSpPr>
          <p:cNvPr id="24609" name="Line 72"/>
          <p:cNvSpPr>
            <a:spLocks noChangeShapeType="1"/>
          </p:cNvSpPr>
          <p:nvPr/>
        </p:nvSpPr>
        <p:spPr bwMode="auto">
          <a:xfrm>
            <a:off x="7767638" y="3786188"/>
            <a:ext cx="1003300"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610" name="Rectangle 73"/>
          <p:cNvSpPr>
            <a:spLocks noChangeArrowheads="1"/>
          </p:cNvSpPr>
          <p:nvPr/>
        </p:nvSpPr>
        <p:spPr bwMode="auto">
          <a:xfrm>
            <a:off x="6640513" y="5459413"/>
            <a:ext cx="4953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(154)</a:t>
            </a:r>
            <a:endParaRPr lang="en-US" sz="1800" dirty="0">
              <a:latin typeface="Times New Roman" pitchFamily="18" charset="0"/>
            </a:endParaRPr>
          </a:p>
        </p:txBody>
      </p:sp>
      <p:sp>
        <p:nvSpPr>
          <p:cNvPr id="24611" name="Rectangle 74"/>
          <p:cNvSpPr>
            <a:spLocks noChangeArrowheads="1"/>
          </p:cNvSpPr>
          <p:nvPr/>
        </p:nvSpPr>
        <p:spPr bwMode="auto">
          <a:xfrm>
            <a:off x="7835900" y="3460750"/>
            <a:ext cx="128588"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a:t>
            </a:r>
            <a:endParaRPr lang="en-US" sz="1800" dirty="0">
              <a:latin typeface="Times New Roman" pitchFamily="18" charset="0"/>
            </a:endParaRPr>
          </a:p>
        </p:txBody>
      </p:sp>
      <p:sp>
        <p:nvSpPr>
          <p:cNvPr id="24612" name="Rectangle 75"/>
          <p:cNvSpPr>
            <a:spLocks noChangeArrowheads="1"/>
          </p:cNvSpPr>
          <p:nvPr/>
        </p:nvSpPr>
        <p:spPr bwMode="auto">
          <a:xfrm>
            <a:off x="7932738" y="3903663"/>
            <a:ext cx="8001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1 0 1 0 1</a:t>
            </a:r>
            <a:endParaRPr lang="en-US" sz="1800" dirty="0">
              <a:latin typeface="Times New Roman" pitchFamily="18" charset="0"/>
            </a:endParaRPr>
          </a:p>
        </p:txBody>
      </p:sp>
      <p:sp>
        <p:nvSpPr>
          <p:cNvPr id="24613" name="Rectangle 76"/>
          <p:cNvSpPr>
            <a:spLocks noChangeArrowheads="1"/>
          </p:cNvSpPr>
          <p:nvPr/>
        </p:nvSpPr>
        <p:spPr bwMode="auto">
          <a:xfrm>
            <a:off x="7924800" y="4222750"/>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0 0 0 0</a:t>
            </a:r>
            <a:endParaRPr lang="en-US" sz="1800" dirty="0">
              <a:latin typeface="Times New Roman" pitchFamily="18" charset="0"/>
            </a:endParaRPr>
          </a:p>
        </p:txBody>
      </p:sp>
      <p:sp>
        <p:nvSpPr>
          <p:cNvPr id="24614" name="Line 77"/>
          <p:cNvSpPr>
            <a:spLocks noChangeShapeType="1"/>
          </p:cNvSpPr>
          <p:nvPr/>
        </p:nvSpPr>
        <p:spPr bwMode="auto">
          <a:xfrm>
            <a:off x="7562850" y="4560888"/>
            <a:ext cx="1003300"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615" name="Rectangle 78"/>
          <p:cNvSpPr>
            <a:spLocks noChangeArrowheads="1"/>
          </p:cNvSpPr>
          <p:nvPr/>
        </p:nvSpPr>
        <p:spPr bwMode="auto">
          <a:xfrm>
            <a:off x="7656513" y="4216400"/>
            <a:ext cx="12858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a:t>
            </a:r>
            <a:endParaRPr lang="en-US" sz="1800" dirty="0">
              <a:latin typeface="Times New Roman" pitchFamily="18" charset="0"/>
            </a:endParaRPr>
          </a:p>
        </p:txBody>
      </p:sp>
      <p:sp>
        <p:nvSpPr>
          <p:cNvPr id="24616" name="Rectangle 79"/>
          <p:cNvSpPr>
            <a:spLocks noChangeArrowheads="1"/>
          </p:cNvSpPr>
          <p:nvPr/>
        </p:nvSpPr>
        <p:spPr bwMode="auto">
          <a:xfrm>
            <a:off x="7751763" y="4673600"/>
            <a:ext cx="8001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0 1 0 1 0</a:t>
            </a:r>
            <a:endParaRPr lang="en-US" sz="1800" dirty="0">
              <a:latin typeface="Times New Roman" pitchFamily="18" charset="0"/>
            </a:endParaRPr>
          </a:p>
        </p:txBody>
      </p:sp>
      <p:sp>
        <p:nvSpPr>
          <p:cNvPr id="24617" name="Rectangle 80"/>
          <p:cNvSpPr>
            <a:spLocks noChangeArrowheads="1"/>
          </p:cNvSpPr>
          <p:nvPr/>
        </p:nvSpPr>
        <p:spPr bwMode="auto">
          <a:xfrm>
            <a:off x="7751763" y="4994275"/>
            <a:ext cx="6286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1 1 1 0</a:t>
            </a:r>
            <a:endParaRPr lang="en-US" sz="1800" dirty="0">
              <a:latin typeface="Times New Roman" pitchFamily="18" charset="0"/>
            </a:endParaRPr>
          </a:p>
        </p:txBody>
      </p:sp>
      <p:sp>
        <p:nvSpPr>
          <p:cNvPr id="24618" name="Line 81"/>
          <p:cNvSpPr>
            <a:spLocks noChangeShapeType="1"/>
          </p:cNvSpPr>
          <p:nvPr/>
        </p:nvSpPr>
        <p:spPr bwMode="auto">
          <a:xfrm>
            <a:off x="7434263" y="5337175"/>
            <a:ext cx="1001712"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24622" name="Rectangle 88"/>
          <p:cNvSpPr>
            <a:spLocks noChangeArrowheads="1"/>
          </p:cNvSpPr>
          <p:nvPr/>
        </p:nvSpPr>
        <p:spPr bwMode="auto">
          <a:xfrm>
            <a:off x="7481888" y="4987925"/>
            <a:ext cx="12858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a:t>
            </a:r>
            <a:endParaRPr lang="en-US" sz="1800" dirty="0">
              <a:latin typeface="Times New Roman" pitchFamily="18" charset="0"/>
            </a:endParaRPr>
          </a:p>
        </p:txBody>
      </p:sp>
      <p:sp>
        <p:nvSpPr>
          <p:cNvPr id="24623" name="Rectangle 89"/>
          <p:cNvSpPr>
            <a:spLocks noChangeArrowheads="1"/>
          </p:cNvSpPr>
          <p:nvPr/>
        </p:nvSpPr>
        <p:spPr bwMode="auto">
          <a:xfrm>
            <a:off x="5021263" y="3149600"/>
            <a:ext cx="1524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chemeClr val="accent2"/>
                </a:solidFill>
                <a:latin typeface="Times-Roman" charset="0"/>
              </a:rPr>
              <a:t>Partial product 1</a:t>
            </a:r>
            <a:endParaRPr lang="en-US" sz="1800" dirty="0">
              <a:solidFill>
                <a:schemeClr val="accent2"/>
              </a:solidFill>
              <a:latin typeface="Times New Roman" pitchFamily="18" charset="0"/>
            </a:endParaRPr>
          </a:p>
        </p:txBody>
      </p:sp>
      <p:sp>
        <p:nvSpPr>
          <p:cNvPr id="24624" name="Rectangle 90"/>
          <p:cNvSpPr>
            <a:spLocks noChangeArrowheads="1"/>
          </p:cNvSpPr>
          <p:nvPr/>
        </p:nvSpPr>
        <p:spPr bwMode="auto">
          <a:xfrm>
            <a:off x="5021263" y="3903663"/>
            <a:ext cx="15240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chemeClr val="accent2"/>
                </a:solidFill>
                <a:latin typeface="Times-Roman" charset="0"/>
              </a:rPr>
              <a:t>Partial product 2</a:t>
            </a:r>
            <a:endParaRPr lang="en-US" sz="1800" dirty="0">
              <a:solidFill>
                <a:schemeClr val="accent2"/>
              </a:solidFill>
              <a:latin typeface="Times New Roman" pitchFamily="18" charset="0"/>
            </a:endParaRPr>
          </a:p>
        </p:txBody>
      </p:sp>
      <p:sp>
        <p:nvSpPr>
          <p:cNvPr id="24625" name="Rectangle 91"/>
          <p:cNvSpPr>
            <a:spLocks noChangeArrowheads="1"/>
          </p:cNvSpPr>
          <p:nvPr/>
        </p:nvSpPr>
        <p:spPr bwMode="auto">
          <a:xfrm>
            <a:off x="5021263" y="4673600"/>
            <a:ext cx="1524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chemeClr val="accent2"/>
                </a:solidFill>
                <a:latin typeface="Times-Roman" charset="0"/>
              </a:rPr>
              <a:t>Partial product 3</a:t>
            </a:r>
            <a:endParaRPr lang="en-US" sz="1800" dirty="0">
              <a:solidFill>
                <a:schemeClr val="accent2"/>
              </a:solidFill>
              <a:latin typeface="Times New Roman" pitchFamily="18" charset="0"/>
            </a:endParaRPr>
          </a:p>
        </p:txBody>
      </p:sp>
      <p:sp>
        <p:nvSpPr>
          <p:cNvPr id="24627" name="Text Box 93" descr="10%"/>
          <p:cNvSpPr txBox="1">
            <a:spLocks noChangeArrowheads="1"/>
          </p:cNvSpPr>
          <p:nvPr/>
        </p:nvSpPr>
        <p:spPr bwMode="auto">
          <a:xfrm>
            <a:off x="4953000" y="6019800"/>
            <a:ext cx="36464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Combinational array multiplication</a:t>
            </a:r>
            <a:endParaRPr lang="en-CA" sz="1800" dirty="0">
              <a:solidFill>
                <a:schemeClr val="accent1"/>
              </a:solidFill>
            </a:endParaRPr>
          </a:p>
        </p:txBody>
      </p:sp>
      <p:sp>
        <p:nvSpPr>
          <p:cNvPr id="61" name="Rectangle 89"/>
          <p:cNvSpPr>
            <a:spLocks noChangeArrowheads="1"/>
          </p:cNvSpPr>
          <p:nvPr/>
        </p:nvSpPr>
        <p:spPr bwMode="auto">
          <a:xfrm>
            <a:off x="5021263" y="2057422"/>
            <a:ext cx="153888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chemeClr val="accent2"/>
                </a:solidFill>
                <a:latin typeface="Times-Roman" charset="0"/>
              </a:rPr>
              <a:t>Partial product 0</a:t>
            </a:r>
            <a:endParaRPr lang="en-US" sz="1800" dirty="0">
              <a:solidFill>
                <a:schemeClr val="accent2"/>
              </a:solidFill>
              <a:latin typeface="Times New Roman" pitchFamily="18" charset="0"/>
            </a:endParaRPr>
          </a:p>
        </p:txBody>
      </p:sp>
      <p:sp>
        <p:nvSpPr>
          <p:cNvPr id="62" name="Rectangle 62"/>
          <p:cNvSpPr>
            <a:spLocks noChangeArrowheads="1"/>
          </p:cNvSpPr>
          <p:nvPr/>
        </p:nvSpPr>
        <p:spPr bwMode="auto">
          <a:xfrm>
            <a:off x="8251825" y="2108201"/>
            <a:ext cx="63478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000000"/>
                </a:solidFill>
                <a:latin typeface="Times-Roman" charset="0"/>
              </a:rPr>
              <a:t>0 0 0 0</a:t>
            </a:r>
            <a:endParaRPr lang="en-US" sz="1800" dirty="0">
              <a:latin typeface="Times New Roman" pitchFamily="18" charset="0"/>
            </a:endParaRPr>
          </a:p>
        </p:txBody>
      </p:sp>
      <p:pic>
        <p:nvPicPr>
          <p:cNvPr id="63" name="Picture 5" descr="fig2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9244"/>
            <a:ext cx="5007147" cy="33617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 name="Text Box 93" descr="10%"/>
          <p:cNvSpPr txBox="1">
            <a:spLocks noChangeArrowheads="1"/>
          </p:cNvSpPr>
          <p:nvPr/>
        </p:nvSpPr>
        <p:spPr bwMode="auto">
          <a:xfrm>
            <a:off x="5818988" y="1514625"/>
            <a:ext cx="239360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2400" dirty="0">
                <a:solidFill>
                  <a:schemeClr val="accent1"/>
                </a:solidFill>
              </a:rPr>
              <a:t>Array multipliers</a:t>
            </a:r>
            <a:endParaRPr lang="en-CA" sz="2400" dirty="0">
              <a:solidFill>
                <a:schemeClr val="accent1"/>
              </a:solidFill>
            </a:endParaRPr>
          </a:p>
        </p:txBody>
      </p:sp>
      <p:grpSp>
        <p:nvGrpSpPr>
          <p:cNvPr id="66" name="Group 138"/>
          <p:cNvGrpSpPr>
            <a:grpSpLocks/>
          </p:cNvGrpSpPr>
          <p:nvPr/>
        </p:nvGrpSpPr>
        <p:grpSpPr bwMode="auto">
          <a:xfrm>
            <a:off x="8829448" y="3473905"/>
            <a:ext cx="50800" cy="1885950"/>
            <a:chOff x="5558" y="2174"/>
            <a:chExt cx="32" cy="1188"/>
          </a:xfrm>
        </p:grpSpPr>
        <p:sp>
          <p:nvSpPr>
            <p:cNvPr id="67" name="Freeform 82"/>
            <p:cNvSpPr>
              <a:spLocks/>
            </p:cNvSpPr>
            <p:nvPr/>
          </p:nvSpPr>
          <p:spPr bwMode="auto">
            <a:xfrm>
              <a:off x="5558" y="3296"/>
              <a:ext cx="32" cy="66"/>
            </a:xfrm>
            <a:custGeom>
              <a:avLst/>
              <a:gdLst>
                <a:gd name="T0" fmla="*/ 0 w 32"/>
                <a:gd name="T1" fmla="*/ 0 h 66"/>
                <a:gd name="T2" fmla="*/ 16 w 32"/>
                <a:gd name="T3" fmla="*/ 66 h 66"/>
                <a:gd name="T4" fmla="*/ 32 w 32"/>
                <a:gd name="T5" fmla="*/ 0 h 66"/>
                <a:gd name="T6" fmla="*/ 16 w 32"/>
                <a:gd name="T7" fmla="*/ 0 h 66"/>
                <a:gd name="T8" fmla="*/ 0 w 32"/>
                <a:gd name="T9" fmla="*/ 0 h 66"/>
                <a:gd name="T10" fmla="*/ 0 60000 65536"/>
                <a:gd name="T11" fmla="*/ 0 60000 65536"/>
                <a:gd name="T12" fmla="*/ 0 60000 65536"/>
                <a:gd name="T13" fmla="*/ 0 60000 65536"/>
                <a:gd name="T14" fmla="*/ 0 60000 65536"/>
                <a:gd name="T15" fmla="*/ 0 w 32"/>
                <a:gd name="T16" fmla="*/ 0 h 66"/>
                <a:gd name="T17" fmla="*/ 32 w 32"/>
                <a:gd name="T18" fmla="*/ 66 h 66"/>
              </a:gdLst>
              <a:ahLst/>
              <a:cxnLst>
                <a:cxn ang="T10">
                  <a:pos x="T0" y="T1"/>
                </a:cxn>
                <a:cxn ang="T11">
                  <a:pos x="T2" y="T3"/>
                </a:cxn>
                <a:cxn ang="T12">
                  <a:pos x="T4" y="T5"/>
                </a:cxn>
                <a:cxn ang="T13">
                  <a:pos x="T6" y="T7"/>
                </a:cxn>
                <a:cxn ang="T14">
                  <a:pos x="T8" y="T9"/>
                </a:cxn>
              </a:cxnLst>
              <a:rect l="T15" t="T16" r="T17" b="T18"/>
              <a:pathLst>
                <a:path w="32" h="66">
                  <a:moveTo>
                    <a:pt x="0" y="0"/>
                  </a:moveTo>
                  <a:lnTo>
                    <a:pt x="16" y="66"/>
                  </a:lnTo>
                  <a:lnTo>
                    <a:pt x="32" y="0"/>
                  </a:lnTo>
                  <a:lnTo>
                    <a:pt x="16" y="0"/>
                  </a:lnTo>
                  <a:lnTo>
                    <a:pt x="0" y="0"/>
                  </a:lnTo>
                  <a:close/>
                </a:path>
              </a:pathLst>
            </a:custGeom>
            <a:solidFill>
              <a:srgbClr val="00FFFF"/>
            </a:solidFill>
            <a:ln w="23813">
              <a:solidFill>
                <a:schemeClr val="accent2"/>
              </a:solidFill>
              <a:round/>
              <a:headEnd/>
              <a:tailEnd/>
            </a:ln>
          </p:spPr>
          <p:txBody>
            <a:bodyPr/>
            <a:lstStyle/>
            <a:p>
              <a:endParaRPr lang="en-CA" dirty="0"/>
            </a:p>
          </p:txBody>
        </p:sp>
        <p:sp>
          <p:nvSpPr>
            <p:cNvPr id="68" name="Line 83"/>
            <p:cNvSpPr>
              <a:spLocks noChangeShapeType="1"/>
            </p:cNvSpPr>
            <p:nvPr/>
          </p:nvSpPr>
          <p:spPr bwMode="auto">
            <a:xfrm flipV="1">
              <a:off x="5574" y="2174"/>
              <a:ext cx="1" cy="1122"/>
            </a:xfrm>
            <a:prstGeom prst="line">
              <a:avLst/>
            </a:prstGeom>
            <a:noFill/>
            <a:ln w="23813">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CA" dirty="0"/>
            </a:p>
          </p:txBody>
        </p:sp>
      </p:grpSp>
      <p:grpSp>
        <p:nvGrpSpPr>
          <p:cNvPr id="69" name="Group 139"/>
          <p:cNvGrpSpPr>
            <a:grpSpLocks/>
          </p:cNvGrpSpPr>
          <p:nvPr/>
        </p:nvGrpSpPr>
        <p:grpSpPr bwMode="auto">
          <a:xfrm>
            <a:off x="8655050" y="4216400"/>
            <a:ext cx="52388" cy="1136650"/>
            <a:chOff x="5444" y="2646"/>
            <a:chExt cx="33" cy="716"/>
          </a:xfrm>
        </p:grpSpPr>
        <p:sp>
          <p:nvSpPr>
            <p:cNvPr id="70" name="Freeform 84"/>
            <p:cNvSpPr>
              <a:spLocks/>
            </p:cNvSpPr>
            <p:nvPr/>
          </p:nvSpPr>
          <p:spPr bwMode="auto">
            <a:xfrm>
              <a:off x="5444" y="3296"/>
              <a:ext cx="33" cy="66"/>
            </a:xfrm>
            <a:custGeom>
              <a:avLst/>
              <a:gdLst>
                <a:gd name="T0" fmla="*/ 0 w 33"/>
                <a:gd name="T1" fmla="*/ 0 h 66"/>
                <a:gd name="T2" fmla="*/ 16 w 33"/>
                <a:gd name="T3" fmla="*/ 66 h 66"/>
                <a:gd name="T4" fmla="*/ 33 w 33"/>
                <a:gd name="T5" fmla="*/ 0 h 66"/>
                <a:gd name="T6" fmla="*/ 16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6" y="66"/>
                  </a:lnTo>
                  <a:lnTo>
                    <a:pt x="33" y="0"/>
                  </a:lnTo>
                  <a:lnTo>
                    <a:pt x="16" y="0"/>
                  </a:lnTo>
                  <a:lnTo>
                    <a:pt x="0" y="0"/>
                  </a:lnTo>
                  <a:close/>
                </a:path>
              </a:pathLst>
            </a:custGeom>
            <a:solidFill>
              <a:srgbClr val="00FFFF"/>
            </a:solidFill>
            <a:ln w="23813">
              <a:solidFill>
                <a:schemeClr val="accent2"/>
              </a:solidFill>
              <a:round/>
              <a:headEnd/>
              <a:tailEnd/>
            </a:ln>
          </p:spPr>
          <p:txBody>
            <a:bodyPr/>
            <a:lstStyle/>
            <a:p>
              <a:endParaRPr lang="en-CA" dirty="0"/>
            </a:p>
          </p:txBody>
        </p:sp>
        <p:sp>
          <p:nvSpPr>
            <p:cNvPr id="71" name="Line 85"/>
            <p:cNvSpPr>
              <a:spLocks noChangeShapeType="1"/>
            </p:cNvSpPr>
            <p:nvPr/>
          </p:nvSpPr>
          <p:spPr bwMode="auto">
            <a:xfrm flipV="1">
              <a:off x="5460" y="2646"/>
              <a:ext cx="1" cy="650"/>
            </a:xfrm>
            <a:prstGeom prst="line">
              <a:avLst/>
            </a:prstGeom>
            <a:noFill/>
            <a:ln w="23813">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CA" dirty="0"/>
            </a:p>
          </p:txBody>
        </p:sp>
      </p:grpSp>
      <p:grpSp>
        <p:nvGrpSpPr>
          <p:cNvPr id="72" name="Group 140"/>
          <p:cNvGrpSpPr>
            <a:grpSpLocks/>
          </p:cNvGrpSpPr>
          <p:nvPr/>
        </p:nvGrpSpPr>
        <p:grpSpPr bwMode="auto">
          <a:xfrm>
            <a:off x="8502083" y="4978869"/>
            <a:ext cx="25400" cy="388938"/>
            <a:chOff x="5347" y="3117"/>
            <a:chExt cx="16" cy="245"/>
          </a:xfrm>
        </p:grpSpPr>
        <p:sp>
          <p:nvSpPr>
            <p:cNvPr id="73" name="Freeform 86"/>
            <p:cNvSpPr>
              <a:spLocks/>
            </p:cNvSpPr>
            <p:nvPr/>
          </p:nvSpPr>
          <p:spPr bwMode="auto">
            <a:xfrm>
              <a:off x="5347" y="3296"/>
              <a:ext cx="16" cy="66"/>
            </a:xfrm>
            <a:custGeom>
              <a:avLst/>
              <a:gdLst>
                <a:gd name="T0" fmla="*/ 0 w 16"/>
                <a:gd name="T1" fmla="*/ 0 h 66"/>
                <a:gd name="T2" fmla="*/ 0 w 16"/>
                <a:gd name="T3" fmla="*/ 66 h 66"/>
                <a:gd name="T4" fmla="*/ 16 w 16"/>
                <a:gd name="T5" fmla="*/ 0 h 66"/>
                <a:gd name="T6" fmla="*/ 0 w 16"/>
                <a:gd name="T7" fmla="*/ 0 h 66"/>
                <a:gd name="T8" fmla="*/ 0 60000 65536"/>
                <a:gd name="T9" fmla="*/ 0 60000 65536"/>
                <a:gd name="T10" fmla="*/ 0 60000 65536"/>
                <a:gd name="T11" fmla="*/ 0 60000 65536"/>
                <a:gd name="T12" fmla="*/ 0 w 16"/>
                <a:gd name="T13" fmla="*/ 0 h 66"/>
                <a:gd name="T14" fmla="*/ 16 w 16"/>
                <a:gd name="T15" fmla="*/ 66 h 66"/>
              </a:gdLst>
              <a:ahLst/>
              <a:cxnLst>
                <a:cxn ang="T8">
                  <a:pos x="T0" y="T1"/>
                </a:cxn>
                <a:cxn ang="T9">
                  <a:pos x="T2" y="T3"/>
                </a:cxn>
                <a:cxn ang="T10">
                  <a:pos x="T4" y="T5"/>
                </a:cxn>
                <a:cxn ang="T11">
                  <a:pos x="T6" y="T7"/>
                </a:cxn>
              </a:cxnLst>
              <a:rect l="T12" t="T13" r="T14" b="T15"/>
              <a:pathLst>
                <a:path w="16" h="66">
                  <a:moveTo>
                    <a:pt x="0" y="0"/>
                  </a:moveTo>
                  <a:lnTo>
                    <a:pt x="0" y="66"/>
                  </a:lnTo>
                  <a:lnTo>
                    <a:pt x="16" y="0"/>
                  </a:lnTo>
                  <a:lnTo>
                    <a:pt x="0" y="0"/>
                  </a:lnTo>
                  <a:close/>
                </a:path>
              </a:pathLst>
            </a:custGeom>
            <a:solidFill>
              <a:srgbClr val="00FFFF"/>
            </a:solidFill>
            <a:ln w="23813">
              <a:solidFill>
                <a:schemeClr val="accent2"/>
              </a:solidFill>
              <a:round/>
              <a:headEnd/>
              <a:tailEnd/>
            </a:ln>
          </p:spPr>
          <p:txBody>
            <a:bodyPr/>
            <a:lstStyle/>
            <a:p>
              <a:endParaRPr lang="en-CA" dirty="0"/>
            </a:p>
          </p:txBody>
        </p:sp>
        <p:sp>
          <p:nvSpPr>
            <p:cNvPr id="74" name="Line 87"/>
            <p:cNvSpPr>
              <a:spLocks noChangeShapeType="1"/>
            </p:cNvSpPr>
            <p:nvPr/>
          </p:nvSpPr>
          <p:spPr bwMode="auto">
            <a:xfrm flipV="1">
              <a:off x="5347" y="3117"/>
              <a:ext cx="1" cy="179"/>
            </a:xfrm>
            <a:prstGeom prst="line">
              <a:avLst/>
            </a:prstGeom>
            <a:noFill/>
            <a:ln w="23813">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CA" dirty="0"/>
            </a:p>
          </p:txBody>
        </p:sp>
      </p:grpSp>
      <p:sp>
        <p:nvSpPr>
          <p:cNvPr id="75" name="Text Box 8" descr="10%"/>
          <p:cNvSpPr txBox="1">
            <a:spLocks noChangeArrowheads="1"/>
          </p:cNvSpPr>
          <p:nvPr/>
        </p:nvSpPr>
        <p:spPr bwMode="auto">
          <a:xfrm>
            <a:off x="839857" y="6168409"/>
            <a:ext cx="209384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400" dirty="0"/>
              <a:t>Using ripple-carry adder</a:t>
            </a:r>
            <a:endParaRPr lang="en-CA" sz="1400" dirty="0"/>
          </a:p>
        </p:txBody>
      </p:sp>
      <p:pic>
        <p:nvPicPr>
          <p:cNvPr id="76" name="Picture 6" descr="fig27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70" y="588282"/>
            <a:ext cx="4724400" cy="213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0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304800" y="609600"/>
            <a:ext cx="8331200" cy="355600"/>
          </a:xfrm>
        </p:spPr>
        <p:txBody>
          <a:bodyPr/>
          <a:lstStyle/>
          <a:p>
            <a:r>
              <a:rPr lang="en-US" dirty="0">
                <a:solidFill>
                  <a:schemeClr val="accent1"/>
                </a:solidFill>
              </a:rPr>
              <a:t>Sequential circuit multiplier:</a:t>
            </a:r>
            <a:endParaRPr lang="en-CA" dirty="0">
              <a:solidFill>
                <a:schemeClr val="accent1"/>
              </a:solidFill>
            </a:endParaRPr>
          </a:p>
        </p:txBody>
      </p:sp>
      <p:sp>
        <p:nvSpPr>
          <p:cNvPr id="2765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27651" name="Rectangle 2"/>
          <p:cNvSpPr>
            <a:spLocks noGrp="1" noChangeArrowheads="1"/>
          </p:cNvSpPr>
          <p:nvPr>
            <p:ph type="title"/>
          </p:nvPr>
        </p:nvSpPr>
        <p:spPr>
          <a:xfrm>
            <a:off x="423863" y="71438"/>
            <a:ext cx="6369050" cy="368300"/>
          </a:xfrm>
        </p:spPr>
        <p:txBody>
          <a:bodyPr/>
          <a:lstStyle/>
          <a:p>
            <a:r>
              <a:rPr lang="en-US" dirty="0"/>
              <a:t>Multiplication of Positive Numbers (Cont’d)</a:t>
            </a:r>
            <a:endParaRPr lang="en-CA" dirty="0"/>
          </a:p>
        </p:txBody>
      </p:sp>
      <p:pic>
        <p:nvPicPr>
          <p:cNvPr id="27653" name="Picture 4" descr="fig272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47750"/>
            <a:ext cx="8447088" cy="54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4" name="Rectangle 5"/>
          <p:cNvSpPr>
            <a:spLocks noChangeArrowheads="1"/>
          </p:cNvSpPr>
          <p:nvPr/>
        </p:nvSpPr>
        <p:spPr bwMode="auto">
          <a:xfrm>
            <a:off x="5562600" y="533400"/>
            <a:ext cx="3581400" cy="82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800" dirty="0">
                <a:solidFill>
                  <a:srgbClr val="000000"/>
                </a:solidFill>
                <a:latin typeface="Times-Roman" charset="0"/>
              </a:rPr>
              <a:t>Multiplicand M = 1101 = 13</a:t>
            </a:r>
          </a:p>
          <a:p>
            <a:r>
              <a:rPr lang="en-US" sz="1800" dirty="0">
                <a:solidFill>
                  <a:srgbClr val="000000"/>
                </a:solidFill>
                <a:latin typeface="Times-Roman" charset="0"/>
              </a:rPr>
              <a:t>Multiplier      Q = 1011 = 11</a:t>
            </a:r>
          </a:p>
          <a:p>
            <a:r>
              <a:rPr lang="en-US" sz="1800" dirty="0">
                <a:solidFill>
                  <a:srgbClr val="000000"/>
                </a:solidFill>
                <a:latin typeface="Times-Roman" charset="0"/>
              </a:rPr>
              <a:t>Product          P = 10001111 = 143</a:t>
            </a:r>
            <a:endParaRPr lang="en-US" sz="1800" dirty="0">
              <a:latin typeface="Times New Roman" pitchFamily="18" charset="0"/>
            </a:endParaRPr>
          </a:p>
        </p:txBody>
      </p:sp>
      <p:sp>
        <p:nvSpPr>
          <p:cNvPr id="27655" name="Text Box 6" descr="10%"/>
          <p:cNvSpPr txBox="1">
            <a:spLocks noChangeArrowheads="1"/>
          </p:cNvSpPr>
          <p:nvPr/>
        </p:nvSpPr>
        <p:spPr bwMode="auto">
          <a:xfrm>
            <a:off x="3810000" y="6057900"/>
            <a:ext cx="3190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t>P</a:t>
            </a:r>
            <a:endParaRPr lang="en-CA"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a:xfrm>
            <a:off x="304800" y="609600"/>
            <a:ext cx="8331200" cy="666750"/>
          </a:xfrm>
        </p:spPr>
        <p:txBody>
          <a:bodyPr/>
          <a:lstStyle/>
          <a:p>
            <a:r>
              <a:rPr lang="en-US" dirty="0">
                <a:solidFill>
                  <a:schemeClr val="accent1"/>
                </a:solidFill>
              </a:rPr>
              <a:t>Sequential circuit multiplier implementation: </a:t>
            </a:r>
            <a:r>
              <a:rPr lang="en-US" dirty="0"/>
              <a:t>takes a long time (uses the adder in CPU).</a:t>
            </a:r>
            <a:endParaRPr lang="en-CA" dirty="0">
              <a:solidFill>
                <a:schemeClr val="accent1"/>
              </a:solidFill>
            </a:endParaRPr>
          </a:p>
        </p:txBody>
      </p:sp>
      <p:sp>
        <p:nvSpPr>
          <p:cNvPr id="2969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29699" name="Rectangle 2"/>
          <p:cNvSpPr>
            <a:spLocks noGrp="1" noChangeArrowheads="1"/>
          </p:cNvSpPr>
          <p:nvPr>
            <p:ph type="title"/>
          </p:nvPr>
        </p:nvSpPr>
        <p:spPr>
          <a:xfrm>
            <a:off x="423863" y="71438"/>
            <a:ext cx="6369050" cy="368300"/>
          </a:xfrm>
        </p:spPr>
        <p:txBody>
          <a:bodyPr/>
          <a:lstStyle/>
          <a:p>
            <a:r>
              <a:rPr lang="en-US" dirty="0"/>
              <a:t>Multiplication of Positive Numbers (Cont’d)</a:t>
            </a:r>
            <a:endParaRPr lang="en-CA" dirty="0"/>
          </a:p>
        </p:txBody>
      </p:sp>
      <p:pic>
        <p:nvPicPr>
          <p:cNvPr id="29701" name="Picture 4" descr="fig272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0" y="1295400"/>
            <a:ext cx="7473950" cy="524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2" name="Text Box 5" descr="10%"/>
          <p:cNvSpPr txBox="1">
            <a:spLocks noChangeArrowheads="1"/>
          </p:cNvSpPr>
          <p:nvPr/>
        </p:nvSpPr>
        <p:spPr bwMode="auto">
          <a:xfrm>
            <a:off x="1371600" y="4572000"/>
            <a:ext cx="9525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PP(i+1)</a:t>
            </a:r>
            <a:endParaRPr lang="en-CA" sz="1800" dirty="0">
              <a:solidFill>
                <a:schemeClr val="accent1"/>
              </a:solidFill>
            </a:endParaRPr>
          </a:p>
        </p:txBody>
      </p:sp>
      <p:sp>
        <p:nvSpPr>
          <p:cNvPr id="29703" name="Line 6"/>
          <p:cNvSpPr>
            <a:spLocks noChangeShapeType="1"/>
          </p:cNvSpPr>
          <p:nvPr/>
        </p:nvSpPr>
        <p:spPr bwMode="auto">
          <a:xfrm>
            <a:off x="914400" y="2514600"/>
            <a:ext cx="1447800" cy="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29704" name="Text Box 7" descr="10%"/>
          <p:cNvSpPr txBox="1">
            <a:spLocks noChangeArrowheads="1"/>
          </p:cNvSpPr>
          <p:nvPr/>
        </p:nvSpPr>
        <p:spPr bwMode="auto">
          <a:xfrm>
            <a:off x="457200" y="1881188"/>
            <a:ext cx="15367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Leftmost</a:t>
            </a:r>
          </a:p>
          <a:p>
            <a:r>
              <a:rPr lang="en-US" sz="1800" dirty="0">
                <a:solidFill>
                  <a:schemeClr val="accent1"/>
                </a:solidFill>
              </a:rPr>
              <a:t>Bit of PP(i+1)</a:t>
            </a:r>
            <a:endParaRPr lang="en-CA" sz="1800" dirty="0">
              <a:solidFill>
                <a:schemeClr val="accent1"/>
              </a:solidFill>
            </a:endParaRPr>
          </a:p>
        </p:txBody>
      </p:sp>
      <p:sp>
        <p:nvSpPr>
          <p:cNvPr id="29705" name="Text Box 8" descr="10%"/>
          <p:cNvSpPr txBox="1">
            <a:spLocks noChangeArrowheads="1"/>
          </p:cNvSpPr>
          <p:nvPr/>
        </p:nvSpPr>
        <p:spPr bwMode="auto">
          <a:xfrm>
            <a:off x="6172200" y="1423988"/>
            <a:ext cx="2749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(at the end of each cycle)</a:t>
            </a:r>
            <a:endParaRPr lang="en-CA" sz="1800" dirty="0">
              <a:solidFill>
                <a:schemeClr val="accent1"/>
              </a:solidFill>
            </a:endParaRPr>
          </a:p>
        </p:txBody>
      </p:sp>
      <p:sp>
        <p:nvSpPr>
          <p:cNvPr id="29706" name="Text Box 9" descr="10%"/>
          <p:cNvSpPr txBox="1">
            <a:spLocks noChangeArrowheads="1"/>
          </p:cNvSpPr>
          <p:nvPr/>
        </p:nvSpPr>
        <p:spPr bwMode="auto">
          <a:xfrm>
            <a:off x="4267200" y="2819400"/>
            <a:ext cx="5111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PPi</a:t>
            </a:r>
            <a:endParaRPr lang="en-CA" b="1" dirty="0">
              <a:solidFill>
                <a:schemeClr val="accent1"/>
              </a:solidFill>
            </a:endParaRPr>
          </a:p>
        </p:txBody>
      </p:sp>
    </p:spTree>
    <p:extLst>
      <p:ext uri="{BB962C8B-B14F-4D97-AF65-F5344CB8AC3E}">
        <p14:creationId xmlns:p14="http://schemas.microsoft.com/office/powerpoint/2010/main" val="176426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534400" cy="4250907"/>
          </a:xfrm>
        </p:spPr>
        <p:txBody>
          <a:bodyPr/>
          <a:lstStyle/>
          <a:p>
            <a:pPr>
              <a:defRPr/>
            </a:pPr>
            <a:r>
              <a:rPr lang="en-US" sz="1800" dirty="0">
                <a:solidFill>
                  <a:schemeClr val="accent1"/>
                </a:solidFill>
              </a:rPr>
              <a:t>Labs for Section 001 </a:t>
            </a:r>
            <a:r>
              <a:rPr lang="en-US" sz="1800" dirty="0"/>
              <a:t>(BMH-314): Monday 8:30am – 11:30 am, starting week 3 </a:t>
            </a:r>
          </a:p>
          <a:p>
            <a:pPr marL="0" indent="0">
              <a:buNone/>
              <a:defRPr/>
            </a:pPr>
            <a:r>
              <a:rPr lang="en-US" sz="1800" dirty="0"/>
              <a:t>	Students that are enrolled in Section 001 can only participate this lab*</a:t>
            </a:r>
          </a:p>
          <a:p>
            <a:pPr>
              <a:defRPr/>
            </a:pPr>
            <a:r>
              <a:rPr lang="en-US" sz="1800" dirty="0">
                <a:solidFill>
                  <a:schemeClr val="accent1"/>
                </a:solidFill>
              </a:rPr>
              <a:t>Labs for Section 004 </a:t>
            </a:r>
            <a:r>
              <a:rPr lang="en-US" sz="1800" dirty="0"/>
              <a:t>(BMH-214): Tuesday 6:30pm – 9:30 pm, starting week 3</a:t>
            </a:r>
          </a:p>
          <a:p>
            <a:pPr marL="0" indent="0">
              <a:buNone/>
              <a:defRPr/>
            </a:pPr>
            <a:r>
              <a:rPr lang="en-US" sz="1800" dirty="0"/>
              <a:t>	Students that are enrolled in Section 003 can only participate this lab*</a:t>
            </a:r>
          </a:p>
          <a:p>
            <a:pPr marL="0" indent="0">
              <a:buNone/>
              <a:defRPr/>
            </a:pPr>
            <a:r>
              <a:rPr lang="en-US" sz="1800" dirty="0"/>
              <a:t>*Conditions may apply</a:t>
            </a:r>
          </a:p>
          <a:p>
            <a:pPr>
              <a:buFont typeface="Arial" panose="020B0604020202020204" pitchFamily="34" charset="0"/>
              <a:buChar char="•"/>
              <a:defRPr/>
            </a:pPr>
            <a:r>
              <a:rPr lang="en-US" sz="1800" dirty="0">
                <a:solidFill>
                  <a:schemeClr val="accent1"/>
                </a:solidFill>
              </a:rPr>
              <a:t>Problem Sets: </a:t>
            </a:r>
            <a:r>
              <a:rPr lang="en-US" sz="1800" dirty="0"/>
              <a:t>6 sets; no marking</a:t>
            </a:r>
            <a:endParaRPr lang="en-CA" sz="1800" dirty="0"/>
          </a:p>
          <a:p>
            <a:pPr>
              <a:defRPr/>
            </a:pPr>
            <a:r>
              <a:rPr lang="en-US" sz="1800" dirty="0">
                <a:solidFill>
                  <a:schemeClr val="accent1"/>
                </a:solidFill>
              </a:rPr>
              <a:t>Quizzes: </a:t>
            </a:r>
            <a:r>
              <a:rPr lang="en-CA" sz="1800" dirty="0"/>
              <a:t>4 quizzes, tentatively set for week 4, 7/8, 10/11 and 12</a:t>
            </a:r>
            <a:r>
              <a:rPr lang="en-US" sz="1800" dirty="0"/>
              <a:t>	</a:t>
            </a:r>
            <a:endParaRPr lang="en-US" sz="1800" dirty="0">
              <a:solidFill>
                <a:srgbClr val="000000"/>
              </a:solidFill>
            </a:endParaRPr>
          </a:p>
          <a:p>
            <a:pPr>
              <a:lnSpc>
                <a:spcPct val="105000"/>
              </a:lnSpc>
              <a:defRPr/>
            </a:pPr>
            <a:r>
              <a:rPr lang="en-US" sz="1800" dirty="0">
                <a:solidFill>
                  <a:schemeClr val="accent1"/>
                </a:solidFill>
              </a:rPr>
              <a:t>Prerequisites:</a:t>
            </a:r>
            <a:r>
              <a:rPr lang="en-US" sz="1800" b="1" dirty="0"/>
              <a:t> </a:t>
            </a:r>
            <a:r>
              <a:rPr lang="en-US" sz="1800" dirty="0"/>
              <a:t>ELEC-271, ELEC-274 and ELEC-252 or with instructor permission</a:t>
            </a:r>
            <a:endParaRPr lang="en-US" sz="1800" dirty="0">
              <a:solidFill>
                <a:schemeClr val="accent1"/>
              </a:solidFill>
            </a:endParaRPr>
          </a:p>
          <a:p>
            <a:pPr marL="0" indent="0">
              <a:buNone/>
              <a:defRPr/>
            </a:pPr>
            <a:endParaRPr lang="en-US" dirty="0"/>
          </a:p>
          <a:p>
            <a:endParaRPr lang="en-US" dirty="0"/>
          </a:p>
        </p:txBody>
      </p:sp>
      <p:sp>
        <p:nvSpPr>
          <p:cNvPr id="3" name="Footer Placeholder 2"/>
          <p:cNvSpPr>
            <a:spLocks noGrp="1"/>
          </p:cNvSpPr>
          <p:nvPr>
            <p:ph type="ftr" sz="quarter" idx="10"/>
          </p:nvPr>
        </p:nvSpPr>
        <p:spPr/>
        <p:txBody>
          <a:bodyPr/>
          <a:lstStyle/>
          <a:p>
            <a:pPr>
              <a:defRPr/>
            </a:pPr>
            <a:r>
              <a:rPr lang="en-US"/>
              <a:t>ELEC-374: Digital Systems Engineering   </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285020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304800" y="609600"/>
            <a:ext cx="8331200" cy="358775"/>
          </a:xfrm>
        </p:spPr>
        <p:txBody>
          <a:bodyPr/>
          <a:lstStyle/>
          <a:p>
            <a:r>
              <a:rPr lang="en-CA" dirty="0">
                <a:solidFill>
                  <a:schemeClr val="accent1"/>
                </a:solidFill>
              </a:rPr>
              <a:t>Example</a:t>
            </a:r>
          </a:p>
        </p:txBody>
      </p:sp>
      <p:sp>
        <p:nvSpPr>
          <p:cNvPr id="28675" name="Footer Placeholder 2"/>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28676" name="Title 3"/>
          <p:cNvSpPr>
            <a:spLocks noGrp="1"/>
          </p:cNvSpPr>
          <p:nvPr>
            <p:ph type="title"/>
          </p:nvPr>
        </p:nvSpPr>
        <p:spPr>
          <a:xfrm>
            <a:off x="423863" y="71438"/>
            <a:ext cx="6430962" cy="373062"/>
          </a:xfrm>
        </p:spPr>
        <p:txBody>
          <a:bodyPr/>
          <a:lstStyle/>
          <a:p>
            <a:r>
              <a:rPr lang="en-US" dirty="0"/>
              <a:t>Multiplication of Positive Numbers (Cont’d)</a:t>
            </a:r>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a:xfrm>
            <a:off x="304800" y="609600"/>
            <a:ext cx="8331200" cy="6053138"/>
          </a:xfrm>
        </p:spPr>
        <p:txBody>
          <a:bodyPr/>
          <a:lstStyle/>
          <a:p>
            <a:r>
              <a:rPr lang="en-US" dirty="0">
                <a:solidFill>
                  <a:schemeClr val="accent2"/>
                </a:solidFill>
              </a:rPr>
              <a:t>Sign extension</a:t>
            </a:r>
            <a:r>
              <a:rPr lang="en-US" dirty="0">
                <a:solidFill>
                  <a:schemeClr val="accent1"/>
                </a:solidFill>
              </a:rPr>
              <a:t> of negative multiplicand:</a:t>
            </a:r>
            <a:r>
              <a:rPr lang="en-US" dirty="0"/>
              <a:t> accumulate partial products by adding versions of the multiplicand as selected by the multiplier bits.</a:t>
            </a:r>
          </a:p>
          <a:p>
            <a:pPr lvl="1"/>
            <a:r>
              <a:rPr lang="en-US" dirty="0">
                <a:solidFill>
                  <a:srgbClr val="00B050"/>
                </a:solidFill>
              </a:rPr>
              <a:t>Positive multiplier, negative multiplicand</a:t>
            </a:r>
          </a:p>
          <a:p>
            <a:pPr lvl="2"/>
            <a:r>
              <a:rPr lang="en-US" dirty="0">
                <a:solidFill>
                  <a:schemeClr val="accent1"/>
                </a:solidFill>
              </a:rPr>
              <a:t>Rule:</a:t>
            </a:r>
            <a:r>
              <a:rPr lang="en-US" dirty="0"/>
              <a:t> when adding a negative multiplicand to a partial product, extend the sign-bit value to the left as far as the product will extend. The same hardware discussed can be used if sign extension is supported. </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r>
              <a:rPr lang="en-US" dirty="0">
                <a:solidFill>
                  <a:srgbClr val="00B050"/>
                </a:solidFill>
              </a:rPr>
              <a:t>Negative multiplier, negative multiplicand </a:t>
            </a:r>
            <a:r>
              <a:rPr lang="en-US" dirty="0">
                <a:sym typeface="Wingdings" pitchFamily="2" charset="2"/>
              </a:rPr>
              <a:t> 2’s complement and do the same algorithm</a:t>
            </a:r>
            <a:endParaRPr lang="en-CA" dirty="0"/>
          </a:p>
        </p:txBody>
      </p:sp>
      <p:sp>
        <p:nvSpPr>
          <p:cNvPr id="3072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0723" name="Rectangle 2"/>
          <p:cNvSpPr>
            <a:spLocks noGrp="1" noChangeArrowheads="1"/>
          </p:cNvSpPr>
          <p:nvPr>
            <p:ph type="title"/>
          </p:nvPr>
        </p:nvSpPr>
        <p:spPr>
          <a:xfrm>
            <a:off x="423863" y="71438"/>
            <a:ext cx="4540250" cy="368300"/>
          </a:xfrm>
        </p:spPr>
        <p:txBody>
          <a:bodyPr/>
          <a:lstStyle/>
          <a:p>
            <a:r>
              <a:rPr lang="en-US" dirty="0"/>
              <a:t>Signed-Operand Multiplication</a:t>
            </a:r>
            <a:endParaRPr lang="en-CA" dirty="0"/>
          </a:p>
        </p:txBody>
      </p:sp>
      <p:pic>
        <p:nvPicPr>
          <p:cNvPr id="30725" name="Picture 4" descr="fig2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1800"/>
            <a:ext cx="5886450" cy="281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6" name="Text Box 6" descr="10%"/>
          <p:cNvSpPr txBox="1">
            <a:spLocks noChangeArrowheads="1"/>
          </p:cNvSpPr>
          <p:nvPr/>
        </p:nvSpPr>
        <p:spPr bwMode="auto">
          <a:xfrm>
            <a:off x="7391400" y="2971800"/>
            <a:ext cx="1390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Multiplicand</a:t>
            </a:r>
            <a:endParaRPr lang="en-CA" sz="1800" dirty="0">
              <a:solidFill>
                <a:schemeClr val="accent1"/>
              </a:solidFill>
            </a:endParaRPr>
          </a:p>
        </p:txBody>
      </p:sp>
      <p:sp>
        <p:nvSpPr>
          <p:cNvPr id="30727" name="Text Box 7" descr="10%"/>
          <p:cNvSpPr txBox="1">
            <a:spLocks noChangeArrowheads="1"/>
          </p:cNvSpPr>
          <p:nvPr/>
        </p:nvSpPr>
        <p:spPr bwMode="auto">
          <a:xfrm>
            <a:off x="7391400" y="3276600"/>
            <a:ext cx="1098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Multiplier</a:t>
            </a:r>
            <a:endParaRPr lang="en-CA" sz="18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304800" y="609600"/>
            <a:ext cx="8331200" cy="3590925"/>
          </a:xfrm>
        </p:spPr>
        <p:txBody>
          <a:bodyPr/>
          <a:lstStyle/>
          <a:p>
            <a:r>
              <a:rPr lang="en-CA" dirty="0">
                <a:solidFill>
                  <a:schemeClr val="accent1"/>
                </a:solidFill>
              </a:rPr>
              <a:t>Example</a:t>
            </a:r>
          </a:p>
          <a:p>
            <a:endParaRPr lang="en-CA" dirty="0">
              <a:solidFill>
                <a:schemeClr val="accent1"/>
              </a:solidFill>
            </a:endParaRPr>
          </a:p>
          <a:p>
            <a:endParaRPr lang="en-CA" dirty="0">
              <a:solidFill>
                <a:schemeClr val="accent1"/>
              </a:solidFill>
            </a:endParaRPr>
          </a:p>
          <a:p>
            <a:endParaRPr lang="en-CA" dirty="0">
              <a:solidFill>
                <a:schemeClr val="accent1"/>
              </a:solidFill>
            </a:endParaRPr>
          </a:p>
          <a:p>
            <a:endParaRPr lang="en-CA" dirty="0">
              <a:solidFill>
                <a:schemeClr val="accent1"/>
              </a:solidFill>
            </a:endParaRPr>
          </a:p>
          <a:p>
            <a:endParaRPr lang="en-CA" dirty="0">
              <a:solidFill>
                <a:schemeClr val="accent1"/>
              </a:solidFill>
            </a:endParaRPr>
          </a:p>
          <a:p>
            <a:pPr marL="203200" lvl="1" indent="-203200">
              <a:buFontTx/>
              <a:buChar char="°"/>
            </a:pPr>
            <a:r>
              <a:rPr lang="en-CA" dirty="0"/>
              <a:t>What about a </a:t>
            </a:r>
            <a:r>
              <a:rPr lang="en-US" dirty="0"/>
              <a:t>negative multiplier and a positive multiplicand?</a:t>
            </a:r>
          </a:p>
          <a:p>
            <a:endParaRPr lang="en-CA" dirty="0">
              <a:solidFill>
                <a:schemeClr val="accent1"/>
              </a:solidFill>
            </a:endParaRPr>
          </a:p>
        </p:txBody>
      </p:sp>
      <p:sp>
        <p:nvSpPr>
          <p:cNvPr id="31747" name="Footer Placeholder 2"/>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1748" name="Title 3"/>
          <p:cNvSpPr>
            <a:spLocks noGrp="1"/>
          </p:cNvSpPr>
          <p:nvPr>
            <p:ph type="title"/>
          </p:nvPr>
        </p:nvSpPr>
        <p:spPr>
          <a:xfrm>
            <a:off x="423863" y="71438"/>
            <a:ext cx="5848350" cy="373062"/>
          </a:xfrm>
        </p:spPr>
        <p:txBody>
          <a:bodyPr/>
          <a:lstStyle/>
          <a:p>
            <a:r>
              <a:rPr lang="en-US" dirty="0"/>
              <a:t>Signed-Operand Multiplication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a:xfrm>
            <a:off x="304800" y="609600"/>
            <a:ext cx="8686800" cy="4313238"/>
          </a:xfrm>
        </p:spPr>
        <p:txBody>
          <a:bodyPr/>
          <a:lstStyle/>
          <a:p>
            <a:r>
              <a:rPr lang="en-US" dirty="0">
                <a:solidFill>
                  <a:schemeClr val="accent1"/>
                </a:solidFill>
              </a:rPr>
              <a:t>Booth algorithm: </a:t>
            </a:r>
            <a:r>
              <a:rPr lang="en-US" dirty="0"/>
              <a:t>works well for both positive and negative multipliers.</a:t>
            </a:r>
          </a:p>
          <a:p>
            <a:r>
              <a:rPr lang="en-US" dirty="0"/>
              <a:t>Consider a positive multiplier with a block of 1s such as 0011110.</a:t>
            </a:r>
          </a:p>
          <a:p>
            <a:pPr lvl="1"/>
            <a:r>
              <a:rPr lang="en-US" dirty="0"/>
              <a:t>Instead of adding 4 shifted versions of multiplicand, as in the standard procedure, multiplier can be regarded as:   </a:t>
            </a:r>
            <a:r>
              <a:rPr lang="en-US" dirty="0">
                <a:solidFill>
                  <a:schemeClr val="accent1"/>
                </a:solidFill>
              </a:rPr>
              <a:t>0  +1  0   0  0  –1  0</a:t>
            </a:r>
            <a:r>
              <a:rPr lang="en-US" dirty="0"/>
              <a:t>              </a:t>
            </a:r>
          </a:p>
          <a:p>
            <a:pPr lvl="1">
              <a:buFontTx/>
              <a:buNone/>
            </a:pPr>
            <a:r>
              <a:rPr lang="en-US" dirty="0"/>
              <a:t>                                   </a:t>
            </a:r>
            <a:r>
              <a:rPr lang="en-US" dirty="0">
                <a:solidFill>
                  <a:schemeClr val="accent2"/>
                </a:solidFill>
              </a:rPr>
              <a:t>0100000   (32)</a:t>
            </a:r>
          </a:p>
          <a:p>
            <a:pPr lvl="1">
              <a:buFontTx/>
              <a:buNone/>
            </a:pPr>
            <a:r>
              <a:rPr lang="en-US" dirty="0">
                <a:solidFill>
                  <a:schemeClr val="accent2"/>
                </a:solidFill>
              </a:rPr>
              <a:t>                                -  0000010   (2)</a:t>
            </a:r>
          </a:p>
          <a:p>
            <a:pPr lvl="1">
              <a:buFontTx/>
              <a:buNone/>
            </a:pPr>
            <a:r>
              <a:rPr lang="en-US" dirty="0">
                <a:solidFill>
                  <a:schemeClr val="accent2"/>
                </a:solidFill>
              </a:rPr>
              <a:t>                                 ---------------</a:t>
            </a:r>
          </a:p>
          <a:p>
            <a:pPr lvl="1">
              <a:buFontTx/>
              <a:buNone/>
            </a:pPr>
            <a:r>
              <a:rPr lang="en-US" dirty="0">
                <a:solidFill>
                  <a:schemeClr val="accent2"/>
                </a:solidFill>
              </a:rPr>
              <a:t>                                   0011110   (30)</a:t>
            </a:r>
          </a:p>
          <a:p>
            <a:pPr lvl="1">
              <a:buFontTx/>
              <a:buNone/>
            </a:pPr>
            <a:endParaRPr lang="en-US" dirty="0">
              <a:solidFill>
                <a:schemeClr val="accent2"/>
              </a:solidFill>
            </a:endParaRPr>
          </a:p>
          <a:p>
            <a:pPr lvl="2">
              <a:buFont typeface="Wingdings" pitchFamily="2" charset="2"/>
              <a:buNone/>
            </a:pPr>
            <a:r>
              <a:rPr lang="en-US" dirty="0">
                <a:solidFill>
                  <a:schemeClr val="accent2"/>
                </a:solidFill>
                <a:sym typeface="Wingdings" pitchFamily="2" charset="2"/>
              </a:rPr>
              <a:t> </a:t>
            </a:r>
            <a:r>
              <a:rPr lang="en-US" dirty="0">
                <a:solidFill>
                  <a:schemeClr val="accent1"/>
                </a:solidFill>
                <a:sym typeface="Wingdings" pitchFamily="2" charset="2"/>
              </a:rPr>
              <a:t>less number of operations</a:t>
            </a:r>
            <a:endParaRPr lang="en-CA" dirty="0">
              <a:solidFill>
                <a:schemeClr val="accent1"/>
              </a:solidFill>
              <a:sym typeface="Wingdings" pitchFamily="2" charset="2"/>
            </a:endParaRPr>
          </a:p>
        </p:txBody>
      </p:sp>
      <p:sp>
        <p:nvSpPr>
          <p:cNvPr id="3277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2771" name="Rectangle 2"/>
          <p:cNvSpPr>
            <a:spLocks noGrp="1" noChangeArrowheads="1"/>
          </p:cNvSpPr>
          <p:nvPr>
            <p:ph type="title"/>
          </p:nvPr>
        </p:nvSpPr>
        <p:spPr>
          <a:xfrm>
            <a:off x="423863" y="71438"/>
            <a:ext cx="5791200" cy="368300"/>
          </a:xfrm>
        </p:spPr>
        <p:txBody>
          <a:bodyPr/>
          <a:lstStyle/>
          <a:p>
            <a:r>
              <a:rPr lang="en-US" dirty="0"/>
              <a:t>Signed-Operand Multiplication (Cont’d)</a:t>
            </a:r>
            <a:endParaRPr lang="en-CA" dirty="0"/>
          </a:p>
        </p:txBody>
      </p:sp>
      <p:sp>
        <p:nvSpPr>
          <p:cNvPr id="32773" name="Text Box 4" descr="10%"/>
          <p:cNvSpPr txBox="1">
            <a:spLocks noChangeArrowheads="1"/>
          </p:cNvSpPr>
          <p:nvPr/>
        </p:nvSpPr>
        <p:spPr bwMode="auto">
          <a:xfrm>
            <a:off x="2209800" y="5105400"/>
            <a:ext cx="6080125"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2000" dirty="0">
                <a:solidFill>
                  <a:schemeClr val="accent2"/>
                </a:solidFill>
              </a:rPr>
              <a:t>Skipping over 1s:</a:t>
            </a:r>
            <a:r>
              <a:rPr lang="en-US" sz="2000" dirty="0"/>
              <a:t> one can describe the sequence of </a:t>
            </a:r>
          </a:p>
          <a:p>
            <a:r>
              <a:rPr lang="en-US" sz="2000" dirty="0"/>
              <a:t>required operations as:</a:t>
            </a:r>
          </a:p>
          <a:p>
            <a:endParaRPr lang="en-US" sz="2000" dirty="0"/>
          </a:p>
          <a:p>
            <a:r>
              <a:rPr lang="en-US" sz="2000" dirty="0"/>
              <a:t>                </a:t>
            </a:r>
            <a:r>
              <a:rPr lang="en-US" sz="2000" dirty="0">
                <a:solidFill>
                  <a:schemeClr val="accent1"/>
                </a:solidFill>
              </a:rPr>
              <a:t>0  +1  0   0  0  –1  0 </a:t>
            </a:r>
            <a:endParaRPr lang="en-CA" sz="20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a:xfrm>
            <a:off x="304800" y="609600"/>
            <a:ext cx="8382000" cy="4318000"/>
          </a:xfrm>
        </p:spPr>
        <p:txBody>
          <a:bodyPr/>
          <a:lstStyle/>
          <a:p>
            <a:r>
              <a:rPr lang="en-US" dirty="0">
                <a:solidFill>
                  <a:schemeClr val="accent1"/>
                </a:solidFill>
              </a:rPr>
              <a:t>Booth algorithm: </a:t>
            </a:r>
            <a:r>
              <a:rPr lang="en-US" dirty="0"/>
              <a:t>with a one-to-one comparison, the </a:t>
            </a:r>
            <a:r>
              <a:rPr lang="en-US" dirty="0">
                <a:solidFill>
                  <a:schemeClr val="accent2"/>
                </a:solidFill>
              </a:rPr>
              <a:t>Booth multiplier recoding table</a:t>
            </a:r>
            <a:r>
              <a:rPr lang="en-US" dirty="0"/>
              <a:t> is</a:t>
            </a:r>
          </a:p>
          <a:p>
            <a:endParaRPr lang="en-US" dirty="0"/>
          </a:p>
          <a:p>
            <a:endParaRPr lang="en-US" dirty="0"/>
          </a:p>
          <a:p>
            <a:endParaRPr lang="en-US" dirty="0"/>
          </a:p>
          <a:p>
            <a:endParaRPr lang="en-US" dirty="0"/>
          </a:p>
          <a:p>
            <a:endParaRPr lang="en-US" dirty="0"/>
          </a:p>
          <a:p>
            <a:endParaRPr lang="en-US" dirty="0"/>
          </a:p>
          <a:p>
            <a:endParaRPr lang="en-US" dirty="0"/>
          </a:p>
          <a:p>
            <a:r>
              <a:rPr lang="en-US" dirty="0"/>
              <a:t>Example: Booth recoding of a multiplier</a:t>
            </a:r>
            <a:endParaRPr lang="en-CA" dirty="0"/>
          </a:p>
        </p:txBody>
      </p:sp>
      <p:sp>
        <p:nvSpPr>
          <p:cNvPr id="3379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3795" name="Rectangle 2"/>
          <p:cNvSpPr>
            <a:spLocks noGrp="1" noChangeArrowheads="1"/>
          </p:cNvSpPr>
          <p:nvPr>
            <p:ph type="title"/>
          </p:nvPr>
        </p:nvSpPr>
        <p:spPr>
          <a:xfrm>
            <a:off x="423863" y="71438"/>
            <a:ext cx="5791200" cy="368300"/>
          </a:xfrm>
        </p:spPr>
        <p:txBody>
          <a:bodyPr/>
          <a:lstStyle/>
          <a:p>
            <a:r>
              <a:rPr lang="en-US" dirty="0"/>
              <a:t>Signed-Operand Multiplication (Cont’d)</a:t>
            </a:r>
            <a:endParaRPr lang="en-CA" dirty="0"/>
          </a:p>
        </p:txBody>
      </p:sp>
      <p:pic>
        <p:nvPicPr>
          <p:cNvPr id="33797" name="Picture 9" descr="fig27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105400"/>
            <a:ext cx="707707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8" name="Picture 10"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71600"/>
            <a:ext cx="4381500" cy="315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0" y="609600"/>
            <a:ext cx="5029200" cy="2184400"/>
          </a:xfrm>
        </p:spPr>
        <p:txBody>
          <a:bodyPr/>
          <a:lstStyle/>
          <a:p>
            <a:r>
              <a:rPr lang="en-US" dirty="0">
                <a:solidFill>
                  <a:schemeClr val="accent1"/>
                </a:solidFill>
              </a:rPr>
              <a:t>Booth algorithm: </a:t>
            </a:r>
            <a:r>
              <a:rPr lang="en-US" dirty="0"/>
              <a:t>example</a:t>
            </a:r>
          </a:p>
          <a:p>
            <a:endParaRPr lang="en-US" dirty="0"/>
          </a:p>
          <a:p>
            <a:r>
              <a:rPr lang="en-US" dirty="0"/>
              <a:t>Note that only a few version of multiplicand (summands) are added in reality.  This makes the Booth algorithm fast (in best case).</a:t>
            </a:r>
            <a:endParaRPr lang="en-CA" dirty="0"/>
          </a:p>
        </p:txBody>
      </p:sp>
      <p:sp>
        <p:nvSpPr>
          <p:cNvPr id="3481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4819" name="Rectangle 2"/>
          <p:cNvSpPr>
            <a:spLocks noGrp="1" noChangeArrowheads="1"/>
          </p:cNvSpPr>
          <p:nvPr>
            <p:ph type="title"/>
          </p:nvPr>
        </p:nvSpPr>
        <p:spPr>
          <a:xfrm>
            <a:off x="423863" y="71438"/>
            <a:ext cx="5791200" cy="368300"/>
          </a:xfrm>
        </p:spPr>
        <p:txBody>
          <a:bodyPr/>
          <a:lstStyle/>
          <a:p>
            <a:r>
              <a:rPr lang="en-US" dirty="0"/>
              <a:t>Signed-Operand Multiplication (Cont’d)</a:t>
            </a:r>
            <a:endParaRPr lang="en-CA" dirty="0"/>
          </a:p>
        </p:txBody>
      </p:sp>
      <p:pic>
        <p:nvPicPr>
          <p:cNvPr id="34821" name="Picture 4" descr="fig27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609600"/>
            <a:ext cx="4343400" cy="229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22" name="Picture 5" descr="fig27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2800"/>
            <a:ext cx="6858000" cy="252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23" name="Text Box 8" descr="10%"/>
          <p:cNvSpPr txBox="1">
            <a:spLocks noChangeArrowheads="1"/>
          </p:cNvSpPr>
          <p:nvPr/>
        </p:nvSpPr>
        <p:spPr bwMode="auto">
          <a:xfrm>
            <a:off x="5334000" y="2971800"/>
            <a:ext cx="3308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Normal multiplication algorithm</a:t>
            </a:r>
            <a:endParaRPr lang="en-CA" sz="1800" dirty="0">
              <a:solidFill>
                <a:schemeClr val="accent1"/>
              </a:solidFill>
            </a:endParaRPr>
          </a:p>
        </p:txBody>
      </p:sp>
      <p:sp>
        <p:nvSpPr>
          <p:cNvPr id="34824" name="Text Box 9" descr="10%"/>
          <p:cNvSpPr txBox="1">
            <a:spLocks noChangeArrowheads="1"/>
          </p:cNvSpPr>
          <p:nvPr/>
        </p:nvSpPr>
        <p:spPr bwMode="auto">
          <a:xfrm>
            <a:off x="1371600" y="6019800"/>
            <a:ext cx="3168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Booth multiplication algorithm</a:t>
            </a:r>
            <a:endParaRPr lang="en-CA" sz="1800" dirty="0">
              <a:solidFill>
                <a:schemeClr val="accent1"/>
              </a:solidFill>
            </a:endParaRPr>
          </a:p>
        </p:txBody>
      </p:sp>
      <p:sp>
        <p:nvSpPr>
          <p:cNvPr id="34825" name="Text Box 10" descr="10%"/>
          <p:cNvSpPr txBox="1">
            <a:spLocks noChangeArrowheads="1"/>
          </p:cNvSpPr>
          <p:nvPr/>
        </p:nvSpPr>
        <p:spPr bwMode="auto">
          <a:xfrm>
            <a:off x="4724400" y="609600"/>
            <a:ext cx="1860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(45) Multiplicand</a:t>
            </a:r>
            <a:endParaRPr lang="en-CA" sz="1800" dirty="0">
              <a:solidFill>
                <a:schemeClr val="accent1"/>
              </a:solidFill>
            </a:endParaRPr>
          </a:p>
        </p:txBody>
      </p:sp>
      <p:sp>
        <p:nvSpPr>
          <p:cNvPr id="34826" name="Text Box 11" descr="10%"/>
          <p:cNvSpPr txBox="1">
            <a:spLocks noChangeArrowheads="1"/>
          </p:cNvSpPr>
          <p:nvPr/>
        </p:nvSpPr>
        <p:spPr bwMode="auto">
          <a:xfrm>
            <a:off x="4724400" y="914400"/>
            <a:ext cx="1568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(30) Multiplier</a:t>
            </a:r>
            <a:endParaRPr lang="en-CA" sz="1800" dirty="0">
              <a:solidFill>
                <a:schemeClr val="accent1"/>
              </a:solidFill>
            </a:endParaRPr>
          </a:p>
        </p:txBody>
      </p:sp>
      <p:sp>
        <p:nvSpPr>
          <p:cNvPr id="34827" name="Text Box 12" descr="10%"/>
          <p:cNvSpPr txBox="1">
            <a:spLocks noChangeArrowheads="1"/>
          </p:cNvSpPr>
          <p:nvPr/>
        </p:nvSpPr>
        <p:spPr bwMode="auto">
          <a:xfrm>
            <a:off x="990600" y="3200400"/>
            <a:ext cx="1860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(45) Multiplicand</a:t>
            </a:r>
            <a:endParaRPr lang="en-CA" sz="1800" dirty="0">
              <a:solidFill>
                <a:schemeClr val="accent1"/>
              </a:solidFill>
            </a:endParaRPr>
          </a:p>
        </p:txBody>
      </p:sp>
      <p:sp>
        <p:nvSpPr>
          <p:cNvPr id="34828" name="Text Box 13" descr="10%"/>
          <p:cNvSpPr txBox="1">
            <a:spLocks noChangeArrowheads="1"/>
          </p:cNvSpPr>
          <p:nvPr/>
        </p:nvSpPr>
        <p:spPr bwMode="auto">
          <a:xfrm>
            <a:off x="990600" y="3505200"/>
            <a:ext cx="1568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(30) Multiplier</a:t>
            </a:r>
            <a:endParaRPr lang="en-CA" sz="18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7" grpId="0"/>
      <p:bldP spid="348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a:xfrm>
            <a:off x="304800" y="609600"/>
            <a:ext cx="8331200" cy="355600"/>
          </a:xfrm>
        </p:spPr>
        <p:txBody>
          <a:bodyPr/>
          <a:lstStyle/>
          <a:p>
            <a:r>
              <a:rPr lang="en-US" dirty="0">
                <a:solidFill>
                  <a:schemeClr val="accent1"/>
                </a:solidFill>
              </a:rPr>
              <a:t>Booth algorithm (with a negative multiplier)</a:t>
            </a:r>
            <a:endParaRPr lang="en-CA" dirty="0"/>
          </a:p>
        </p:txBody>
      </p:sp>
      <p:sp>
        <p:nvSpPr>
          <p:cNvPr id="3584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5843" name="Rectangle 2"/>
          <p:cNvSpPr>
            <a:spLocks noGrp="1" noChangeArrowheads="1"/>
          </p:cNvSpPr>
          <p:nvPr>
            <p:ph type="title"/>
          </p:nvPr>
        </p:nvSpPr>
        <p:spPr>
          <a:xfrm>
            <a:off x="423863" y="71438"/>
            <a:ext cx="5791200" cy="368300"/>
          </a:xfrm>
        </p:spPr>
        <p:txBody>
          <a:bodyPr/>
          <a:lstStyle/>
          <a:p>
            <a:r>
              <a:rPr lang="en-US" dirty="0"/>
              <a:t>Signed-Operand Multiplication (Cont’d)</a:t>
            </a:r>
            <a:endParaRPr lang="en-CA" dirty="0"/>
          </a:p>
        </p:txBody>
      </p:sp>
      <p:pic>
        <p:nvPicPr>
          <p:cNvPr id="35845" name="Picture 7" descr="fig27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10600" cy="310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846" name="Text Box 5" descr="10%"/>
          <p:cNvSpPr txBox="1">
            <a:spLocks noChangeArrowheads="1"/>
          </p:cNvSpPr>
          <p:nvPr/>
        </p:nvSpPr>
        <p:spPr bwMode="auto">
          <a:xfrm>
            <a:off x="685800" y="5181600"/>
            <a:ext cx="395492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2"/>
                </a:solidFill>
              </a:rPr>
              <a:t>Can you revise the circuit on slide 28</a:t>
            </a:r>
          </a:p>
          <a:p>
            <a:r>
              <a:rPr lang="en-US" sz="1800" dirty="0">
                <a:solidFill>
                  <a:schemeClr val="accent2"/>
                </a:solidFill>
              </a:rPr>
              <a:t>for the Booth algorithm?</a:t>
            </a:r>
            <a:endParaRPr lang="en-CA" sz="1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a:xfrm>
            <a:off x="304800" y="609600"/>
            <a:ext cx="5410200" cy="355600"/>
          </a:xfrm>
        </p:spPr>
        <p:txBody>
          <a:bodyPr/>
          <a:lstStyle/>
          <a:p>
            <a:r>
              <a:rPr lang="en-US" dirty="0">
                <a:solidFill>
                  <a:schemeClr val="accent1"/>
                </a:solidFill>
              </a:rPr>
              <a:t>Booth algorithm</a:t>
            </a:r>
            <a:endParaRPr lang="en-CA" dirty="0"/>
          </a:p>
        </p:txBody>
      </p:sp>
      <p:sp>
        <p:nvSpPr>
          <p:cNvPr id="36866"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6867" name="Rectangle 2"/>
          <p:cNvSpPr>
            <a:spLocks noGrp="1" noChangeArrowheads="1"/>
          </p:cNvSpPr>
          <p:nvPr>
            <p:ph type="title"/>
          </p:nvPr>
        </p:nvSpPr>
        <p:spPr>
          <a:xfrm>
            <a:off x="423863" y="71438"/>
            <a:ext cx="5791200" cy="368300"/>
          </a:xfrm>
        </p:spPr>
        <p:txBody>
          <a:bodyPr/>
          <a:lstStyle/>
          <a:p>
            <a:r>
              <a:rPr lang="en-US" dirty="0"/>
              <a:t>Signed-Operand Multiplication (Cont’d)</a:t>
            </a:r>
            <a:endParaRPr lang="en-CA" dirty="0"/>
          </a:p>
        </p:txBody>
      </p:sp>
      <p:pic>
        <p:nvPicPr>
          <p:cNvPr id="36869" name="Picture 7" descr="fig2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391400" cy="475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70" name="Text Box 8" descr="10%"/>
          <p:cNvSpPr txBox="1">
            <a:spLocks noChangeArrowheads="1"/>
          </p:cNvSpPr>
          <p:nvPr/>
        </p:nvSpPr>
        <p:spPr bwMode="auto">
          <a:xfrm>
            <a:off x="3352800" y="6019800"/>
            <a:ext cx="31337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2000" dirty="0">
                <a:solidFill>
                  <a:schemeClr val="accent1"/>
                </a:solidFill>
              </a:rPr>
              <a:t>Booth recorded multipliers</a:t>
            </a:r>
            <a:endParaRPr lang="en-CA" sz="2000" dirty="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304800" y="609600"/>
            <a:ext cx="8331200" cy="358775"/>
          </a:xfrm>
        </p:spPr>
        <p:txBody>
          <a:bodyPr/>
          <a:lstStyle/>
          <a:p>
            <a:r>
              <a:rPr lang="en-CA" dirty="0">
                <a:solidFill>
                  <a:schemeClr val="accent1"/>
                </a:solidFill>
              </a:rPr>
              <a:t>Example</a:t>
            </a:r>
          </a:p>
        </p:txBody>
      </p:sp>
      <p:sp>
        <p:nvSpPr>
          <p:cNvPr id="37891" name="Footer Placeholder 2"/>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7892" name="Title 3"/>
          <p:cNvSpPr>
            <a:spLocks noGrp="1"/>
          </p:cNvSpPr>
          <p:nvPr>
            <p:ph type="title"/>
          </p:nvPr>
        </p:nvSpPr>
        <p:spPr>
          <a:xfrm>
            <a:off x="423863" y="71438"/>
            <a:ext cx="5848350" cy="373062"/>
          </a:xfrm>
        </p:spPr>
        <p:txBody>
          <a:bodyPr/>
          <a:lstStyle/>
          <a:p>
            <a:r>
              <a:rPr lang="en-US" dirty="0"/>
              <a:t>Signed-Operand Multiplication (Cont’d)</a:t>
            </a:r>
            <a:endParaRPr lang="en-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304800" y="609600"/>
            <a:ext cx="8331200" cy="965200"/>
          </a:xfrm>
        </p:spPr>
        <p:txBody>
          <a:bodyPr/>
          <a:lstStyle/>
          <a:p>
            <a:pPr marL="381000" indent="-381000">
              <a:buFontTx/>
              <a:buAutoNum type="arabicPeriod"/>
            </a:pPr>
            <a:r>
              <a:rPr lang="en-US" dirty="0">
                <a:solidFill>
                  <a:schemeClr val="accent1"/>
                </a:solidFill>
              </a:rPr>
              <a:t>Bit-Pair Recoding of Multipliers: </a:t>
            </a:r>
            <a:r>
              <a:rPr lang="en-US" dirty="0"/>
              <a:t>reduces the number of summands (versions of summands) by half by examining </a:t>
            </a:r>
            <a:r>
              <a:rPr lang="en-US" dirty="0">
                <a:solidFill>
                  <a:schemeClr val="accent2"/>
                </a:solidFill>
              </a:rPr>
              <a:t>Booth-recoded multiplier two bits at a time.</a:t>
            </a:r>
            <a:endParaRPr lang="en-CA" dirty="0">
              <a:solidFill>
                <a:schemeClr val="accent2"/>
              </a:solidFill>
            </a:endParaRPr>
          </a:p>
        </p:txBody>
      </p:sp>
      <p:sp>
        <p:nvSpPr>
          <p:cNvPr id="3891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8915" name="Rectangle 2"/>
          <p:cNvSpPr>
            <a:spLocks noGrp="1" noChangeArrowheads="1"/>
          </p:cNvSpPr>
          <p:nvPr>
            <p:ph type="title"/>
          </p:nvPr>
        </p:nvSpPr>
        <p:spPr>
          <a:xfrm>
            <a:off x="423863" y="71438"/>
            <a:ext cx="2968625" cy="368300"/>
          </a:xfrm>
        </p:spPr>
        <p:txBody>
          <a:bodyPr/>
          <a:lstStyle/>
          <a:p>
            <a:r>
              <a:rPr lang="en-US" dirty="0"/>
              <a:t>Fast Multiplications</a:t>
            </a:r>
            <a:endParaRPr lang="en-CA" dirty="0"/>
          </a:p>
        </p:txBody>
      </p:sp>
      <p:pic>
        <p:nvPicPr>
          <p:cNvPr id="38917" name="Picture 4" descr="fig27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5" y="1447800"/>
            <a:ext cx="5330825" cy="174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918" name="Picture 6"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00400"/>
            <a:ext cx="5867400" cy="3275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27"/>
          <p:cNvSpPr>
            <a:spLocks noGrp="1" noChangeArrowheads="1"/>
          </p:cNvSpPr>
          <p:nvPr>
            <p:ph idx="1"/>
          </p:nvPr>
        </p:nvSpPr>
        <p:spPr>
          <a:xfrm>
            <a:off x="304800" y="609600"/>
            <a:ext cx="8839200" cy="4606389"/>
          </a:xfrm>
        </p:spPr>
        <p:txBody>
          <a:bodyPr/>
          <a:lstStyle/>
          <a:p>
            <a:r>
              <a:rPr lang="en-US" dirty="0">
                <a:solidFill>
                  <a:schemeClr val="accent1"/>
                </a:solidFill>
              </a:rPr>
              <a:t>Textbook:</a:t>
            </a:r>
            <a:r>
              <a:rPr lang="en-US" dirty="0"/>
              <a:t> </a:t>
            </a:r>
            <a:r>
              <a:rPr lang="en-US" sz="1800" dirty="0">
                <a:solidFill>
                  <a:schemeClr val="accent2"/>
                </a:solidFill>
              </a:rPr>
              <a:t>Course Reader </a:t>
            </a:r>
            <a:r>
              <a:rPr lang="en-US" sz="1800" dirty="0"/>
              <a:t>(required) available at campus bookstore.</a:t>
            </a:r>
            <a:endParaRPr lang="en-US" sz="1800" dirty="0">
              <a:solidFill>
                <a:srgbClr val="000000"/>
              </a:solidFill>
            </a:endParaRPr>
          </a:p>
          <a:p>
            <a:r>
              <a:rPr lang="en-US" dirty="0">
                <a:solidFill>
                  <a:schemeClr val="accent1"/>
                </a:solidFill>
              </a:rPr>
              <a:t>Lecture slides:</a:t>
            </a:r>
            <a:r>
              <a:rPr lang="en-US" dirty="0">
                <a:solidFill>
                  <a:srgbClr val="000000"/>
                </a:solidFill>
              </a:rPr>
              <a:t> </a:t>
            </a:r>
            <a:r>
              <a:rPr lang="en-US" sz="1800" dirty="0"/>
              <a:t>will be available on the course website as the term progresses.  You should use them as an aid to note taking in class and for studying, but you should not see them as a substitute for attending the lectures.  Additional course material and examples will be covered in the lectures, therefore attendance and active class participation is highly recommended. </a:t>
            </a:r>
          </a:p>
          <a:p>
            <a:r>
              <a:rPr lang="en-US" dirty="0">
                <a:solidFill>
                  <a:schemeClr val="accent1"/>
                </a:solidFill>
              </a:rPr>
              <a:t>Grading</a:t>
            </a:r>
            <a:r>
              <a:rPr lang="en-US" dirty="0">
                <a:solidFill>
                  <a:srgbClr val="FF0000"/>
                </a:solidFill>
              </a:rPr>
              <a:t>:</a:t>
            </a:r>
          </a:p>
          <a:p>
            <a:pPr lvl="1">
              <a:spcBef>
                <a:spcPct val="0"/>
              </a:spcBef>
            </a:pPr>
            <a:r>
              <a:rPr lang="en-US" sz="1800" dirty="0">
                <a:solidFill>
                  <a:srgbClr val="000000"/>
                </a:solidFill>
              </a:rPr>
              <a:t>Labs</a:t>
            </a:r>
            <a:r>
              <a:rPr lang="en-CA" sz="1800" dirty="0"/>
              <a:t>		</a:t>
            </a:r>
            <a:r>
              <a:rPr lang="en-US" sz="1800" dirty="0">
                <a:solidFill>
                  <a:srgbClr val="000000"/>
                </a:solidFill>
              </a:rPr>
              <a:t>25%</a:t>
            </a:r>
            <a:r>
              <a:rPr lang="en-CA" sz="1800" dirty="0"/>
              <a:t>	</a:t>
            </a:r>
            <a:r>
              <a:rPr lang="en-US" sz="1800" dirty="0"/>
              <a:t>plus up to 5% bonus</a:t>
            </a:r>
          </a:p>
          <a:p>
            <a:pPr lvl="1"/>
            <a:r>
              <a:rPr lang="en-US" sz="1800" dirty="0"/>
              <a:t>Machine Problems:	10%</a:t>
            </a:r>
          </a:p>
          <a:p>
            <a:pPr lvl="1"/>
            <a:r>
              <a:rPr lang="en-US" sz="1800" dirty="0">
                <a:solidFill>
                  <a:srgbClr val="000000"/>
                </a:solidFill>
              </a:rPr>
              <a:t>Quizzes </a:t>
            </a:r>
            <a:r>
              <a:rPr lang="en-CA" sz="1800" dirty="0"/>
              <a:t>		</a:t>
            </a:r>
            <a:r>
              <a:rPr lang="en-US" sz="1800" dirty="0">
                <a:solidFill>
                  <a:srgbClr val="000000"/>
                </a:solidFill>
              </a:rPr>
              <a:t>20% (or 10%) -  </a:t>
            </a:r>
            <a:r>
              <a:rPr lang="en-CA" sz="1800" dirty="0"/>
              <a:t>4 quizzes, 5% (or 2.5%) each 	 </a:t>
            </a:r>
          </a:p>
          <a:p>
            <a:pPr lvl="1"/>
            <a:r>
              <a:rPr lang="en-US" sz="1800" dirty="0">
                <a:solidFill>
                  <a:srgbClr val="000000"/>
                </a:solidFill>
              </a:rPr>
              <a:t>Final Exam           </a:t>
            </a:r>
            <a:r>
              <a:rPr lang="en-CA" sz="1800" dirty="0"/>
              <a:t>	</a:t>
            </a:r>
            <a:r>
              <a:rPr lang="en-US" sz="1800" dirty="0">
                <a:solidFill>
                  <a:srgbClr val="000000"/>
                </a:solidFill>
              </a:rPr>
              <a:t>45% (or 55%)</a:t>
            </a:r>
            <a:r>
              <a:rPr lang="en-CA" sz="1800" dirty="0"/>
              <a:t>     </a:t>
            </a:r>
          </a:p>
          <a:p>
            <a:pPr marL="495300" lvl="1" indent="0">
              <a:buNone/>
            </a:pPr>
            <a:r>
              <a:rPr lang="en-US" sz="1800" dirty="0"/>
              <a:t>Quizzes and final exam together is worth 65% of the course grade: quizzes 20% and final 45%, or quizzes 10% and final 55%, whichever yields the better result.</a:t>
            </a:r>
          </a:p>
        </p:txBody>
      </p:sp>
      <p:sp>
        <p:nvSpPr>
          <p:cNvPr id="409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099" name="Rectangle 1026"/>
          <p:cNvSpPr>
            <a:spLocks noGrp="1" noChangeArrowheads="1"/>
          </p:cNvSpPr>
          <p:nvPr>
            <p:ph type="title"/>
          </p:nvPr>
        </p:nvSpPr>
        <p:spPr>
          <a:xfrm>
            <a:off x="423863" y="71438"/>
            <a:ext cx="4662487" cy="368300"/>
          </a:xfrm>
        </p:spPr>
        <p:txBody>
          <a:bodyPr/>
          <a:lstStyle/>
          <a:p>
            <a:r>
              <a:rPr lang="en-US" dirty="0"/>
              <a:t>Course Administration (Cont’d)</a:t>
            </a:r>
            <a:endParaRPr lang="en-CA"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a:xfrm>
            <a:off x="304800" y="609600"/>
            <a:ext cx="8331200" cy="355600"/>
          </a:xfrm>
        </p:spPr>
        <p:txBody>
          <a:bodyPr/>
          <a:lstStyle/>
          <a:p>
            <a:r>
              <a:rPr lang="en-US" dirty="0">
                <a:solidFill>
                  <a:schemeClr val="accent1"/>
                </a:solidFill>
              </a:rPr>
              <a:t>Bit-Pair Recoding of Multipliers: </a:t>
            </a:r>
            <a:r>
              <a:rPr lang="en-US" dirty="0"/>
              <a:t>example</a:t>
            </a:r>
            <a:endParaRPr lang="en-CA" dirty="0"/>
          </a:p>
        </p:txBody>
      </p:sp>
      <p:sp>
        <p:nvSpPr>
          <p:cNvPr id="3993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39939" name="Rectangle 2"/>
          <p:cNvSpPr>
            <a:spLocks noGrp="1" noChangeArrowheads="1"/>
          </p:cNvSpPr>
          <p:nvPr>
            <p:ph type="title"/>
          </p:nvPr>
        </p:nvSpPr>
        <p:spPr>
          <a:xfrm>
            <a:off x="423863" y="71438"/>
            <a:ext cx="4219575" cy="368300"/>
          </a:xfrm>
        </p:spPr>
        <p:txBody>
          <a:bodyPr/>
          <a:lstStyle/>
          <a:p>
            <a:r>
              <a:rPr lang="en-US" dirty="0"/>
              <a:t>Fast Multiplications (Cont’d)</a:t>
            </a:r>
            <a:endParaRPr lang="en-CA" dirty="0"/>
          </a:p>
        </p:txBody>
      </p:sp>
      <p:pic>
        <p:nvPicPr>
          <p:cNvPr id="39941" name="Picture 6" descr="fig2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14400"/>
            <a:ext cx="3516313" cy="557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42" name="Text Box 7" descr="10%"/>
          <p:cNvSpPr txBox="1">
            <a:spLocks noChangeArrowheads="1"/>
          </p:cNvSpPr>
          <p:nvPr/>
        </p:nvSpPr>
        <p:spPr bwMode="auto">
          <a:xfrm>
            <a:off x="304800" y="4343400"/>
            <a:ext cx="372745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2000" dirty="0"/>
              <a:t>Multiplication requires only half </a:t>
            </a:r>
          </a:p>
          <a:p>
            <a:r>
              <a:rPr lang="en-US" sz="2000" dirty="0"/>
              <a:t>the number of summands as a</a:t>
            </a:r>
          </a:p>
          <a:p>
            <a:r>
              <a:rPr lang="en-US" sz="2000" dirty="0"/>
              <a:t>normal algorithm.</a:t>
            </a:r>
            <a:endParaRPr lang="en-CA" sz="2000" dirty="0"/>
          </a:p>
        </p:txBody>
      </p:sp>
      <p:sp>
        <p:nvSpPr>
          <p:cNvPr id="39943" name="Line 8"/>
          <p:cNvSpPr>
            <a:spLocks noChangeShapeType="1"/>
          </p:cNvSpPr>
          <p:nvPr/>
        </p:nvSpPr>
        <p:spPr bwMode="auto">
          <a:xfrm>
            <a:off x="2362200" y="2819400"/>
            <a:ext cx="1600200" cy="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39944" name="Text Box 9" descr="10%"/>
          <p:cNvSpPr txBox="1">
            <a:spLocks noChangeArrowheads="1"/>
          </p:cNvSpPr>
          <p:nvPr/>
        </p:nvSpPr>
        <p:spPr bwMode="auto">
          <a:xfrm>
            <a:off x="2209800" y="2438400"/>
            <a:ext cx="1784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Booth algorithm</a:t>
            </a:r>
            <a:endParaRPr lang="en-CA" sz="1800" dirty="0">
              <a:solidFill>
                <a:schemeClr val="accent1"/>
              </a:solidFill>
            </a:endParaRPr>
          </a:p>
        </p:txBody>
      </p:sp>
      <p:sp>
        <p:nvSpPr>
          <p:cNvPr id="39945" name="Line 10"/>
          <p:cNvSpPr>
            <a:spLocks noChangeShapeType="1"/>
          </p:cNvSpPr>
          <p:nvPr/>
        </p:nvSpPr>
        <p:spPr bwMode="auto">
          <a:xfrm>
            <a:off x="2286000" y="6096000"/>
            <a:ext cx="1752600" cy="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39946" name="Text Box 11" descr="10%"/>
          <p:cNvSpPr txBox="1">
            <a:spLocks noChangeArrowheads="1"/>
          </p:cNvSpPr>
          <p:nvPr/>
        </p:nvSpPr>
        <p:spPr bwMode="auto">
          <a:xfrm>
            <a:off x="1219200" y="5638800"/>
            <a:ext cx="285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Bit-pair recoding algorithm</a:t>
            </a:r>
            <a:endParaRPr lang="en-CA" sz="1800" dirty="0">
              <a:solidFill>
                <a:schemeClr val="accent1"/>
              </a:solidFill>
            </a:endParaRPr>
          </a:p>
        </p:txBody>
      </p:sp>
      <p:sp>
        <p:nvSpPr>
          <p:cNvPr id="2" name="Rectangle 1"/>
          <p:cNvSpPr/>
          <p:nvPr/>
        </p:nvSpPr>
        <p:spPr bwMode="auto">
          <a:xfrm>
            <a:off x="4114800" y="1676400"/>
            <a:ext cx="457200" cy="4800600"/>
          </a:xfrm>
          <a:prstGeom prst="rect">
            <a:avLst/>
          </a:prstGeom>
          <a:solidFill>
            <a:schemeClr val="bg1"/>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5" grpId="0" animBg="1"/>
      <p:bldP spid="399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304800" y="609600"/>
            <a:ext cx="8331200" cy="358775"/>
          </a:xfrm>
        </p:spPr>
        <p:txBody>
          <a:bodyPr/>
          <a:lstStyle/>
          <a:p>
            <a:r>
              <a:rPr lang="en-CA" dirty="0">
                <a:solidFill>
                  <a:schemeClr val="accent1"/>
                </a:solidFill>
              </a:rPr>
              <a:t>Example</a:t>
            </a:r>
          </a:p>
        </p:txBody>
      </p:sp>
      <p:sp>
        <p:nvSpPr>
          <p:cNvPr id="40963" name="Footer Placeholder 2"/>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0964" name="Title 3"/>
          <p:cNvSpPr>
            <a:spLocks noGrp="1"/>
          </p:cNvSpPr>
          <p:nvPr>
            <p:ph type="title"/>
          </p:nvPr>
        </p:nvSpPr>
        <p:spPr>
          <a:xfrm>
            <a:off x="423863" y="71438"/>
            <a:ext cx="4260850" cy="373062"/>
          </a:xfrm>
        </p:spPr>
        <p:txBody>
          <a:bodyPr/>
          <a:lstStyle/>
          <a:p>
            <a:r>
              <a:rPr lang="en-US" dirty="0"/>
              <a:t>Fast Multiplications (Cont’d)</a:t>
            </a:r>
            <a:endParaRPr lang="en-CA"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a:xfrm>
            <a:off x="304800" y="609600"/>
            <a:ext cx="8331200" cy="1436291"/>
          </a:xfrm>
        </p:spPr>
        <p:txBody>
          <a:bodyPr/>
          <a:lstStyle/>
          <a:p>
            <a:pPr marL="381000" indent="-381000">
              <a:buFontTx/>
              <a:buAutoNum type="arabicPeriod" startAt="2"/>
            </a:pPr>
            <a:r>
              <a:rPr lang="en-US" dirty="0">
                <a:solidFill>
                  <a:schemeClr val="accent1"/>
                </a:solidFill>
              </a:rPr>
              <a:t>Carry-Save addition of summands: </a:t>
            </a:r>
            <a:r>
              <a:rPr lang="en-US" dirty="0"/>
              <a:t>multiplication requires the addition of several summands.  Carry-save addition</a:t>
            </a:r>
            <a:r>
              <a:rPr lang="en-US" dirty="0">
                <a:solidFill>
                  <a:schemeClr val="accent1"/>
                </a:solidFill>
              </a:rPr>
              <a:t> </a:t>
            </a:r>
            <a:r>
              <a:rPr lang="en-US" dirty="0"/>
              <a:t>speeds up the addition process.</a:t>
            </a:r>
          </a:p>
          <a:p>
            <a:pPr marL="381000" indent="-381000"/>
            <a:r>
              <a:rPr lang="en-US" dirty="0">
                <a:solidFill>
                  <a:schemeClr val="accent1"/>
                </a:solidFill>
              </a:rPr>
              <a:t>Example: </a:t>
            </a:r>
            <a:r>
              <a:rPr lang="en-US" dirty="0"/>
              <a:t>Z = W + X + Y</a:t>
            </a:r>
            <a:r>
              <a:rPr lang="en-US" dirty="0">
                <a:solidFill>
                  <a:schemeClr val="accent1"/>
                </a:solidFill>
              </a:rPr>
              <a:t> </a:t>
            </a:r>
            <a:r>
              <a:rPr lang="en-US" dirty="0"/>
              <a:t>= (W + X) + Y = A + Y using normal addition </a:t>
            </a:r>
            <a:endParaRPr lang="en-CA" dirty="0"/>
          </a:p>
        </p:txBody>
      </p:sp>
      <p:sp>
        <p:nvSpPr>
          <p:cNvPr id="41986"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1987" name="Rectangle 2"/>
          <p:cNvSpPr>
            <a:spLocks noGrp="1" noChangeArrowheads="1"/>
          </p:cNvSpPr>
          <p:nvPr>
            <p:ph type="title"/>
          </p:nvPr>
        </p:nvSpPr>
        <p:spPr>
          <a:xfrm>
            <a:off x="423863" y="71438"/>
            <a:ext cx="4219575" cy="368300"/>
          </a:xfrm>
        </p:spPr>
        <p:txBody>
          <a:bodyPr/>
          <a:lstStyle/>
          <a:p>
            <a:r>
              <a:rPr lang="en-US" dirty="0"/>
              <a:t>Fast Multiplications (Cont’d)</a:t>
            </a:r>
            <a:endParaRPr lang="en-CA" dirty="0"/>
          </a:p>
        </p:txBody>
      </p:sp>
      <p:pic>
        <p:nvPicPr>
          <p:cNvPr id="41989" name="Picture 5" descr="fig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086600" cy="3890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0" name="Text Box 7" descr="10%"/>
          <p:cNvSpPr txBox="1">
            <a:spLocks noChangeArrowheads="1"/>
          </p:cNvSpPr>
          <p:nvPr/>
        </p:nvSpPr>
        <p:spPr bwMode="auto">
          <a:xfrm>
            <a:off x="3200400" y="6019800"/>
            <a:ext cx="32496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Using two ripple-carry adders </a:t>
            </a:r>
            <a:endParaRPr lang="en-CA" sz="1800" dirty="0">
              <a:solidFill>
                <a:schemeClr val="accent1"/>
              </a:solidFill>
            </a:endParaRPr>
          </a:p>
        </p:txBody>
      </p:sp>
      <p:sp>
        <p:nvSpPr>
          <p:cNvPr id="41991" name="TextBox 6"/>
          <p:cNvSpPr txBox="1">
            <a:spLocks noChangeArrowheads="1"/>
          </p:cNvSpPr>
          <p:nvPr/>
        </p:nvSpPr>
        <p:spPr bwMode="auto">
          <a:xfrm>
            <a:off x="7620000" y="5715000"/>
            <a:ext cx="8715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t>Part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animEffect transition="in" filter="fade">
                                      <p:cBhvr>
                                        <p:cTn id="7" dur="500"/>
                                        <p:tgtEl>
                                          <p:spTgt spid="419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fade">
                                      <p:cBhvr>
                                        <p:cTn id="12" dur="500"/>
                                        <p:tgtEl>
                                          <p:spTgt spid="41989"/>
                                        </p:tgtEl>
                                      </p:cBhvr>
                                    </p:animEffect>
                                  </p:childTnLst>
                                </p:cTn>
                              </p:par>
                              <p:par>
                                <p:cTn id="13" presetID="10" presetClass="entr" presetSubtype="0" fill="hold" nodeType="withEffect">
                                  <p:stCondLst>
                                    <p:cond delay="0"/>
                                  </p:stCondLst>
                                  <p:childTnLst>
                                    <p:set>
                                      <p:cBhvr>
                                        <p:cTn id="14" dur="1" fill="hold">
                                          <p:stCondLst>
                                            <p:cond delay="0"/>
                                          </p:stCondLst>
                                        </p:cTn>
                                        <p:tgtEl>
                                          <p:spTgt spid="41990">
                                            <p:txEl>
                                              <p:pRg st="0" end="0"/>
                                            </p:txEl>
                                          </p:spTgt>
                                        </p:tgtEl>
                                        <p:attrNameLst>
                                          <p:attrName>style.visibility</p:attrName>
                                        </p:attrNameLst>
                                      </p:cBhvr>
                                      <p:to>
                                        <p:strVal val="visible"/>
                                      </p:to>
                                    </p:set>
                                    <p:animEffect transition="in" filter="fade">
                                      <p:cBhvr>
                                        <p:cTn id="15" dur="500"/>
                                        <p:tgtEl>
                                          <p:spTgt spid="4199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1991">
                                            <p:txEl>
                                              <p:pRg st="0" end="0"/>
                                            </p:txEl>
                                          </p:spTgt>
                                        </p:tgtEl>
                                        <p:attrNameLst>
                                          <p:attrName>style.visibility</p:attrName>
                                        </p:attrNameLst>
                                      </p:cBhvr>
                                      <p:to>
                                        <p:strVal val="visible"/>
                                      </p:to>
                                    </p:set>
                                    <p:animEffect transition="in" filter="fade">
                                      <p:cBhvr>
                                        <p:cTn id="18" dur="500"/>
                                        <p:tgtEl>
                                          <p:spTgt spid="419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a:xfrm>
            <a:off x="304800" y="609600"/>
            <a:ext cx="8331200" cy="1270000"/>
          </a:xfrm>
        </p:spPr>
        <p:txBody>
          <a:bodyPr/>
          <a:lstStyle/>
          <a:p>
            <a:r>
              <a:rPr lang="en-US" dirty="0">
                <a:solidFill>
                  <a:schemeClr val="accent1"/>
                </a:solidFill>
              </a:rPr>
              <a:t>Carry-Save addition of Summands: </a:t>
            </a:r>
            <a:r>
              <a:rPr lang="en-US" dirty="0"/>
              <a:t>instead of adding W and X to produce A, introduce the bits of Y into the carry inputs.  This generates the vector S, and the </a:t>
            </a:r>
            <a:r>
              <a:rPr lang="en-US" i="1" dirty="0">
                <a:solidFill>
                  <a:schemeClr val="accent2"/>
                </a:solidFill>
              </a:rPr>
              <a:t>saved</a:t>
            </a:r>
            <a:r>
              <a:rPr lang="en-US" dirty="0"/>
              <a:t> </a:t>
            </a:r>
            <a:r>
              <a:rPr lang="en-US" dirty="0">
                <a:solidFill>
                  <a:schemeClr val="accent2"/>
                </a:solidFill>
              </a:rPr>
              <a:t>(stored)</a:t>
            </a:r>
            <a:r>
              <a:rPr lang="en-US" dirty="0"/>
              <a:t> carries, C.  Then add S and C using a ripple-carry adder.</a:t>
            </a:r>
            <a:endParaRPr lang="en-CA" dirty="0"/>
          </a:p>
        </p:txBody>
      </p:sp>
      <p:sp>
        <p:nvSpPr>
          <p:cNvPr id="4301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3011" name="Rectangle 2"/>
          <p:cNvSpPr>
            <a:spLocks noGrp="1" noChangeArrowheads="1"/>
          </p:cNvSpPr>
          <p:nvPr>
            <p:ph type="title"/>
          </p:nvPr>
        </p:nvSpPr>
        <p:spPr>
          <a:xfrm>
            <a:off x="423863" y="71438"/>
            <a:ext cx="4219575" cy="368300"/>
          </a:xfrm>
        </p:spPr>
        <p:txBody>
          <a:bodyPr/>
          <a:lstStyle/>
          <a:p>
            <a:r>
              <a:rPr lang="en-US" dirty="0"/>
              <a:t>Fast Multiplications (Cont’d)</a:t>
            </a:r>
            <a:endParaRPr lang="en-CA" dirty="0"/>
          </a:p>
        </p:txBody>
      </p:sp>
      <p:pic>
        <p:nvPicPr>
          <p:cNvPr id="43013" name="Picture 5" descr="fig28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8001000" cy="3846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014" name="Line 6"/>
          <p:cNvSpPr>
            <a:spLocks noChangeShapeType="1"/>
          </p:cNvSpPr>
          <p:nvPr/>
        </p:nvSpPr>
        <p:spPr bwMode="auto">
          <a:xfrm>
            <a:off x="304800" y="2895600"/>
            <a:ext cx="1905000" cy="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3015" name="Text Box 7" descr="10%"/>
          <p:cNvSpPr txBox="1">
            <a:spLocks noChangeArrowheads="1"/>
          </p:cNvSpPr>
          <p:nvPr/>
        </p:nvSpPr>
        <p:spPr bwMode="auto">
          <a:xfrm>
            <a:off x="381000" y="1981200"/>
            <a:ext cx="179705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Done in a short </a:t>
            </a:r>
          </a:p>
          <a:p>
            <a:r>
              <a:rPr lang="en-US" sz="1800" dirty="0">
                <a:solidFill>
                  <a:schemeClr val="accent1"/>
                </a:solidFill>
              </a:rPr>
              <a:t>fixed time (one </a:t>
            </a:r>
          </a:p>
          <a:p>
            <a:r>
              <a:rPr lang="en-US" sz="1800" dirty="0">
                <a:solidFill>
                  <a:schemeClr val="accent1"/>
                </a:solidFill>
              </a:rPr>
              <a:t>FA Delay)</a:t>
            </a:r>
            <a:endParaRPr lang="en-CA" sz="1800" dirty="0">
              <a:solidFill>
                <a:schemeClr val="accent1"/>
              </a:solidFill>
            </a:endParaRPr>
          </a:p>
        </p:txBody>
      </p:sp>
      <p:sp>
        <p:nvSpPr>
          <p:cNvPr id="43016" name="Line 8"/>
          <p:cNvSpPr>
            <a:spLocks noChangeShapeType="1"/>
          </p:cNvSpPr>
          <p:nvPr/>
        </p:nvSpPr>
        <p:spPr bwMode="auto">
          <a:xfrm flipV="1">
            <a:off x="609600" y="4648200"/>
            <a:ext cx="0" cy="152400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3017" name="Line 9"/>
          <p:cNvSpPr>
            <a:spLocks noChangeShapeType="1"/>
          </p:cNvSpPr>
          <p:nvPr/>
        </p:nvSpPr>
        <p:spPr bwMode="auto">
          <a:xfrm>
            <a:off x="609600" y="4648200"/>
            <a:ext cx="914400" cy="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3018" name="Text Box 10" descr="10%"/>
          <p:cNvSpPr txBox="1">
            <a:spLocks noChangeArrowheads="1"/>
          </p:cNvSpPr>
          <p:nvPr/>
        </p:nvSpPr>
        <p:spPr bwMode="auto">
          <a:xfrm>
            <a:off x="152400" y="6072188"/>
            <a:ext cx="3981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t>Carry-lookahead can be used instead</a:t>
            </a:r>
            <a:endParaRPr lang="en-CA" sz="1800" dirty="0"/>
          </a:p>
        </p:txBody>
      </p:sp>
      <p:sp>
        <p:nvSpPr>
          <p:cNvPr id="43019" name="TextBox 10"/>
          <p:cNvSpPr txBox="1">
            <a:spLocks noChangeArrowheads="1"/>
          </p:cNvSpPr>
          <p:nvPr/>
        </p:nvSpPr>
        <p:spPr bwMode="auto">
          <a:xfrm>
            <a:off x="8077200" y="6096000"/>
            <a:ext cx="8715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t>Part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015">
                                            <p:txEl>
                                              <p:pRg st="0" end="0"/>
                                            </p:txEl>
                                          </p:spTgt>
                                        </p:tgtEl>
                                        <p:attrNameLst>
                                          <p:attrName>style.visibility</p:attrName>
                                        </p:attrNameLst>
                                      </p:cBhvr>
                                      <p:to>
                                        <p:strVal val="visible"/>
                                      </p:to>
                                    </p:set>
                                    <p:animEffect transition="in" filter="fade">
                                      <p:cBhvr>
                                        <p:cTn id="13" dur="500"/>
                                        <p:tgtEl>
                                          <p:spTgt spid="4301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015">
                                            <p:txEl>
                                              <p:pRg st="1" end="1"/>
                                            </p:txEl>
                                          </p:spTgt>
                                        </p:tgtEl>
                                        <p:attrNameLst>
                                          <p:attrName>style.visibility</p:attrName>
                                        </p:attrNameLst>
                                      </p:cBhvr>
                                      <p:to>
                                        <p:strVal val="visible"/>
                                      </p:to>
                                    </p:set>
                                    <p:animEffect transition="in" filter="fade">
                                      <p:cBhvr>
                                        <p:cTn id="16" dur="500"/>
                                        <p:tgtEl>
                                          <p:spTgt spid="4301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015">
                                            <p:txEl>
                                              <p:pRg st="2" end="2"/>
                                            </p:txEl>
                                          </p:spTgt>
                                        </p:tgtEl>
                                        <p:attrNameLst>
                                          <p:attrName>style.visibility</p:attrName>
                                        </p:attrNameLst>
                                      </p:cBhvr>
                                      <p:to>
                                        <p:strVal val="visible"/>
                                      </p:to>
                                    </p:set>
                                    <p:animEffect transition="in" filter="fade">
                                      <p:cBhvr>
                                        <p:cTn id="19" dur="500"/>
                                        <p:tgtEl>
                                          <p:spTgt spid="4301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014"/>
                                        </p:tgtEl>
                                        <p:attrNameLst>
                                          <p:attrName>style.visibility</p:attrName>
                                        </p:attrNameLst>
                                      </p:cBhvr>
                                      <p:to>
                                        <p:strVal val="visible"/>
                                      </p:to>
                                    </p:set>
                                    <p:animEffect transition="in" filter="fade">
                                      <p:cBhvr>
                                        <p:cTn id="22" dur="500"/>
                                        <p:tgtEl>
                                          <p:spTgt spid="430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018">
                                            <p:txEl>
                                              <p:pRg st="0" end="0"/>
                                            </p:txEl>
                                          </p:spTgt>
                                        </p:tgtEl>
                                        <p:attrNameLst>
                                          <p:attrName>style.visibility</p:attrName>
                                        </p:attrNameLst>
                                      </p:cBhvr>
                                      <p:to>
                                        <p:strVal val="visible"/>
                                      </p:to>
                                    </p:set>
                                    <p:animEffect transition="in" filter="fade">
                                      <p:cBhvr>
                                        <p:cTn id="27" dur="500"/>
                                        <p:tgtEl>
                                          <p:spTgt spid="43018">
                                            <p:txEl>
                                              <p:pRg st="0" end="0"/>
                                            </p:txEl>
                                          </p:spTgt>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3018">
                                            <p:txEl>
                                              <p:pRg st="0" end="0"/>
                                            </p:txEl>
                                          </p:spTgt>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43017"/>
                                        </p:tgtEl>
                                        <p:attrNameLst>
                                          <p:attrName>style.visibility</p:attrName>
                                        </p:attrNameLst>
                                      </p:cBhvr>
                                      <p:to>
                                        <p:strVal val="visible"/>
                                      </p:to>
                                    </p:set>
                                    <p:animEffect transition="in" filter="fade">
                                      <p:cBhvr>
                                        <p:cTn id="32" dur="500"/>
                                        <p:tgtEl>
                                          <p:spTgt spid="430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3016"/>
                                        </p:tgtEl>
                                        <p:attrNameLst>
                                          <p:attrName>style.visibility</p:attrName>
                                        </p:attrNameLst>
                                      </p:cBhvr>
                                      <p:to>
                                        <p:strVal val="visible"/>
                                      </p:to>
                                    </p:set>
                                    <p:animEffect transition="in" filter="fade">
                                      <p:cBhvr>
                                        <p:cTn id="35" dur="500"/>
                                        <p:tgtEl>
                                          <p:spTgt spid="43016"/>
                                        </p:tgtEl>
                                      </p:cBhvr>
                                    </p:animEffect>
                                  </p:childTnLst>
                                </p:cTn>
                              </p:par>
                              <p:par>
                                <p:cTn id="36" presetID="1" presetClass="entr" presetSubtype="0" fill="hold" grpId="1" nodeType="withEffect">
                                  <p:stCondLst>
                                    <p:cond delay="0"/>
                                  </p:stCondLst>
                                  <p:childTnLst>
                                    <p:set>
                                      <p:cBhvr>
                                        <p:cTn id="37" dur="1" fill="hold">
                                          <p:stCondLst>
                                            <p:cond delay="0"/>
                                          </p:stCondLst>
                                        </p:cTn>
                                        <p:tgtEl>
                                          <p:spTgt spid="43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nimBg="1"/>
      <p:bldP spid="43016" grpId="0" animBg="1"/>
      <p:bldP spid="43017" grpId="0" animBg="1"/>
      <p:bldP spid="43017" grpId="1" animBg="1"/>
      <p:bldP spid="43018" grpId="0" build="allAtOnce"/>
      <p:bldP spid="430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304800" y="609600"/>
            <a:ext cx="8331200" cy="355600"/>
          </a:xfrm>
        </p:spPr>
        <p:txBody>
          <a:bodyPr/>
          <a:lstStyle/>
          <a:p>
            <a:r>
              <a:rPr lang="en-US" dirty="0">
                <a:solidFill>
                  <a:schemeClr val="accent1"/>
                </a:solidFill>
              </a:rPr>
              <a:t>Carry-Save addition of Summands: </a:t>
            </a:r>
            <a:r>
              <a:rPr lang="en-US" dirty="0"/>
              <a:t>example</a:t>
            </a:r>
            <a:endParaRPr lang="en-CA" dirty="0"/>
          </a:p>
        </p:txBody>
      </p:sp>
      <p:sp>
        <p:nvSpPr>
          <p:cNvPr id="4403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4035" name="Rectangle 2"/>
          <p:cNvSpPr>
            <a:spLocks noGrp="1" noChangeArrowheads="1"/>
          </p:cNvSpPr>
          <p:nvPr>
            <p:ph type="title"/>
          </p:nvPr>
        </p:nvSpPr>
        <p:spPr>
          <a:xfrm>
            <a:off x="423863" y="71438"/>
            <a:ext cx="4219575" cy="368300"/>
          </a:xfrm>
        </p:spPr>
        <p:txBody>
          <a:bodyPr/>
          <a:lstStyle/>
          <a:p>
            <a:r>
              <a:rPr lang="en-US" dirty="0"/>
              <a:t>Fast Multiplications (Cont’d)</a:t>
            </a:r>
            <a:endParaRPr lang="en-CA" dirty="0"/>
          </a:p>
        </p:txBody>
      </p:sp>
      <p:pic>
        <p:nvPicPr>
          <p:cNvPr id="44037" name="Picture 5" descr="fig280-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7988300" cy="3005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a:xfrm>
            <a:off x="304800" y="609600"/>
            <a:ext cx="8331200" cy="355600"/>
          </a:xfrm>
        </p:spPr>
        <p:txBody>
          <a:bodyPr/>
          <a:lstStyle/>
          <a:p>
            <a:r>
              <a:rPr lang="en-US" dirty="0">
                <a:solidFill>
                  <a:schemeClr val="accent1"/>
                </a:solidFill>
              </a:rPr>
              <a:t>Carry-Save addition of Summands:  </a:t>
            </a:r>
            <a:r>
              <a:rPr lang="en-US" dirty="0">
                <a:solidFill>
                  <a:srgbClr val="00B050"/>
                </a:solidFill>
              </a:rPr>
              <a:t>Wallace tree</a:t>
            </a:r>
            <a:endParaRPr lang="en-CA" dirty="0">
              <a:solidFill>
                <a:srgbClr val="00B050"/>
              </a:solidFill>
            </a:endParaRPr>
          </a:p>
        </p:txBody>
      </p:sp>
      <p:sp>
        <p:nvSpPr>
          <p:cNvPr id="4505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5059" name="Rectangle 2"/>
          <p:cNvSpPr>
            <a:spLocks noGrp="1" noChangeArrowheads="1"/>
          </p:cNvSpPr>
          <p:nvPr>
            <p:ph type="title"/>
          </p:nvPr>
        </p:nvSpPr>
        <p:spPr>
          <a:xfrm>
            <a:off x="423863" y="71438"/>
            <a:ext cx="4219575" cy="368300"/>
          </a:xfrm>
        </p:spPr>
        <p:txBody>
          <a:bodyPr/>
          <a:lstStyle/>
          <a:p>
            <a:r>
              <a:rPr lang="en-US" dirty="0"/>
              <a:t>Fast Multiplications (Cont’d)</a:t>
            </a:r>
            <a:endParaRPr lang="en-CA" dirty="0"/>
          </a:p>
        </p:txBody>
      </p:sp>
      <p:sp>
        <p:nvSpPr>
          <p:cNvPr id="45061" name="Text Box 6" descr="10%"/>
          <p:cNvSpPr txBox="1">
            <a:spLocks noChangeArrowheads="1"/>
          </p:cNvSpPr>
          <p:nvPr/>
        </p:nvSpPr>
        <p:spPr bwMode="auto">
          <a:xfrm>
            <a:off x="2438400" y="6019800"/>
            <a:ext cx="30876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2000" dirty="0">
                <a:solidFill>
                  <a:schemeClr val="accent1"/>
                </a:solidFill>
              </a:rPr>
              <a:t>Tree of carry-save adders</a:t>
            </a:r>
            <a:endParaRPr lang="en-CA" sz="2000" dirty="0">
              <a:solidFill>
                <a:schemeClr val="accent1"/>
              </a:solidFill>
            </a:endParaRPr>
          </a:p>
        </p:txBody>
      </p:sp>
      <p:sp>
        <p:nvSpPr>
          <p:cNvPr id="45062" name="Rectangle 7" descr="10%"/>
          <p:cNvSpPr>
            <a:spLocks noChangeArrowheads="1"/>
          </p:cNvSpPr>
          <p:nvPr/>
        </p:nvSpPr>
        <p:spPr bwMode="auto">
          <a:xfrm>
            <a:off x="609600" y="18288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45063" name="Rectangle 8" descr="10%"/>
          <p:cNvSpPr>
            <a:spLocks noChangeArrowheads="1"/>
          </p:cNvSpPr>
          <p:nvPr/>
        </p:nvSpPr>
        <p:spPr bwMode="auto">
          <a:xfrm>
            <a:off x="1143000" y="25908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45064" name="Rectangle 9" descr="10%"/>
          <p:cNvSpPr>
            <a:spLocks noChangeArrowheads="1"/>
          </p:cNvSpPr>
          <p:nvPr/>
        </p:nvSpPr>
        <p:spPr bwMode="auto">
          <a:xfrm>
            <a:off x="2133600" y="25908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CSA</a:t>
            </a:r>
            <a:endParaRPr lang="en-CA" dirty="0"/>
          </a:p>
        </p:txBody>
      </p:sp>
      <p:sp>
        <p:nvSpPr>
          <p:cNvPr id="45065" name="Rectangle 10" descr="10%"/>
          <p:cNvSpPr>
            <a:spLocks noChangeArrowheads="1"/>
          </p:cNvSpPr>
          <p:nvPr/>
        </p:nvSpPr>
        <p:spPr bwMode="auto">
          <a:xfrm>
            <a:off x="1524000" y="18288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45066" name="Rectangle 11" descr="10%"/>
          <p:cNvSpPr>
            <a:spLocks noChangeArrowheads="1"/>
          </p:cNvSpPr>
          <p:nvPr/>
        </p:nvSpPr>
        <p:spPr bwMode="auto">
          <a:xfrm>
            <a:off x="2362200" y="18288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CSA</a:t>
            </a:r>
            <a:endParaRPr lang="en-CA" dirty="0"/>
          </a:p>
        </p:txBody>
      </p:sp>
      <p:sp>
        <p:nvSpPr>
          <p:cNvPr id="45067" name="Line 12"/>
          <p:cNvSpPr>
            <a:spLocks noChangeShapeType="1"/>
          </p:cNvSpPr>
          <p:nvPr/>
        </p:nvSpPr>
        <p:spPr bwMode="auto">
          <a:xfrm>
            <a:off x="6858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68" name="Line 13"/>
          <p:cNvSpPr>
            <a:spLocks noChangeShapeType="1"/>
          </p:cNvSpPr>
          <p:nvPr/>
        </p:nvSpPr>
        <p:spPr bwMode="auto">
          <a:xfrm>
            <a:off x="8382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69" name="Line 14"/>
          <p:cNvSpPr>
            <a:spLocks noChangeShapeType="1"/>
          </p:cNvSpPr>
          <p:nvPr/>
        </p:nvSpPr>
        <p:spPr bwMode="auto">
          <a:xfrm>
            <a:off x="16002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0" name="Line 15"/>
          <p:cNvSpPr>
            <a:spLocks noChangeShapeType="1"/>
          </p:cNvSpPr>
          <p:nvPr/>
        </p:nvSpPr>
        <p:spPr bwMode="auto">
          <a:xfrm>
            <a:off x="17526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1" name="Line 16"/>
          <p:cNvSpPr>
            <a:spLocks noChangeShapeType="1"/>
          </p:cNvSpPr>
          <p:nvPr/>
        </p:nvSpPr>
        <p:spPr bwMode="auto">
          <a:xfrm>
            <a:off x="19812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2" name="Line 17"/>
          <p:cNvSpPr>
            <a:spLocks noChangeShapeType="1"/>
          </p:cNvSpPr>
          <p:nvPr/>
        </p:nvSpPr>
        <p:spPr bwMode="auto">
          <a:xfrm>
            <a:off x="25146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3" name="Line 18"/>
          <p:cNvSpPr>
            <a:spLocks noChangeShapeType="1"/>
          </p:cNvSpPr>
          <p:nvPr/>
        </p:nvSpPr>
        <p:spPr bwMode="auto">
          <a:xfrm>
            <a:off x="26670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4" name="Line 19"/>
          <p:cNvSpPr>
            <a:spLocks noChangeShapeType="1"/>
          </p:cNvSpPr>
          <p:nvPr/>
        </p:nvSpPr>
        <p:spPr bwMode="auto">
          <a:xfrm>
            <a:off x="28956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5" name="Line 20"/>
          <p:cNvSpPr>
            <a:spLocks noChangeShapeType="1"/>
          </p:cNvSpPr>
          <p:nvPr/>
        </p:nvSpPr>
        <p:spPr bwMode="auto">
          <a:xfrm>
            <a:off x="1066800" y="1447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6" name="Line 21"/>
          <p:cNvSpPr>
            <a:spLocks noChangeShapeType="1"/>
          </p:cNvSpPr>
          <p:nvPr/>
        </p:nvSpPr>
        <p:spPr bwMode="auto">
          <a:xfrm>
            <a:off x="762000" y="2133600"/>
            <a:ext cx="4572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7" name="Line 22"/>
          <p:cNvSpPr>
            <a:spLocks noChangeShapeType="1"/>
          </p:cNvSpPr>
          <p:nvPr/>
        </p:nvSpPr>
        <p:spPr bwMode="auto">
          <a:xfrm>
            <a:off x="990600" y="2133600"/>
            <a:ext cx="3810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8" name="Line 23"/>
          <p:cNvSpPr>
            <a:spLocks noChangeShapeType="1"/>
          </p:cNvSpPr>
          <p:nvPr/>
        </p:nvSpPr>
        <p:spPr bwMode="auto">
          <a:xfrm flipH="1">
            <a:off x="1524000" y="2133600"/>
            <a:ext cx="1524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79" name="Line 24"/>
          <p:cNvSpPr>
            <a:spLocks noChangeShapeType="1"/>
          </p:cNvSpPr>
          <p:nvPr/>
        </p:nvSpPr>
        <p:spPr bwMode="auto">
          <a:xfrm>
            <a:off x="1828800" y="2133600"/>
            <a:ext cx="3810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80" name="Line 26"/>
          <p:cNvSpPr>
            <a:spLocks noChangeShapeType="1"/>
          </p:cNvSpPr>
          <p:nvPr/>
        </p:nvSpPr>
        <p:spPr bwMode="auto">
          <a:xfrm flipH="1">
            <a:off x="2286000" y="2133600"/>
            <a:ext cx="2286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81" name="Line 27"/>
          <p:cNvSpPr>
            <a:spLocks noChangeShapeType="1"/>
          </p:cNvSpPr>
          <p:nvPr/>
        </p:nvSpPr>
        <p:spPr bwMode="auto">
          <a:xfrm flipH="1">
            <a:off x="2438400" y="2133600"/>
            <a:ext cx="3810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82" name="Rectangle 28" descr="10%"/>
          <p:cNvSpPr>
            <a:spLocks noChangeArrowheads="1"/>
          </p:cNvSpPr>
          <p:nvPr/>
        </p:nvSpPr>
        <p:spPr bwMode="auto">
          <a:xfrm>
            <a:off x="1676400" y="33528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45083" name="Line 29"/>
          <p:cNvSpPr>
            <a:spLocks noChangeShapeType="1"/>
          </p:cNvSpPr>
          <p:nvPr/>
        </p:nvSpPr>
        <p:spPr bwMode="auto">
          <a:xfrm>
            <a:off x="1219200" y="2895600"/>
            <a:ext cx="533400" cy="12954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84" name="Line 30"/>
          <p:cNvSpPr>
            <a:spLocks noChangeShapeType="1"/>
          </p:cNvSpPr>
          <p:nvPr/>
        </p:nvSpPr>
        <p:spPr bwMode="auto">
          <a:xfrm>
            <a:off x="1371600" y="2895600"/>
            <a:ext cx="3810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85" name="Line 31"/>
          <p:cNvSpPr>
            <a:spLocks noChangeShapeType="1"/>
          </p:cNvSpPr>
          <p:nvPr/>
        </p:nvSpPr>
        <p:spPr bwMode="auto">
          <a:xfrm flipH="1">
            <a:off x="1905000" y="2895600"/>
            <a:ext cx="3048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86" name="Line 32"/>
          <p:cNvSpPr>
            <a:spLocks noChangeShapeType="1"/>
          </p:cNvSpPr>
          <p:nvPr/>
        </p:nvSpPr>
        <p:spPr bwMode="auto">
          <a:xfrm flipH="1">
            <a:off x="2133600" y="2895600"/>
            <a:ext cx="3810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87" name="Rectangle 33" descr="10%"/>
          <p:cNvSpPr>
            <a:spLocks noChangeArrowheads="1"/>
          </p:cNvSpPr>
          <p:nvPr/>
        </p:nvSpPr>
        <p:spPr bwMode="auto">
          <a:xfrm>
            <a:off x="1676400" y="41910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45088" name="Line 34"/>
          <p:cNvSpPr>
            <a:spLocks noChangeShapeType="1"/>
          </p:cNvSpPr>
          <p:nvPr/>
        </p:nvSpPr>
        <p:spPr bwMode="auto">
          <a:xfrm>
            <a:off x="2133600" y="3657600"/>
            <a:ext cx="0" cy="5334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89" name="Line 35"/>
          <p:cNvSpPr>
            <a:spLocks noChangeShapeType="1"/>
          </p:cNvSpPr>
          <p:nvPr/>
        </p:nvSpPr>
        <p:spPr bwMode="auto">
          <a:xfrm>
            <a:off x="1905000" y="3657600"/>
            <a:ext cx="0" cy="5334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90" name="Rectangle 37" descr="10%"/>
          <p:cNvSpPr>
            <a:spLocks noChangeArrowheads="1"/>
          </p:cNvSpPr>
          <p:nvPr/>
        </p:nvSpPr>
        <p:spPr bwMode="auto">
          <a:xfrm>
            <a:off x="1676400" y="48768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45091" name="Line 38"/>
          <p:cNvSpPr>
            <a:spLocks noChangeShapeType="1"/>
          </p:cNvSpPr>
          <p:nvPr/>
        </p:nvSpPr>
        <p:spPr bwMode="auto">
          <a:xfrm>
            <a:off x="1828800" y="4495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92" name="Line 39"/>
          <p:cNvSpPr>
            <a:spLocks noChangeShapeType="1"/>
          </p:cNvSpPr>
          <p:nvPr/>
        </p:nvSpPr>
        <p:spPr bwMode="auto">
          <a:xfrm>
            <a:off x="2057400" y="4495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93" name="Line 40"/>
          <p:cNvSpPr>
            <a:spLocks noChangeShapeType="1"/>
          </p:cNvSpPr>
          <p:nvPr/>
        </p:nvSpPr>
        <p:spPr bwMode="auto">
          <a:xfrm>
            <a:off x="1752600" y="5181600"/>
            <a:ext cx="0" cy="5334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94" name="Line 41"/>
          <p:cNvSpPr>
            <a:spLocks noChangeShapeType="1"/>
          </p:cNvSpPr>
          <p:nvPr/>
        </p:nvSpPr>
        <p:spPr bwMode="auto">
          <a:xfrm>
            <a:off x="2057400" y="5181600"/>
            <a:ext cx="0" cy="5334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095" name="Text Box 42" descr="10%"/>
          <p:cNvSpPr txBox="1">
            <a:spLocks noChangeArrowheads="1"/>
          </p:cNvSpPr>
          <p:nvPr/>
        </p:nvSpPr>
        <p:spPr bwMode="auto">
          <a:xfrm>
            <a:off x="533400" y="1828800"/>
            <a:ext cx="600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CSA</a:t>
            </a:r>
            <a:endParaRPr lang="en-CA" dirty="0"/>
          </a:p>
        </p:txBody>
      </p:sp>
      <p:sp>
        <p:nvSpPr>
          <p:cNvPr id="45096" name="Text Box 44" descr="10%"/>
          <p:cNvSpPr txBox="1">
            <a:spLocks noChangeArrowheads="1"/>
          </p:cNvSpPr>
          <p:nvPr/>
        </p:nvSpPr>
        <p:spPr bwMode="auto">
          <a:xfrm>
            <a:off x="1508125" y="1812925"/>
            <a:ext cx="600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CSA</a:t>
            </a:r>
            <a:endParaRPr lang="en-CA" dirty="0"/>
          </a:p>
        </p:txBody>
      </p:sp>
      <p:sp>
        <p:nvSpPr>
          <p:cNvPr id="45097" name="Text Box 46" descr="10%"/>
          <p:cNvSpPr txBox="1">
            <a:spLocks noChangeArrowheads="1"/>
          </p:cNvSpPr>
          <p:nvPr/>
        </p:nvSpPr>
        <p:spPr bwMode="auto">
          <a:xfrm>
            <a:off x="1066800" y="2590800"/>
            <a:ext cx="600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CSA</a:t>
            </a:r>
            <a:endParaRPr lang="en-CA" dirty="0"/>
          </a:p>
        </p:txBody>
      </p:sp>
      <p:sp>
        <p:nvSpPr>
          <p:cNvPr id="45098" name="Text Box 48" descr="10%"/>
          <p:cNvSpPr txBox="1">
            <a:spLocks noChangeArrowheads="1"/>
          </p:cNvSpPr>
          <p:nvPr/>
        </p:nvSpPr>
        <p:spPr bwMode="auto">
          <a:xfrm>
            <a:off x="1600200" y="3352800"/>
            <a:ext cx="600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CSA</a:t>
            </a:r>
            <a:endParaRPr lang="en-CA" dirty="0"/>
          </a:p>
        </p:txBody>
      </p:sp>
      <p:sp>
        <p:nvSpPr>
          <p:cNvPr id="45099" name="Text Box 49" descr="10%"/>
          <p:cNvSpPr txBox="1">
            <a:spLocks noChangeArrowheads="1"/>
          </p:cNvSpPr>
          <p:nvPr/>
        </p:nvSpPr>
        <p:spPr bwMode="auto">
          <a:xfrm>
            <a:off x="1600200" y="4191000"/>
            <a:ext cx="600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CSA</a:t>
            </a:r>
            <a:endParaRPr lang="en-CA" dirty="0"/>
          </a:p>
        </p:txBody>
      </p:sp>
      <p:sp>
        <p:nvSpPr>
          <p:cNvPr id="45100" name="Text Box 50" descr="10%"/>
          <p:cNvSpPr txBox="1">
            <a:spLocks noChangeArrowheads="1"/>
          </p:cNvSpPr>
          <p:nvPr/>
        </p:nvSpPr>
        <p:spPr bwMode="auto">
          <a:xfrm>
            <a:off x="1600200" y="4876800"/>
            <a:ext cx="600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CPA</a:t>
            </a:r>
            <a:endParaRPr lang="en-CA" dirty="0"/>
          </a:p>
        </p:txBody>
      </p:sp>
      <p:sp>
        <p:nvSpPr>
          <p:cNvPr id="45101" name="Rectangle 54" descr="10%"/>
          <p:cNvSpPr>
            <a:spLocks noChangeArrowheads="1"/>
          </p:cNvSpPr>
          <p:nvPr/>
        </p:nvSpPr>
        <p:spPr bwMode="auto">
          <a:xfrm>
            <a:off x="6172200" y="17526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CSA</a:t>
            </a:r>
            <a:endParaRPr lang="en-CA" dirty="0"/>
          </a:p>
        </p:txBody>
      </p:sp>
      <p:sp>
        <p:nvSpPr>
          <p:cNvPr id="45102" name="Rectangle 55" descr="10%"/>
          <p:cNvSpPr>
            <a:spLocks noChangeArrowheads="1"/>
          </p:cNvSpPr>
          <p:nvPr/>
        </p:nvSpPr>
        <p:spPr bwMode="auto">
          <a:xfrm>
            <a:off x="4953000" y="17526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CSA</a:t>
            </a:r>
            <a:endParaRPr lang="en-CA" dirty="0"/>
          </a:p>
        </p:txBody>
      </p:sp>
      <p:sp>
        <p:nvSpPr>
          <p:cNvPr id="45103" name="Line 56"/>
          <p:cNvSpPr>
            <a:spLocks noChangeShapeType="1"/>
          </p:cNvSpPr>
          <p:nvPr/>
        </p:nvSpPr>
        <p:spPr bwMode="auto">
          <a:xfrm>
            <a:off x="5029200" y="13716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04" name="Line 57"/>
          <p:cNvSpPr>
            <a:spLocks noChangeShapeType="1"/>
          </p:cNvSpPr>
          <p:nvPr/>
        </p:nvSpPr>
        <p:spPr bwMode="auto">
          <a:xfrm>
            <a:off x="6248400" y="13716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05" name="Line 58"/>
          <p:cNvSpPr>
            <a:spLocks noChangeShapeType="1"/>
          </p:cNvSpPr>
          <p:nvPr/>
        </p:nvSpPr>
        <p:spPr bwMode="auto">
          <a:xfrm>
            <a:off x="5334000" y="13716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06" name="Line 59"/>
          <p:cNvSpPr>
            <a:spLocks noChangeShapeType="1"/>
          </p:cNvSpPr>
          <p:nvPr/>
        </p:nvSpPr>
        <p:spPr bwMode="auto">
          <a:xfrm>
            <a:off x="5181600" y="13716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07" name="Line 60"/>
          <p:cNvSpPr>
            <a:spLocks noChangeShapeType="1"/>
          </p:cNvSpPr>
          <p:nvPr/>
        </p:nvSpPr>
        <p:spPr bwMode="auto">
          <a:xfrm>
            <a:off x="6553200" y="13716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08" name="Line 61"/>
          <p:cNvSpPr>
            <a:spLocks noChangeShapeType="1"/>
          </p:cNvSpPr>
          <p:nvPr/>
        </p:nvSpPr>
        <p:spPr bwMode="auto">
          <a:xfrm>
            <a:off x="6400800" y="13716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09" name="Line 62"/>
          <p:cNvSpPr>
            <a:spLocks noChangeShapeType="1"/>
          </p:cNvSpPr>
          <p:nvPr/>
        </p:nvSpPr>
        <p:spPr bwMode="auto">
          <a:xfrm>
            <a:off x="7162800" y="1371600"/>
            <a:ext cx="0" cy="38100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10" name="Rectangle 63" descr="10%"/>
          <p:cNvSpPr>
            <a:spLocks noChangeArrowheads="1"/>
          </p:cNvSpPr>
          <p:nvPr/>
        </p:nvSpPr>
        <p:spPr bwMode="auto">
          <a:xfrm>
            <a:off x="5562600" y="26670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CSA</a:t>
            </a:r>
            <a:endParaRPr lang="en-CA" dirty="0"/>
          </a:p>
        </p:txBody>
      </p:sp>
      <p:sp>
        <p:nvSpPr>
          <p:cNvPr id="45111" name="Rectangle 64" descr="10%"/>
          <p:cNvSpPr>
            <a:spLocks noChangeArrowheads="1"/>
          </p:cNvSpPr>
          <p:nvPr/>
        </p:nvSpPr>
        <p:spPr bwMode="auto">
          <a:xfrm>
            <a:off x="6324600" y="38100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CSA</a:t>
            </a:r>
            <a:endParaRPr lang="en-CA" dirty="0"/>
          </a:p>
        </p:txBody>
      </p:sp>
      <p:sp>
        <p:nvSpPr>
          <p:cNvPr id="45112" name="Line 65"/>
          <p:cNvSpPr>
            <a:spLocks noChangeShapeType="1"/>
          </p:cNvSpPr>
          <p:nvPr/>
        </p:nvSpPr>
        <p:spPr bwMode="auto">
          <a:xfrm>
            <a:off x="5029200" y="2057400"/>
            <a:ext cx="609600" cy="6096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13" name="Line 66"/>
          <p:cNvSpPr>
            <a:spLocks noChangeShapeType="1"/>
          </p:cNvSpPr>
          <p:nvPr/>
        </p:nvSpPr>
        <p:spPr bwMode="auto">
          <a:xfrm>
            <a:off x="5334000" y="2057400"/>
            <a:ext cx="533400" cy="6096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14" name="Line 67"/>
          <p:cNvSpPr>
            <a:spLocks noChangeShapeType="1"/>
          </p:cNvSpPr>
          <p:nvPr/>
        </p:nvSpPr>
        <p:spPr bwMode="auto">
          <a:xfrm flipH="1">
            <a:off x="6019800" y="2057400"/>
            <a:ext cx="228600" cy="6096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15" name="Line 68"/>
          <p:cNvSpPr>
            <a:spLocks noChangeShapeType="1"/>
          </p:cNvSpPr>
          <p:nvPr/>
        </p:nvSpPr>
        <p:spPr bwMode="auto">
          <a:xfrm>
            <a:off x="6553200" y="2057400"/>
            <a:ext cx="0" cy="17526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16" name="Line 69"/>
          <p:cNvSpPr>
            <a:spLocks noChangeShapeType="1"/>
          </p:cNvSpPr>
          <p:nvPr/>
        </p:nvSpPr>
        <p:spPr bwMode="auto">
          <a:xfrm>
            <a:off x="5943600" y="2971800"/>
            <a:ext cx="457200" cy="838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17" name="Line 70"/>
          <p:cNvSpPr>
            <a:spLocks noChangeShapeType="1"/>
          </p:cNvSpPr>
          <p:nvPr/>
        </p:nvSpPr>
        <p:spPr bwMode="auto">
          <a:xfrm flipH="1">
            <a:off x="6705600" y="1752600"/>
            <a:ext cx="457200" cy="20574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18" name="Rectangle 71" descr="10%"/>
          <p:cNvSpPr>
            <a:spLocks noChangeArrowheads="1"/>
          </p:cNvSpPr>
          <p:nvPr/>
        </p:nvSpPr>
        <p:spPr bwMode="auto">
          <a:xfrm>
            <a:off x="5715000" y="45720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CSA</a:t>
            </a:r>
            <a:endParaRPr lang="en-CA" dirty="0"/>
          </a:p>
        </p:txBody>
      </p:sp>
      <p:sp>
        <p:nvSpPr>
          <p:cNvPr id="45119" name="Line 72"/>
          <p:cNvSpPr>
            <a:spLocks noChangeShapeType="1"/>
          </p:cNvSpPr>
          <p:nvPr/>
        </p:nvSpPr>
        <p:spPr bwMode="auto">
          <a:xfrm flipH="1">
            <a:off x="6172200" y="4114800"/>
            <a:ext cx="5334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20" name="Line 73"/>
          <p:cNvSpPr>
            <a:spLocks noChangeShapeType="1"/>
          </p:cNvSpPr>
          <p:nvPr/>
        </p:nvSpPr>
        <p:spPr bwMode="auto">
          <a:xfrm flipH="1">
            <a:off x="5943600" y="4114800"/>
            <a:ext cx="45720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21" name="Line 74"/>
          <p:cNvSpPr>
            <a:spLocks noChangeShapeType="1"/>
          </p:cNvSpPr>
          <p:nvPr/>
        </p:nvSpPr>
        <p:spPr bwMode="auto">
          <a:xfrm>
            <a:off x="5638800" y="2971800"/>
            <a:ext cx="152400" cy="1600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22" name="Line 75"/>
          <p:cNvSpPr>
            <a:spLocks noChangeShapeType="1"/>
          </p:cNvSpPr>
          <p:nvPr/>
        </p:nvSpPr>
        <p:spPr bwMode="auto">
          <a:xfrm>
            <a:off x="5791200" y="4876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23" name="Line 76"/>
          <p:cNvSpPr>
            <a:spLocks noChangeShapeType="1"/>
          </p:cNvSpPr>
          <p:nvPr/>
        </p:nvSpPr>
        <p:spPr bwMode="auto">
          <a:xfrm>
            <a:off x="6019800" y="48768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24" name="Text Box 77" descr="10%"/>
          <p:cNvSpPr txBox="1">
            <a:spLocks noChangeArrowheads="1"/>
          </p:cNvSpPr>
          <p:nvPr/>
        </p:nvSpPr>
        <p:spPr bwMode="auto">
          <a:xfrm>
            <a:off x="5638800" y="5232400"/>
            <a:ext cx="600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CPA</a:t>
            </a:r>
            <a:endParaRPr lang="en-CA" dirty="0"/>
          </a:p>
        </p:txBody>
      </p:sp>
      <p:sp>
        <p:nvSpPr>
          <p:cNvPr id="45125" name="Rectangle 78" descr="10%"/>
          <p:cNvSpPr>
            <a:spLocks noChangeArrowheads="1"/>
          </p:cNvSpPr>
          <p:nvPr/>
        </p:nvSpPr>
        <p:spPr bwMode="auto">
          <a:xfrm>
            <a:off x="5702300" y="5257800"/>
            <a:ext cx="533400" cy="3048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45126" name="Line 79"/>
          <p:cNvSpPr>
            <a:spLocks noChangeShapeType="1"/>
          </p:cNvSpPr>
          <p:nvPr/>
        </p:nvSpPr>
        <p:spPr bwMode="auto">
          <a:xfrm>
            <a:off x="5867400" y="55626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27" name="Line 80"/>
          <p:cNvSpPr>
            <a:spLocks noChangeShapeType="1"/>
          </p:cNvSpPr>
          <p:nvPr/>
        </p:nvSpPr>
        <p:spPr bwMode="auto">
          <a:xfrm>
            <a:off x="6096000" y="5562600"/>
            <a:ext cx="0" cy="3810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5128" name="Text Box 81" descr="10%"/>
          <p:cNvSpPr txBox="1">
            <a:spLocks noChangeArrowheads="1"/>
          </p:cNvSpPr>
          <p:nvPr/>
        </p:nvSpPr>
        <p:spPr bwMode="auto">
          <a:xfrm>
            <a:off x="2422525" y="3770313"/>
            <a:ext cx="12636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9 numbers</a:t>
            </a:r>
            <a:endParaRPr lang="en-CA" sz="1800" dirty="0">
              <a:solidFill>
                <a:schemeClr val="accent1"/>
              </a:solidFill>
            </a:endParaRPr>
          </a:p>
        </p:txBody>
      </p:sp>
      <p:sp>
        <p:nvSpPr>
          <p:cNvPr id="45129" name="Text Box 82" descr="10%"/>
          <p:cNvSpPr txBox="1">
            <a:spLocks noChangeArrowheads="1"/>
          </p:cNvSpPr>
          <p:nvPr/>
        </p:nvSpPr>
        <p:spPr bwMode="auto">
          <a:xfrm>
            <a:off x="7223125" y="3084513"/>
            <a:ext cx="12636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7 numbers</a:t>
            </a:r>
            <a:endParaRPr lang="en-CA" sz="18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1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1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1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1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1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1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1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1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1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1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1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1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1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1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1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01" grpId="0" animBg="1"/>
      <p:bldP spid="45102" grpId="0" animBg="1"/>
      <p:bldP spid="45103" grpId="0" animBg="1"/>
      <p:bldP spid="45104" grpId="0" animBg="1"/>
      <p:bldP spid="45105" grpId="0" animBg="1"/>
      <p:bldP spid="45106" grpId="0" animBg="1"/>
      <p:bldP spid="45107" grpId="0" animBg="1"/>
      <p:bldP spid="45108" grpId="0" animBg="1"/>
      <p:bldP spid="45109" grpId="0" animBg="1"/>
      <p:bldP spid="45110" grpId="0" animBg="1"/>
      <p:bldP spid="45111" grpId="0" animBg="1"/>
      <p:bldP spid="45112" grpId="0" animBg="1"/>
      <p:bldP spid="45113" grpId="0" animBg="1"/>
      <p:bldP spid="45114" grpId="0" animBg="1"/>
      <p:bldP spid="45115" grpId="0" animBg="1"/>
      <p:bldP spid="45116" grpId="0" animBg="1"/>
      <p:bldP spid="45117" grpId="0" animBg="1"/>
      <p:bldP spid="45118" grpId="0" animBg="1"/>
      <p:bldP spid="45119" grpId="0" animBg="1"/>
      <p:bldP spid="45120" grpId="0" animBg="1"/>
      <p:bldP spid="45121" grpId="0" animBg="1"/>
      <p:bldP spid="45122" grpId="0" animBg="1"/>
      <p:bldP spid="45123" grpId="0" animBg="1"/>
      <p:bldP spid="45124" grpId="0"/>
      <p:bldP spid="45125" grpId="0" animBg="1"/>
      <p:bldP spid="45126" grpId="0" animBg="1"/>
      <p:bldP spid="45127" grpId="0" animBg="1"/>
      <p:bldP spid="451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304800" y="609600"/>
            <a:ext cx="8331200" cy="358775"/>
          </a:xfrm>
        </p:spPr>
        <p:txBody>
          <a:bodyPr/>
          <a:lstStyle/>
          <a:p>
            <a:r>
              <a:rPr lang="en-CA" dirty="0">
                <a:solidFill>
                  <a:schemeClr val="accent1"/>
                </a:solidFill>
              </a:rPr>
              <a:t>Example</a:t>
            </a:r>
          </a:p>
        </p:txBody>
      </p:sp>
      <p:sp>
        <p:nvSpPr>
          <p:cNvPr id="46083" name="Footer Placeholder 2"/>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6084" name="Title 3"/>
          <p:cNvSpPr>
            <a:spLocks noGrp="1"/>
          </p:cNvSpPr>
          <p:nvPr>
            <p:ph type="title"/>
          </p:nvPr>
        </p:nvSpPr>
        <p:spPr>
          <a:xfrm>
            <a:off x="423863" y="71438"/>
            <a:ext cx="4260850" cy="373062"/>
          </a:xfrm>
        </p:spPr>
        <p:txBody>
          <a:bodyPr/>
          <a:lstStyle/>
          <a:p>
            <a:r>
              <a:rPr lang="en-US" dirty="0"/>
              <a:t>Fast Multiplications (Cont’d)</a:t>
            </a:r>
            <a:endParaRPr lang="en-CA"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05800" cy="1605568"/>
          </a:xfrm>
        </p:spPr>
        <p:txBody>
          <a:bodyPr/>
          <a:lstStyle/>
          <a:p>
            <a:r>
              <a:rPr lang="en-CA" dirty="0">
                <a:solidFill>
                  <a:srgbClr val="FF0000"/>
                </a:solidFill>
              </a:rPr>
              <a:t>Table Lookup Multiplication: </a:t>
            </a:r>
            <a:r>
              <a:rPr lang="en-CA" sz="1800" dirty="0"/>
              <a:t>multiplication can be accomplished using a memory that contains different versions of the multiplicand to be added to the partial products.  This method is faster than the sequential add-shift algorithm, because it shifts the partial products three bit positions after the add operation.</a:t>
            </a:r>
          </a:p>
          <a:p>
            <a:r>
              <a:rPr lang="en-CA" sz="1800" dirty="0">
                <a:solidFill>
                  <a:schemeClr val="accent2"/>
                </a:solidFill>
              </a:rPr>
              <a:t>Sequential Add-Three-Bit-Shift multiplier: </a:t>
            </a:r>
            <a:r>
              <a:rPr lang="en-CA" sz="1800" dirty="0"/>
              <a:t>for 8-bit multiplicands and multipliers</a:t>
            </a:r>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4260782" cy="372603"/>
          </a:xfrm>
        </p:spPr>
        <p:txBody>
          <a:bodyPr/>
          <a:lstStyle/>
          <a:p>
            <a:r>
              <a:rPr lang="en-US" dirty="0"/>
              <a:t>Fast Multiplications (Cont’d)</a:t>
            </a:r>
            <a:endParaRPr lang="en-CA" dirty="0"/>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41081"/>
            <a:ext cx="7162800" cy="42797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flipH="1">
            <a:off x="5257800" y="2641244"/>
            <a:ext cx="685800" cy="457200"/>
          </a:xfrm>
          <a:prstGeom prst="straightConnector1">
            <a:avLst/>
          </a:prstGeom>
          <a:pattFill prst="pct10">
            <a:fgClr>
              <a:schemeClr val="hlink"/>
            </a:fgClr>
            <a:bgClr>
              <a:schemeClr val="bg1"/>
            </a:bgClr>
          </a:pattFill>
          <a:ln w="25400" cap="flat" cmpd="sng" algn="ctr">
            <a:solidFill>
              <a:schemeClr val="accent2"/>
            </a:solidFill>
            <a:prstDash val="solid"/>
            <a:round/>
            <a:headEnd type="none" w="med" len="med"/>
            <a:tailEnd type="arrow"/>
          </a:ln>
          <a:effectLst/>
        </p:spPr>
      </p:cxnSp>
      <p:sp>
        <p:nvSpPr>
          <p:cNvPr id="8" name="TextBox 7"/>
          <p:cNvSpPr txBox="1"/>
          <p:nvPr/>
        </p:nvSpPr>
        <p:spPr>
          <a:xfrm>
            <a:off x="5943600" y="2225745"/>
            <a:ext cx="3136904" cy="584775"/>
          </a:xfrm>
          <a:prstGeom prst="rect">
            <a:avLst/>
          </a:prstGeom>
          <a:noFill/>
        </p:spPr>
        <p:txBody>
          <a:bodyPr wrap="square" rtlCol="0">
            <a:spAutoFit/>
          </a:bodyPr>
          <a:lstStyle/>
          <a:p>
            <a:r>
              <a:rPr lang="en-CA" dirty="0"/>
              <a:t>Firmware loads the multiplicand table in memory</a:t>
            </a:r>
          </a:p>
        </p:txBody>
      </p:sp>
      <p:sp>
        <p:nvSpPr>
          <p:cNvPr id="10" name="TextBox 9"/>
          <p:cNvSpPr txBox="1"/>
          <p:nvPr/>
        </p:nvSpPr>
        <p:spPr>
          <a:xfrm>
            <a:off x="26096" y="2514600"/>
            <a:ext cx="2646878" cy="2308324"/>
          </a:xfrm>
          <a:prstGeom prst="rect">
            <a:avLst/>
          </a:prstGeom>
          <a:noFill/>
        </p:spPr>
        <p:txBody>
          <a:bodyPr wrap="none" rtlCol="0">
            <a:spAutoFit/>
          </a:bodyPr>
          <a:lstStyle/>
          <a:p>
            <a:r>
              <a:rPr lang="en-CA" dirty="0"/>
              <a:t>9-bit parallel-in,</a:t>
            </a:r>
          </a:p>
          <a:p>
            <a:r>
              <a:rPr lang="en-CA" dirty="0"/>
              <a:t>parallel-out shift</a:t>
            </a:r>
          </a:p>
          <a:p>
            <a:r>
              <a:rPr lang="en-CA" dirty="0"/>
              <a:t>register, 3 bits at a time </a:t>
            </a:r>
          </a:p>
          <a:p>
            <a:endParaRPr lang="en-CA" dirty="0"/>
          </a:p>
          <a:p>
            <a:r>
              <a:rPr lang="en-CA" dirty="0"/>
              <a:t>(divisible by 3 – high-order </a:t>
            </a:r>
          </a:p>
          <a:p>
            <a:r>
              <a:rPr lang="en-CA" dirty="0"/>
              <a:t>bit is the sign extension)</a:t>
            </a:r>
          </a:p>
          <a:p>
            <a:endParaRPr lang="en-CA" dirty="0"/>
          </a:p>
          <a:p>
            <a:r>
              <a:rPr lang="en-CA" dirty="0"/>
              <a:t>Initially,</a:t>
            </a:r>
          </a:p>
          <a:p>
            <a:r>
              <a:rPr lang="en-CA" dirty="0"/>
              <a:t>Sum = Product = 0</a:t>
            </a:r>
          </a:p>
        </p:txBody>
      </p:sp>
      <p:cxnSp>
        <p:nvCxnSpPr>
          <p:cNvPr id="11" name="Straight Arrow Connector 10"/>
          <p:cNvCxnSpPr/>
          <p:nvPr/>
        </p:nvCxnSpPr>
        <p:spPr bwMode="auto">
          <a:xfrm>
            <a:off x="1650304" y="2945154"/>
            <a:ext cx="381000" cy="0"/>
          </a:xfrm>
          <a:prstGeom prst="straightConnector1">
            <a:avLst/>
          </a:prstGeom>
          <a:pattFill prst="pct10">
            <a:fgClr>
              <a:schemeClr val="hlink"/>
            </a:fgClr>
            <a:bgClr>
              <a:schemeClr val="bg1"/>
            </a:bgClr>
          </a:pattFill>
          <a:ln w="25400" cap="flat" cmpd="sng" algn="ctr">
            <a:solidFill>
              <a:schemeClr val="accent2"/>
            </a:solidFill>
            <a:prstDash val="solid"/>
            <a:round/>
            <a:headEnd type="none" w="med" len="med"/>
            <a:tailEnd type="arrow"/>
          </a:ln>
          <a:effectLst/>
        </p:spPr>
      </p:cxnSp>
      <p:sp>
        <p:nvSpPr>
          <p:cNvPr id="13" name="TextBox 12"/>
          <p:cNvSpPr txBox="1"/>
          <p:nvPr/>
        </p:nvSpPr>
        <p:spPr>
          <a:xfrm>
            <a:off x="2133600" y="2750225"/>
            <a:ext cx="1760928" cy="338554"/>
          </a:xfrm>
          <a:prstGeom prst="rect">
            <a:avLst/>
          </a:prstGeom>
          <a:noFill/>
        </p:spPr>
        <p:txBody>
          <a:bodyPr wrap="square" rtlCol="0">
            <a:spAutoFit/>
          </a:bodyPr>
          <a:lstStyle/>
          <a:p>
            <a:r>
              <a:rPr lang="en-CA" dirty="0"/>
              <a:t>8                       0</a:t>
            </a:r>
          </a:p>
        </p:txBody>
      </p:sp>
      <p:sp>
        <p:nvSpPr>
          <p:cNvPr id="14" name="TextBox 13"/>
          <p:cNvSpPr txBox="1"/>
          <p:nvPr/>
        </p:nvSpPr>
        <p:spPr>
          <a:xfrm>
            <a:off x="5711694" y="4095772"/>
            <a:ext cx="1348446" cy="338554"/>
          </a:xfrm>
          <a:prstGeom prst="rect">
            <a:avLst/>
          </a:prstGeom>
          <a:noFill/>
        </p:spPr>
        <p:txBody>
          <a:bodyPr wrap="none" rtlCol="0">
            <a:spAutoFit/>
          </a:bodyPr>
          <a:lstStyle/>
          <a:p>
            <a:r>
              <a:rPr lang="en-CA" b="1" dirty="0">
                <a:solidFill>
                  <a:schemeClr val="accent1"/>
                </a:solidFill>
              </a:rPr>
              <a:t>20-bit adder</a:t>
            </a:r>
          </a:p>
        </p:txBody>
      </p:sp>
      <p:sp>
        <p:nvSpPr>
          <p:cNvPr id="15" name="TextBox 14"/>
          <p:cNvSpPr txBox="1"/>
          <p:nvPr/>
        </p:nvSpPr>
        <p:spPr>
          <a:xfrm>
            <a:off x="6723273" y="2919502"/>
            <a:ext cx="2420727" cy="1077218"/>
          </a:xfrm>
          <a:prstGeom prst="rect">
            <a:avLst/>
          </a:prstGeom>
          <a:noFill/>
        </p:spPr>
        <p:txBody>
          <a:bodyPr wrap="none" rtlCol="0">
            <a:spAutoFit/>
          </a:bodyPr>
          <a:lstStyle/>
          <a:p>
            <a:r>
              <a:rPr lang="en-CA" dirty="0"/>
              <a:t>20-bit parallel-in,</a:t>
            </a:r>
          </a:p>
          <a:p>
            <a:r>
              <a:rPr lang="en-CA" dirty="0"/>
              <a:t>parallel-out shift register,</a:t>
            </a:r>
          </a:p>
          <a:p>
            <a:r>
              <a:rPr lang="en-CA" dirty="0"/>
              <a:t>shift right 3-bit positions</a:t>
            </a:r>
          </a:p>
          <a:p>
            <a:r>
              <a:rPr lang="en-CA" dirty="0"/>
              <a:t>after addition</a:t>
            </a:r>
          </a:p>
        </p:txBody>
      </p:sp>
      <p:cxnSp>
        <p:nvCxnSpPr>
          <p:cNvPr id="16" name="Straight Arrow Connector 15"/>
          <p:cNvCxnSpPr/>
          <p:nvPr/>
        </p:nvCxnSpPr>
        <p:spPr bwMode="auto">
          <a:xfrm>
            <a:off x="8534400" y="3733800"/>
            <a:ext cx="0" cy="2057400"/>
          </a:xfrm>
          <a:prstGeom prst="straightConnector1">
            <a:avLst/>
          </a:prstGeom>
          <a:pattFill prst="pct10">
            <a:fgClr>
              <a:schemeClr val="hlink"/>
            </a:fgClr>
            <a:bgClr>
              <a:schemeClr val="bg1"/>
            </a:bgClr>
          </a:pattFill>
          <a:ln w="25400" cap="flat" cmpd="sng" algn="ctr">
            <a:solidFill>
              <a:schemeClr val="accent2"/>
            </a:solidFill>
            <a:prstDash val="solid"/>
            <a:round/>
            <a:headEnd type="none" w="med" len="med"/>
            <a:tailEnd type="arrow"/>
          </a:ln>
          <a:effectLst/>
        </p:spPr>
      </p:cxnSp>
      <p:sp>
        <p:nvSpPr>
          <p:cNvPr id="19" name="TextBox 18"/>
          <p:cNvSpPr txBox="1"/>
          <p:nvPr/>
        </p:nvSpPr>
        <p:spPr>
          <a:xfrm>
            <a:off x="4132543" y="4380968"/>
            <a:ext cx="2007637" cy="584775"/>
          </a:xfrm>
          <a:prstGeom prst="rect">
            <a:avLst/>
          </a:prstGeom>
          <a:noFill/>
        </p:spPr>
        <p:txBody>
          <a:bodyPr wrap="square" rtlCol="0">
            <a:spAutoFit/>
          </a:bodyPr>
          <a:lstStyle/>
          <a:p>
            <a:r>
              <a:rPr lang="en-CA" dirty="0"/>
              <a:t>Connected to a</a:t>
            </a:r>
            <a:r>
              <a:rPr lang="en-CA" baseline="-25000" dirty="0"/>
              <a:t>9-19</a:t>
            </a:r>
          </a:p>
          <a:p>
            <a:r>
              <a:rPr lang="en-CA" dirty="0"/>
              <a:t>                   a</a:t>
            </a:r>
            <a:r>
              <a:rPr lang="en-CA" baseline="-25000" dirty="0"/>
              <a:t>0-8 </a:t>
            </a:r>
            <a:r>
              <a:rPr lang="en-CA" dirty="0"/>
              <a:t>= 0</a:t>
            </a:r>
          </a:p>
        </p:txBody>
      </p:sp>
      <p:sp>
        <p:nvSpPr>
          <p:cNvPr id="20" name="TextBox 19"/>
          <p:cNvSpPr txBox="1"/>
          <p:nvPr/>
        </p:nvSpPr>
        <p:spPr>
          <a:xfrm>
            <a:off x="2809483" y="3324404"/>
            <a:ext cx="248433" cy="276999"/>
          </a:xfrm>
          <a:prstGeom prst="rect">
            <a:avLst/>
          </a:prstGeom>
          <a:solidFill>
            <a:schemeClr val="accent3"/>
          </a:solidFill>
        </p:spPr>
        <p:txBody>
          <a:bodyPr wrap="square" rtlCol="0">
            <a:spAutoFit/>
          </a:bodyPr>
          <a:lstStyle/>
          <a:p>
            <a:r>
              <a:rPr lang="en-CA" sz="1200" dirty="0"/>
              <a:t>Q</a:t>
            </a:r>
          </a:p>
        </p:txBody>
      </p:sp>
      <p:sp>
        <p:nvSpPr>
          <p:cNvPr id="21" name="TextBox 20"/>
          <p:cNvSpPr txBox="1"/>
          <p:nvPr/>
        </p:nvSpPr>
        <p:spPr>
          <a:xfrm>
            <a:off x="4356970" y="2418782"/>
            <a:ext cx="201460" cy="276999"/>
          </a:xfrm>
          <a:prstGeom prst="rect">
            <a:avLst/>
          </a:prstGeom>
          <a:solidFill>
            <a:schemeClr val="accent3"/>
          </a:solidFill>
        </p:spPr>
        <p:txBody>
          <a:bodyPr wrap="square" rtlCol="0">
            <a:spAutoFit/>
          </a:bodyPr>
          <a:lstStyle/>
          <a:p>
            <a:r>
              <a:rPr lang="en-CA" sz="1200" dirty="0"/>
              <a:t>M</a:t>
            </a:r>
          </a:p>
        </p:txBody>
      </p:sp>
      <p:sp>
        <p:nvSpPr>
          <p:cNvPr id="22" name="TextBox 21"/>
          <p:cNvSpPr txBox="1"/>
          <p:nvPr/>
        </p:nvSpPr>
        <p:spPr>
          <a:xfrm>
            <a:off x="2144038" y="5714644"/>
            <a:ext cx="5343903" cy="830997"/>
          </a:xfrm>
          <a:prstGeom prst="rect">
            <a:avLst/>
          </a:prstGeom>
          <a:noFill/>
        </p:spPr>
        <p:txBody>
          <a:bodyPr wrap="square" rtlCol="0">
            <a:spAutoFit/>
          </a:bodyPr>
          <a:lstStyle/>
          <a:p>
            <a:r>
              <a:rPr lang="en-CA" dirty="0"/>
              <a:t>Sum is a 20-bit register to contain the 11-bit multiplicand table entries plus 9 bits to accommodate the three right</a:t>
            </a:r>
          </a:p>
          <a:p>
            <a:r>
              <a:rPr lang="en-CA" dirty="0"/>
              <a:t>shift operations of three bits per shift.</a:t>
            </a:r>
          </a:p>
        </p:txBody>
      </p:sp>
    </p:spTree>
    <p:extLst>
      <p:ext uri="{BB962C8B-B14F-4D97-AF65-F5344CB8AC3E}">
        <p14:creationId xmlns:p14="http://schemas.microsoft.com/office/powerpoint/2010/main" val="5757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fade">
                                      <p:cBhvr>
                                        <p:cTn id="12" dur="500"/>
                                        <p:tgtEl>
                                          <p:spTgt spid="6758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fade">
                                      <p:cBhvr>
                                        <p:cTn id="29" dur="500"/>
                                        <p:tgtEl>
                                          <p:spTgt spid="10">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fade">
                                      <p:cBhvr>
                                        <p:cTn id="32" dur="500"/>
                                        <p:tgtEl>
                                          <p:spTgt spid="10">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500"/>
                                        <p:tgtEl>
                                          <p:spTgt spid="10">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xEl>
                                              <p:pRg st="5" end="5"/>
                                            </p:txEl>
                                          </p:spTgt>
                                        </p:tgtEl>
                                        <p:attrNameLst>
                                          <p:attrName>style.visibility</p:attrName>
                                        </p:attrNameLst>
                                      </p:cBhvr>
                                      <p:to>
                                        <p:strVal val="visible"/>
                                      </p:to>
                                    </p:set>
                                    <p:animEffect transition="in" filter="fade">
                                      <p:cBhvr>
                                        <p:cTn id="38" dur="500"/>
                                        <p:tgtEl>
                                          <p:spTgt spid="10">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500"/>
                                        <p:tgtEl>
                                          <p:spTgt spid="8">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xEl>
                                              <p:pRg st="0" end="0"/>
                                            </p:txEl>
                                          </p:spTgt>
                                        </p:tgtEl>
                                        <p:attrNameLst>
                                          <p:attrName>style.visibility</p:attrName>
                                        </p:attrNameLst>
                                      </p:cBhvr>
                                      <p:to>
                                        <p:strVal val="visible"/>
                                      </p:to>
                                    </p:set>
                                    <p:animEffect transition="in" filter="fade">
                                      <p:cBhvr>
                                        <p:cTn id="57" dur="500"/>
                                        <p:tgtEl>
                                          <p:spTgt spid="19">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9">
                                            <p:txEl>
                                              <p:pRg st="1" end="1"/>
                                            </p:txEl>
                                          </p:spTgt>
                                        </p:tgtEl>
                                        <p:attrNameLst>
                                          <p:attrName>style.visibility</p:attrName>
                                        </p:attrNameLst>
                                      </p:cBhvr>
                                      <p:to>
                                        <p:strVal val="visible"/>
                                      </p:to>
                                    </p:set>
                                    <p:animEffect transition="in" filter="fade">
                                      <p:cBhvr>
                                        <p:cTn id="60" dur="500"/>
                                        <p:tgtEl>
                                          <p:spTgt spid="19">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2">
                                            <p:txEl>
                                              <p:pRg st="0" end="0"/>
                                            </p:txEl>
                                          </p:spTgt>
                                        </p:tgtEl>
                                        <p:attrNameLst>
                                          <p:attrName>style.visibility</p:attrName>
                                        </p:attrNameLst>
                                      </p:cBhvr>
                                      <p:to>
                                        <p:strVal val="visible"/>
                                      </p:to>
                                    </p:set>
                                    <p:animEffect transition="in" filter="fade">
                                      <p:cBhvr>
                                        <p:cTn id="65" dur="500"/>
                                        <p:tgtEl>
                                          <p:spTgt spid="22">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2">
                                            <p:txEl>
                                              <p:pRg st="1" end="1"/>
                                            </p:txEl>
                                          </p:spTgt>
                                        </p:tgtEl>
                                        <p:attrNameLst>
                                          <p:attrName>style.visibility</p:attrName>
                                        </p:attrNameLst>
                                      </p:cBhvr>
                                      <p:to>
                                        <p:strVal val="visible"/>
                                      </p:to>
                                    </p:set>
                                    <p:animEffect transition="in" filter="fade">
                                      <p:cBhvr>
                                        <p:cTn id="68" dur="500"/>
                                        <p:tgtEl>
                                          <p:spTgt spid="22">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0">
                                            <p:txEl>
                                              <p:pRg st="7" end="7"/>
                                            </p:txEl>
                                          </p:spTgt>
                                        </p:tgtEl>
                                        <p:attrNameLst>
                                          <p:attrName>style.visibility</p:attrName>
                                        </p:attrNameLst>
                                      </p:cBhvr>
                                      <p:to>
                                        <p:strVal val="visible"/>
                                      </p:to>
                                    </p:set>
                                    <p:animEffect transition="in" filter="fade">
                                      <p:cBhvr>
                                        <p:cTn id="73" dur="500"/>
                                        <p:tgtEl>
                                          <p:spTgt spid="10">
                                            <p:txEl>
                                              <p:pRg st="7" end="7"/>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0">
                                            <p:txEl>
                                              <p:pRg st="8" end="8"/>
                                            </p:txEl>
                                          </p:spTgt>
                                        </p:tgtEl>
                                        <p:attrNameLst>
                                          <p:attrName>style.visibility</p:attrName>
                                        </p:attrNameLst>
                                      </p:cBhvr>
                                      <p:to>
                                        <p:strVal val="visible"/>
                                      </p:to>
                                    </p:set>
                                    <p:animEffect transition="in" filter="fade">
                                      <p:cBhvr>
                                        <p:cTn id="76" dur="500"/>
                                        <p:tgtEl>
                                          <p:spTgt spid="10">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5">
                                            <p:txEl>
                                              <p:pRg st="0" end="0"/>
                                            </p:txEl>
                                          </p:spTgt>
                                        </p:tgtEl>
                                        <p:attrNameLst>
                                          <p:attrName>style.visibility</p:attrName>
                                        </p:attrNameLst>
                                      </p:cBhvr>
                                      <p:to>
                                        <p:strVal val="visible"/>
                                      </p:to>
                                    </p:set>
                                    <p:animEffect transition="in" filter="fade">
                                      <p:cBhvr>
                                        <p:cTn id="81" dur="500"/>
                                        <p:tgtEl>
                                          <p:spTgt spid="15">
                                            <p:txEl>
                                              <p:pRg st="0" end="0"/>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5">
                                            <p:txEl>
                                              <p:pRg st="1" end="1"/>
                                            </p:txEl>
                                          </p:spTgt>
                                        </p:tgtEl>
                                        <p:attrNameLst>
                                          <p:attrName>style.visibility</p:attrName>
                                        </p:attrNameLst>
                                      </p:cBhvr>
                                      <p:to>
                                        <p:strVal val="visible"/>
                                      </p:to>
                                    </p:set>
                                    <p:animEffect transition="in" filter="fade">
                                      <p:cBhvr>
                                        <p:cTn id="84" dur="500"/>
                                        <p:tgtEl>
                                          <p:spTgt spid="15">
                                            <p:txEl>
                                              <p:pRg st="1" end="1"/>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15">
                                            <p:txEl>
                                              <p:pRg st="2" end="2"/>
                                            </p:txEl>
                                          </p:spTgt>
                                        </p:tgtEl>
                                        <p:attrNameLst>
                                          <p:attrName>style.visibility</p:attrName>
                                        </p:attrNameLst>
                                      </p:cBhvr>
                                      <p:to>
                                        <p:strVal val="visible"/>
                                      </p:to>
                                    </p:set>
                                    <p:animEffect transition="in" filter="fade">
                                      <p:cBhvr>
                                        <p:cTn id="87" dur="500"/>
                                        <p:tgtEl>
                                          <p:spTgt spid="15">
                                            <p:txEl>
                                              <p:pRg st="2" end="2"/>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15">
                                            <p:txEl>
                                              <p:pRg st="3" end="3"/>
                                            </p:txEl>
                                          </p:spTgt>
                                        </p:tgtEl>
                                        <p:attrNameLst>
                                          <p:attrName>style.visibility</p:attrName>
                                        </p:attrNameLst>
                                      </p:cBhvr>
                                      <p:to>
                                        <p:strVal val="visible"/>
                                      </p:to>
                                    </p:set>
                                    <p:animEffect transition="in" filter="fade">
                                      <p:cBhvr>
                                        <p:cTn id="90" dur="500"/>
                                        <p:tgtEl>
                                          <p:spTgt spid="15">
                                            <p:txEl>
                                              <p:pRg st="3" end="3"/>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609600"/>
            <a:ext cx="8331200" cy="359073"/>
          </a:xfrm>
        </p:spPr>
        <p:txBody>
          <a:bodyPr/>
          <a:lstStyle/>
          <a:p>
            <a:r>
              <a:rPr lang="en-CA" dirty="0">
                <a:solidFill>
                  <a:schemeClr val="accent1"/>
                </a:solidFill>
              </a:rPr>
              <a:t>Example:</a:t>
            </a:r>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4260782" cy="372603"/>
          </a:xfrm>
        </p:spPr>
        <p:txBody>
          <a:bodyPr/>
          <a:lstStyle/>
          <a:p>
            <a:r>
              <a:rPr lang="en-US" dirty="0"/>
              <a:t>Fast Multiplications (Cont’d)</a:t>
            </a:r>
            <a:endParaRPr lang="en-CA" dirty="0"/>
          </a:p>
        </p:txBody>
      </p:sp>
      <p:sp>
        <p:nvSpPr>
          <p:cNvPr id="11" name="Rectangle 5"/>
          <p:cNvSpPr>
            <a:spLocks noChangeArrowheads="1"/>
          </p:cNvSpPr>
          <p:nvPr/>
        </p:nvSpPr>
        <p:spPr bwMode="auto">
          <a:xfrm>
            <a:off x="4191000" y="533399"/>
            <a:ext cx="49530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sz="1800" dirty="0">
                <a:solidFill>
                  <a:srgbClr val="000000"/>
                </a:solidFill>
                <a:latin typeface="Times-Roman" charset="0"/>
              </a:rPr>
              <a:t>Multiplicand M = 0000 0110 = 6</a:t>
            </a:r>
          </a:p>
          <a:p>
            <a:r>
              <a:rPr lang="en-US" sz="1800" dirty="0">
                <a:solidFill>
                  <a:srgbClr val="000000"/>
                </a:solidFill>
                <a:latin typeface="Times-Roman" charset="0"/>
              </a:rPr>
              <a:t>Multiplier      Q = 0 0000 1011 = 11</a:t>
            </a:r>
          </a:p>
          <a:p>
            <a:r>
              <a:rPr lang="en-US" sz="1800" dirty="0">
                <a:solidFill>
                  <a:srgbClr val="000000"/>
                </a:solidFill>
                <a:latin typeface="Times-Roman" charset="0"/>
              </a:rPr>
              <a:t>Product          P = 00000000000 001000010 = 66</a:t>
            </a:r>
            <a:endParaRPr lang="en-US" sz="1800" dirty="0">
              <a:latin typeface="Times New Roman" pitchFamily="18" charset="0"/>
            </a:endParaRPr>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64396"/>
            <a:ext cx="5962650" cy="504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470370" y="1600200"/>
            <a:ext cx="3028393" cy="4278094"/>
          </a:xfrm>
          <a:prstGeom prst="rect">
            <a:avLst/>
          </a:prstGeom>
          <a:noFill/>
        </p:spPr>
        <p:txBody>
          <a:bodyPr wrap="none" rtlCol="0">
            <a:spAutoFit/>
          </a:bodyPr>
          <a:lstStyle/>
          <a:p>
            <a:r>
              <a:rPr lang="en-CA" dirty="0"/>
              <a:t>8               0</a:t>
            </a:r>
          </a:p>
          <a:p>
            <a:endParaRPr lang="en-CA" dirty="0"/>
          </a:p>
          <a:p>
            <a:r>
              <a:rPr lang="en-CA" dirty="0"/>
              <a:t>   Multiplier</a:t>
            </a:r>
          </a:p>
          <a:p>
            <a:endParaRPr lang="en-CA" dirty="0"/>
          </a:p>
          <a:p>
            <a:endParaRPr lang="en-CA" dirty="0"/>
          </a:p>
          <a:p>
            <a:r>
              <a:rPr lang="en-CA" dirty="0"/>
              <a:t>000001</a:t>
            </a:r>
            <a:r>
              <a:rPr lang="en-CA" b="1" dirty="0">
                <a:solidFill>
                  <a:schemeClr val="accent1"/>
                </a:solidFill>
              </a:rPr>
              <a:t>011</a:t>
            </a:r>
          </a:p>
          <a:p>
            <a:endParaRPr lang="en-CA" b="1" dirty="0">
              <a:solidFill>
                <a:schemeClr val="accent1"/>
              </a:solidFill>
            </a:endParaRPr>
          </a:p>
          <a:p>
            <a:endParaRPr lang="en-CA" b="1" dirty="0">
              <a:solidFill>
                <a:schemeClr val="accent1"/>
              </a:solidFill>
            </a:endParaRPr>
          </a:p>
          <a:p>
            <a:endParaRPr lang="en-CA" b="1" dirty="0">
              <a:solidFill>
                <a:schemeClr val="accent1"/>
              </a:solidFill>
            </a:endParaRPr>
          </a:p>
          <a:p>
            <a:endParaRPr lang="en-CA" b="1" dirty="0">
              <a:solidFill>
                <a:schemeClr val="accent1"/>
              </a:solidFill>
            </a:endParaRPr>
          </a:p>
          <a:p>
            <a:r>
              <a:rPr lang="en-CA" dirty="0"/>
              <a:t>000000</a:t>
            </a:r>
            <a:r>
              <a:rPr lang="en-CA" b="1" dirty="0">
                <a:solidFill>
                  <a:schemeClr val="accent1"/>
                </a:solidFill>
              </a:rPr>
              <a:t>001  </a:t>
            </a:r>
            <a:r>
              <a:rPr lang="en-CA" b="1" dirty="0"/>
              <a:t>Multiplier shifted </a:t>
            </a:r>
          </a:p>
          <a:p>
            <a:r>
              <a:rPr lang="en-CA" b="1" dirty="0"/>
              <a:t>                    right 3 times</a:t>
            </a:r>
          </a:p>
          <a:p>
            <a:endParaRPr lang="en-CA" b="1" dirty="0"/>
          </a:p>
          <a:p>
            <a:endParaRPr lang="en-CA" b="1" dirty="0"/>
          </a:p>
          <a:p>
            <a:endParaRPr lang="en-CA" b="1" dirty="0"/>
          </a:p>
          <a:p>
            <a:r>
              <a:rPr lang="en-CA" dirty="0"/>
              <a:t>000000</a:t>
            </a:r>
            <a:r>
              <a:rPr lang="en-CA" b="1" dirty="0">
                <a:solidFill>
                  <a:schemeClr val="accent1"/>
                </a:solidFill>
              </a:rPr>
              <a:t>000  </a:t>
            </a:r>
            <a:r>
              <a:rPr lang="en-CA" b="1" dirty="0"/>
              <a:t>Multiplier shifted </a:t>
            </a:r>
          </a:p>
          <a:p>
            <a:r>
              <a:rPr lang="en-CA" b="1" dirty="0"/>
              <a:t>                    right 3 times</a:t>
            </a:r>
          </a:p>
        </p:txBody>
      </p:sp>
      <p:sp>
        <p:nvSpPr>
          <p:cNvPr id="14" name="TextBox 13"/>
          <p:cNvSpPr txBox="1"/>
          <p:nvPr/>
        </p:nvSpPr>
        <p:spPr>
          <a:xfrm>
            <a:off x="3689090" y="6243369"/>
            <a:ext cx="4540510" cy="338554"/>
          </a:xfrm>
          <a:prstGeom prst="rect">
            <a:avLst/>
          </a:prstGeom>
          <a:noFill/>
        </p:spPr>
        <p:txBody>
          <a:bodyPr wrap="square" rtlCol="0">
            <a:spAutoFit/>
          </a:bodyPr>
          <a:lstStyle/>
          <a:p>
            <a:r>
              <a:rPr lang="en-CA" b="1" dirty="0">
                <a:solidFill>
                  <a:schemeClr val="accent1"/>
                </a:solidFill>
              </a:rPr>
              <a:t>Product</a:t>
            </a:r>
            <a:endParaRPr lang="en-CA" dirty="0"/>
          </a:p>
        </p:txBody>
      </p:sp>
    </p:spTree>
    <p:extLst>
      <p:ext uri="{BB962C8B-B14F-4D97-AF65-F5344CB8AC3E}">
        <p14:creationId xmlns:p14="http://schemas.microsoft.com/office/powerpoint/2010/main" val="10079040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820738"/>
          </a:xfrm>
        </p:spPr>
        <p:txBody>
          <a:bodyPr/>
          <a:lstStyle/>
          <a:p>
            <a:r>
              <a:rPr lang="en-CA" dirty="0">
                <a:solidFill>
                  <a:schemeClr val="accent1"/>
                </a:solidFill>
              </a:rPr>
              <a:t>Example (cont’d): </a:t>
            </a:r>
            <a:r>
              <a:rPr lang="en-CA" dirty="0">
                <a:solidFill>
                  <a:schemeClr val="accent2"/>
                </a:solidFill>
              </a:rPr>
              <a:t>Multiplicand table for a Multiplicand of +6</a:t>
            </a:r>
          </a:p>
          <a:p>
            <a:endParaRPr lang="en-CA" dirty="0"/>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4260782" cy="372603"/>
          </a:xfrm>
        </p:spPr>
        <p:txBody>
          <a:bodyPr/>
          <a:lstStyle/>
          <a:p>
            <a:r>
              <a:rPr lang="en-US" dirty="0"/>
              <a:t>Fast Multiplications (Cont’d)</a:t>
            </a:r>
            <a:endParaRPr lang="en-CA" dirty="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306" y="1447800"/>
            <a:ext cx="6429728" cy="37337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591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304800" y="800100"/>
            <a:ext cx="8686800" cy="4960332"/>
          </a:xfrm>
        </p:spPr>
        <p:txBody>
          <a:bodyPr/>
          <a:lstStyle/>
          <a:p>
            <a:pPr marL="381000" indent="-381000">
              <a:spcBef>
                <a:spcPts val="600"/>
              </a:spcBef>
            </a:pPr>
            <a:r>
              <a:rPr lang="en-US" sz="1800" dirty="0">
                <a:solidFill>
                  <a:srgbClr val="002060"/>
                </a:solidFill>
              </a:rPr>
              <a:t>High-performance logic design for arithmetic circuits </a:t>
            </a:r>
          </a:p>
          <a:p>
            <a:pPr marL="381000" indent="-381000">
              <a:spcBef>
                <a:spcPts val="600"/>
              </a:spcBef>
            </a:pPr>
            <a:r>
              <a:rPr lang="en-US" sz="1800" dirty="0">
                <a:solidFill>
                  <a:srgbClr val="002060"/>
                </a:solidFill>
              </a:rPr>
              <a:t>Hardware description languages (VHDL, Verilog)  </a:t>
            </a:r>
          </a:p>
          <a:p>
            <a:pPr marL="381000" indent="-381000">
              <a:spcBef>
                <a:spcPts val="600"/>
              </a:spcBef>
            </a:pPr>
            <a:r>
              <a:rPr lang="en-US" sz="1800" dirty="0">
                <a:solidFill>
                  <a:srgbClr val="002060"/>
                </a:solidFill>
              </a:rPr>
              <a:t>GPU architectures and computing</a:t>
            </a:r>
          </a:p>
          <a:p>
            <a:pPr marL="381000" indent="-381000">
              <a:spcBef>
                <a:spcPts val="600"/>
              </a:spcBef>
            </a:pPr>
            <a:r>
              <a:rPr lang="en-US" sz="1800" dirty="0">
                <a:solidFill>
                  <a:srgbClr val="002060"/>
                </a:solidFill>
              </a:rPr>
              <a:t>Fault testing, design for testability, built-in self-test, memory testing, and boundary-scan architecture </a:t>
            </a:r>
          </a:p>
          <a:p>
            <a:pPr marL="381000" indent="-381000">
              <a:spcBef>
                <a:spcPts val="600"/>
              </a:spcBef>
            </a:pPr>
            <a:r>
              <a:rPr lang="en-US" sz="1800" dirty="0">
                <a:solidFill>
                  <a:srgbClr val="002060"/>
                </a:solidFill>
              </a:rPr>
              <a:t>Asynchronous digital systems design  </a:t>
            </a:r>
          </a:p>
          <a:p>
            <a:pPr marL="381000" indent="-381000">
              <a:spcBef>
                <a:spcPts val="600"/>
              </a:spcBef>
            </a:pPr>
            <a:r>
              <a:rPr lang="en-US" sz="1800" dirty="0">
                <a:solidFill>
                  <a:srgbClr val="002060"/>
                </a:solidFill>
              </a:rPr>
              <a:t>Static, dynamic, and read-mostly memory system design  </a:t>
            </a:r>
          </a:p>
          <a:p>
            <a:pPr marL="381000" indent="-381000">
              <a:spcBef>
                <a:spcPts val="600"/>
              </a:spcBef>
            </a:pPr>
            <a:r>
              <a:rPr lang="en-US" sz="1800" dirty="0">
                <a:solidFill>
                  <a:srgbClr val="002060"/>
                </a:solidFill>
              </a:rPr>
              <a:t>Computer bus protocols and standard I/O interfaces (PCI, PCIe, QPI, HyperTransport, InfiniBand, NVLink, USB, etc.)</a:t>
            </a:r>
          </a:p>
          <a:p>
            <a:pPr marL="381000" indent="-381000">
              <a:spcBef>
                <a:spcPts val="600"/>
              </a:spcBef>
            </a:pPr>
            <a:r>
              <a:rPr lang="en-US" sz="1800" dirty="0">
                <a:solidFill>
                  <a:srgbClr val="002060"/>
                </a:solidFill>
              </a:rPr>
              <a:t>Mass storage technologies</a:t>
            </a:r>
          </a:p>
          <a:p>
            <a:pPr marL="381000" indent="-381000">
              <a:spcBef>
                <a:spcPts val="600"/>
              </a:spcBef>
            </a:pPr>
            <a:endParaRPr lang="en-US" sz="1800" dirty="0">
              <a:solidFill>
                <a:srgbClr val="002060"/>
              </a:solidFill>
            </a:endParaRPr>
          </a:p>
          <a:p>
            <a:pPr marL="381000" indent="-381000"/>
            <a:r>
              <a:rPr lang="en-CA" sz="1800" dirty="0">
                <a:solidFill>
                  <a:schemeClr val="accent2"/>
                </a:solidFill>
              </a:rPr>
              <a:t>The course is supplemented by a term-length CPU design project that allows students to become proficient with Field Programmable Gate Array (FPGA) devices and associated CAD tools.  Students will also work with a 4-node GPU cluster, consisting of NVIDIA Tesla C2075 cards, for their GPU computing.</a:t>
            </a:r>
            <a:endParaRPr lang="en-US" sz="1800" dirty="0">
              <a:solidFill>
                <a:schemeClr val="accent2"/>
              </a:solidFill>
            </a:endParaRPr>
          </a:p>
        </p:txBody>
      </p:sp>
      <p:sp>
        <p:nvSpPr>
          <p:cNvPr id="512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123" name="Rectangle 2"/>
          <p:cNvSpPr>
            <a:spLocks noGrp="1" noChangeArrowheads="1"/>
          </p:cNvSpPr>
          <p:nvPr>
            <p:ph type="title"/>
          </p:nvPr>
        </p:nvSpPr>
        <p:spPr>
          <a:xfrm>
            <a:off x="423863" y="71438"/>
            <a:ext cx="2332370" cy="372603"/>
          </a:xfrm>
        </p:spPr>
        <p:txBody>
          <a:bodyPr/>
          <a:lstStyle/>
          <a:p>
            <a:r>
              <a:rPr lang="en-US" dirty="0"/>
              <a:t>Course Outline</a:t>
            </a:r>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1190069"/>
          </a:xfrm>
        </p:spPr>
        <p:txBody>
          <a:bodyPr/>
          <a:lstStyle/>
          <a:p>
            <a:r>
              <a:rPr lang="en-CA" dirty="0">
                <a:solidFill>
                  <a:schemeClr val="accent1"/>
                </a:solidFill>
              </a:rPr>
              <a:t>Memory-based Multiplication:  </a:t>
            </a:r>
            <a:r>
              <a:rPr lang="en-CA" sz="1800" dirty="0"/>
              <a:t>With the advent of high-density, high-speed memories, multiplication using a RAM may be a viable option.   The multiplicand and multiplier are used as address inputs to the memory - the outputs are the product.</a:t>
            </a:r>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4260782" cy="372603"/>
          </a:xfrm>
        </p:spPr>
        <p:txBody>
          <a:bodyPr/>
          <a:lstStyle/>
          <a:p>
            <a:r>
              <a:rPr lang="en-US" dirty="0"/>
              <a:t>Fast Multiplications (Cont’d)</a:t>
            </a:r>
            <a:endParaRPr lang="en-CA" dirty="0"/>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89134"/>
            <a:ext cx="5791200" cy="47258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326535" y="3284067"/>
            <a:ext cx="4710112" cy="14947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9595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457200"/>
          </a:xfrm>
        </p:spPr>
        <p:txBody>
          <a:bodyPr/>
          <a:lstStyle/>
          <a:p>
            <a:r>
              <a:rPr lang="en-US" dirty="0"/>
              <a:t>Positive number division</a:t>
            </a:r>
            <a:endParaRPr lang="en-CA" dirty="0"/>
          </a:p>
          <a:p>
            <a:pPr marL="0" indent="0">
              <a:buNone/>
            </a:pPr>
            <a:endParaRPr lang="en-US" dirty="0"/>
          </a:p>
        </p:txBody>
      </p:sp>
      <p:sp>
        <p:nvSpPr>
          <p:cNvPr id="3" name="Footer Placeholder 2"/>
          <p:cNvSpPr>
            <a:spLocks noGrp="1"/>
          </p:cNvSpPr>
          <p:nvPr>
            <p:ph type="ftr" sz="quarter" idx="10"/>
          </p:nvPr>
        </p:nvSpPr>
        <p:spPr/>
        <p:txBody>
          <a:bodyPr/>
          <a:lstStyle/>
          <a:p>
            <a:pPr>
              <a:defRPr/>
            </a:pPr>
            <a:r>
              <a:rPr lang="en-US" smtClean="0"/>
              <a:t>ELEC-374: Digital Systems Engineering   </a:t>
            </a:r>
            <a:endParaRPr lang="en-US" dirty="0"/>
          </a:p>
        </p:txBody>
      </p:sp>
      <p:sp>
        <p:nvSpPr>
          <p:cNvPr id="4" name="Title 3"/>
          <p:cNvSpPr>
            <a:spLocks noGrp="1"/>
          </p:cNvSpPr>
          <p:nvPr>
            <p:ph type="title"/>
          </p:nvPr>
        </p:nvSpPr>
        <p:spPr>
          <a:xfrm>
            <a:off x="423863" y="71438"/>
            <a:ext cx="2434962" cy="372603"/>
          </a:xfrm>
        </p:spPr>
        <p:txBody>
          <a:bodyPr/>
          <a:lstStyle/>
          <a:p>
            <a:r>
              <a:rPr lang="en-US" dirty="0"/>
              <a:t>Integer Division</a:t>
            </a:r>
          </a:p>
        </p:txBody>
      </p:sp>
      <p:cxnSp>
        <p:nvCxnSpPr>
          <p:cNvPr id="6" name="Straight Connector 5"/>
          <p:cNvCxnSpPr/>
          <p:nvPr/>
        </p:nvCxnSpPr>
        <p:spPr bwMode="auto">
          <a:xfrm>
            <a:off x="2096670" y="2203557"/>
            <a:ext cx="685800" cy="0"/>
          </a:xfrm>
          <a:prstGeom prst="line">
            <a:avLst/>
          </a:prstGeom>
          <a:pattFill prst="pct10">
            <a:fgClr>
              <a:schemeClr val="hlink"/>
            </a:fgClr>
            <a:bgClr>
              <a:schemeClr val="bg1"/>
            </a:bgClr>
          </a:pattFill>
          <a:ln w="25400" cap="flat" cmpd="sng" algn="ctr">
            <a:solidFill>
              <a:schemeClr val="accent2"/>
            </a:solidFill>
            <a:prstDash val="solid"/>
            <a:round/>
            <a:headEnd type="none" w="med" len="med"/>
            <a:tailEnd type="none" w="med" len="med"/>
          </a:ln>
          <a:effectLst/>
        </p:spPr>
      </p:cxnSp>
      <p:cxnSp>
        <p:nvCxnSpPr>
          <p:cNvPr id="8" name="Straight Connector 7"/>
          <p:cNvCxnSpPr/>
          <p:nvPr/>
        </p:nvCxnSpPr>
        <p:spPr bwMode="auto">
          <a:xfrm>
            <a:off x="2096670" y="2203557"/>
            <a:ext cx="0" cy="338553"/>
          </a:xfrm>
          <a:prstGeom prst="line">
            <a:avLst/>
          </a:prstGeom>
          <a:pattFill prst="pct10">
            <a:fgClr>
              <a:schemeClr val="hlink"/>
            </a:fgClr>
            <a:bgClr>
              <a:schemeClr val="bg1"/>
            </a:bgClr>
          </a:pattFill>
          <a:ln w="25400" cap="flat" cmpd="sng" algn="ctr">
            <a:solidFill>
              <a:schemeClr val="accent2"/>
            </a:solidFill>
            <a:prstDash val="solid"/>
            <a:round/>
            <a:headEnd type="none" w="med" len="med"/>
            <a:tailEnd type="none" w="med" len="med"/>
          </a:ln>
          <a:effectLst/>
        </p:spPr>
      </p:cxnSp>
      <p:sp>
        <p:nvSpPr>
          <p:cNvPr id="9" name="TextBox 8"/>
          <p:cNvSpPr txBox="1"/>
          <p:nvPr/>
        </p:nvSpPr>
        <p:spPr>
          <a:xfrm>
            <a:off x="2137814" y="2203557"/>
            <a:ext cx="685800" cy="338554"/>
          </a:xfrm>
          <a:prstGeom prst="rect">
            <a:avLst/>
          </a:prstGeom>
          <a:noFill/>
        </p:spPr>
        <p:txBody>
          <a:bodyPr wrap="square" rtlCol="0">
            <a:spAutoFit/>
          </a:bodyPr>
          <a:lstStyle/>
          <a:p>
            <a:r>
              <a:rPr lang="en-US" dirty="0" smtClean="0"/>
              <a:t>128</a:t>
            </a:r>
            <a:endParaRPr lang="en-US" dirty="0"/>
          </a:p>
        </p:txBody>
      </p:sp>
      <p:sp>
        <p:nvSpPr>
          <p:cNvPr id="10" name="TextBox 9"/>
          <p:cNvSpPr txBox="1"/>
          <p:nvPr/>
        </p:nvSpPr>
        <p:spPr>
          <a:xfrm>
            <a:off x="1715670" y="2203556"/>
            <a:ext cx="339856" cy="338554"/>
          </a:xfrm>
          <a:prstGeom prst="rect">
            <a:avLst/>
          </a:prstGeom>
          <a:noFill/>
        </p:spPr>
        <p:txBody>
          <a:bodyPr wrap="square" rtlCol="0">
            <a:spAutoFit/>
          </a:bodyPr>
          <a:lstStyle/>
          <a:p>
            <a:r>
              <a:rPr lang="en-US" dirty="0" smtClean="0"/>
              <a:t>8</a:t>
            </a:r>
            <a:endParaRPr lang="en-US" dirty="0"/>
          </a:p>
        </p:txBody>
      </p:sp>
      <p:sp>
        <p:nvSpPr>
          <p:cNvPr id="12" name="TextBox 11"/>
          <p:cNvSpPr txBox="1"/>
          <p:nvPr/>
        </p:nvSpPr>
        <p:spPr>
          <a:xfrm>
            <a:off x="2020470" y="2542110"/>
            <a:ext cx="457199" cy="338554"/>
          </a:xfrm>
          <a:prstGeom prst="rect">
            <a:avLst/>
          </a:prstGeom>
          <a:noFill/>
        </p:spPr>
        <p:txBody>
          <a:bodyPr wrap="square" rtlCol="0">
            <a:spAutoFit/>
          </a:bodyPr>
          <a:lstStyle/>
          <a:p>
            <a:r>
              <a:rPr lang="en-US" dirty="0" smtClean="0"/>
              <a:t>- 0</a:t>
            </a:r>
            <a:endParaRPr lang="en-US" dirty="0"/>
          </a:p>
        </p:txBody>
      </p:sp>
      <p:cxnSp>
        <p:nvCxnSpPr>
          <p:cNvPr id="13" name="Straight Connector 12"/>
          <p:cNvCxnSpPr/>
          <p:nvPr/>
        </p:nvCxnSpPr>
        <p:spPr bwMode="auto">
          <a:xfrm>
            <a:off x="2096670" y="2880664"/>
            <a:ext cx="685800" cy="0"/>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020469" y="2901314"/>
            <a:ext cx="803145" cy="584775"/>
          </a:xfrm>
          <a:prstGeom prst="rect">
            <a:avLst/>
          </a:prstGeom>
          <a:noFill/>
        </p:spPr>
        <p:txBody>
          <a:bodyPr wrap="square" rtlCol="0">
            <a:spAutoFit/>
          </a:bodyPr>
          <a:lstStyle/>
          <a:p>
            <a:r>
              <a:rPr lang="en-US" dirty="0" smtClean="0"/>
              <a:t>  12</a:t>
            </a:r>
          </a:p>
          <a:p>
            <a:r>
              <a:rPr lang="en-US" dirty="0" smtClean="0"/>
              <a:t>-   8</a:t>
            </a:r>
            <a:endParaRPr lang="en-US" dirty="0"/>
          </a:p>
        </p:txBody>
      </p:sp>
      <p:cxnSp>
        <p:nvCxnSpPr>
          <p:cNvPr id="15" name="Straight Connector 14"/>
          <p:cNvCxnSpPr/>
          <p:nvPr/>
        </p:nvCxnSpPr>
        <p:spPr bwMode="auto">
          <a:xfrm>
            <a:off x="2096670" y="3422757"/>
            <a:ext cx="685800" cy="0"/>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16" name="TextBox 15"/>
          <p:cNvSpPr txBox="1"/>
          <p:nvPr/>
        </p:nvSpPr>
        <p:spPr>
          <a:xfrm>
            <a:off x="2149048" y="3506738"/>
            <a:ext cx="803145" cy="584775"/>
          </a:xfrm>
          <a:prstGeom prst="rect">
            <a:avLst/>
          </a:prstGeom>
          <a:noFill/>
        </p:spPr>
        <p:txBody>
          <a:bodyPr wrap="square" rtlCol="0">
            <a:spAutoFit/>
          </a:bodyPr>
          <a:lstStyle/>
          <a:p>
            <a:r>
              <a:rPr lang="en-US" dirty="0" smtClean="0"/>
              <a:t>  48</a:t>
            </a:r>
          </a:p>
          <a:p>
            <a:r>
              <a:rPr lang="en-US" dirty="0" smtClean="0"/>
              <a:t>- 48</a:t>
            </a:r>
            <a:endParaRPr lang="en-US" dirty="0"/>
          </a:p>
        </p:txBody>
      </p:sp>
      <p:cxnSp>
        <p:nvCxnSpPr>
          <p:cNvPr id="17" name="Straight Connector 16"/>
          <p:cNvCxnSpPr/>
          <p:nvPr/>
        </p:nvCxnSpPr>
        <p:spPr bwMode="auto">
          <a:xfrm>
            <a:off x="2096670" y="4091513"/>
            <a:ext cx="685800" cy="0"/>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2249070" y="4070863"/>
            <a:ext cx="755502" cy="338554"/>
          </a:xfrm>
          <a:prstGeom prst="rect">
            <a:avLst/>
          </a:prstGeom>
          <a:noFill/>
        </p:spPr>
        <p:txBody>
          <a:bodyPr wrap="square" rtlCol="0">
            <a:spAutoFit/>
          </a:bodyPr>
          <a:lstStyle/>
          <a:p>
            <a:r>
              <a:rPr lang="en-US" dirty="0" smtClean="0"/>
              <a:t>  0</a:t>
            </a:r>
            <a:endParaRPr lang="en-US" dirty="0"/>
          </a:p>
        </p:txBody>
      </p:sp>
      <p:sp>
        <p:nvSpPr>
          <p:cNvPr id="20" name="TextBox 19"/>
          <p:cNvSpPr txBox="1"/>
          <p:nvPr/>
        </p:nvSpPr>
        <p:spPr>
          <a:xfrm>
            <a:off x="2134769" y="1900844"/>
            <a:ext cx="685800" cy="338554"/>
          </a:xfrm>
          <a:prstGeom prst="rect">
            <a:avLst/>
          </a:prstGeom>
          <a:noFill/>
        </p:spPr>
        <p:txBody>
          <a:bodyPr wrap="square" rtlCol="0">
            <a:spAutoFit/>
          </a:bodyPr>
          <a:lstStyle/>
          <a:p>
            <a:r>
              <a:rPr lang="en-US" dirty="0" smtClean="0"/>
              <a:t>016</a:t>
            </a:r>
            <a:endParaRPr lang="en-US" dirty="0"/>
          </a:p>
        </p:txBody>
      </p:sp>
      <p:cxnSp>
        <p:nvCxnSpPr>
          <p:cNvPr id="22" name="Straight Arrow Connector 21"/>
          <p:cNvCxnSpPr>
            <a:endCxn id="20" idx="0"/>
          </p:cNvCxnSpPr>
          <p:nvPr/>
        </p:nvCxnSpPr>
        <p:spPr bwMode="auto">
          <a:xfrm flipH="1">
            <a:off x="2477669" y="1746357"/>
            <a:ext cx="474524" cy="154487"/>
          </a:xfrm>
          <a:prstGeom prst="straightConnector1">
            <a:avLst/>
          </a:prstGeom>
          <a:pattFill prst="pct10">
            <a:fgClr>
              <a:schemeClr val="hlink"/>
            </a:fgClr>
            <a:bgClr>
              <a:schemeClr val="bg1"/>
            </a:bgClr>
          </a:pattFill>
          <a:ln w="25400" cap="flat" cmpd="sng" algn="ctr">
            <a:solidFill>
              <a:schemeClr val="accent1"/>
            </a:solidFill>
            <a:prstDash val="solid"/>
            <a:round/>
            <a:headEnd type="none" w="med" len="med"/>
            <a:tailEnd type="triangle"/>
          </a:ln>
          <a:effectLst/>
        </p:spPr>
      </p:cxnSp>
      <p:sp>
        <p:nvSpPr>
          <p:cNvPr id="24" name="TextBox 23"/>
          <p:cNvSpPr txBox="1"/>
          <p:nvPr/>
        </p:nvSpPr>
        <p:spPr>
          <a:xfrm>
            <a:off x="2917342" y="1524000"/>
            <a:ext cx="1025656" cy="338554"/>
          </a:xfrm>
          <a:prstGeom prst="rect">
            <a:avLst/>
          </a:prstGeom>
          <a:noFill/>
        </p:spPr>
        <p:txBody>
          <a:bodyPr wrap="square" rtlCol="0">
            <a:spAutoFit/>
          </a:bodyPr>
          <a:lstStyle/>
          <a:p>
            <a:r>
              <a:rPr lang="en-US" dirty="0" smtClean="0">
                <a:solidFill>
                  <a:srgbClr val="FF0000"/>
                </a:solidFill>
              </a:rPr>
              <a:t>Quotient</a:t>
            </a:r>
            <a:endParaRPr lang="en-US" dirty="0">
              <a:solidFill>
                <a:srgbClr val="FF0000"/>
              </a:solidFill>
            </a:endParaRPr>
          </a:p>
        </p:txBody>
      </p:sp>
      <p:sp>
        <p:nvSpPr>
          <p:cNvPr id="25" name="TextBox 24"/>
          <p:cNvSpPr txBox="1"/>
          <p:nvPr/>
        </p:nvSpPr>
        <p:spPr>
          <a:xfrm>
            <a:off x="1951305" y="4337734"/>
            <a:ext cx="1198629" cy="338554"/>
          </a:xfrm>
          <a:prstGeom prst="rect">
            <a:avLst/>
          </a:prstGeom>
          <a:noFill/>
        </p:spPr>
        <p:txBody>
          <a:bodyPr wrap="square" rtlCol="0">
            <a:spAutoFit/>
          </a:bodyPr>
          <a:lstStyle/>
          <a:p>
            <a:r>
              <a:rPr lang="en-US" dirty="0" smtClean="0">
                <a:solidFill>
                  <a:srgbClr val="FF0000"/>
                </a:solidFill>
              </a:rPr>
              <a:t>Remainder</a:t>
            </a:r>
            <a:endParaRPr lang="en-US" dirty="0">
              <a:solidFill>
                <a:srgbClr val="FF0000"/>
              </a:solidFill>
            </a:endParaRPr>
          </a:p>
        </p:txBody>
      </p:sp>
      <p:sp>
        <p:nvSpPr>
          <p:cNvPr id="31" name="TextBox 30"/>
          <p:cNvSpPr txBox="1"/>
          <p:nvPr/>
        </p:nvSpPr>
        <p:spPr>
          <a:xfrm>
            <a:off x="683728" y="1917400"/>
            <a:ext cx="1030420" cy="338554"/>
          </a:xfrm>
          <a:prstGeom prst="rect">
            <a:avLst/>
          </a:prstGeom>
          <a:noFill/>
        </p:spPr>
        <p:txBody>
          <a:bodyPr wrap="square" rtlCol="0">
            <a:spAutoFit/>
          </a:bodyPr>
          <a:lstStyle/>
          <a:p>
            <a:r>
              <a:rPr lang="en-US" dirty="0" smtClean="0">
                <a:solidFill>
                  <a:srgbClr val="FF0000"/>
                </a:solidFill>
              </a:rPr>
              <a:t>Divisor M</a:t>
            </a:r>
            <a:endParaRPr lang="en-US" dirty="0">
              <a:solidFill>
                <a:srgbClr val="FF0000"/>
              </a:solidFill>
            </a:endParaRPr>
          </a:p>
        </p:txBody>
      </p:sp>
      <p:sp>
        <p:nvSpPr>
          <p:cNvPr id="32" name="TextBox 31"/>
          <p:cNvSpPr txBox="1"/>
          <p:nvPr/>
        </p:nvSpPr>
        <p:spPr>
          <a:xfrm>
            <a:off x="3046125" y="2171316"/>
            <a:ext cx="1295400" cy="338554"/>
          </a:xfrm>
          <a:prstGeom prst="rect">
            <a:avLst/>
          </a:prstGeom>
          <a:noFill/>
        </p:spPr>
        <p:txBody>
          <a:bodyPr wrap="square" rtlCol="0">
            <a:spAutoFit/>
          </a:bodyPr>
          <a:lstStyle/>
          <a:p>
            <a:r>
              <a:rPr lang="en-US" dirty="0" smtClean="0">
                <a:solidFill>
                  <a:srgbClr val="FF0000"/>
                </a:solidFill>
              </a:rPr>
              <a:t>Dividend Q</a:t>
            </a:r>
            <a:endParaRPr lang="en-US" dirty="0">
              <a:solidFill>
                <a:srgbClr val="FF0000"/>
              </a:solidFill>
            </a:endParaRPr>
          </a:p>
        </p:txBody>
      </p:sp>
      <p:cxnSp>
        <p:nvCxnSpPr>
          <p:cNvPr id="33" name="Straight Arrow Connector 32"/>
          <p:cNvCxnSpPr>
            <a:stCxn id="32" idx="1"/>
          </p:cNvCxnSpPr>
          <p:nvPr/>
        </p:nvCxnSpPr>
        <p:spPr bwMode="auto">
          <a:xfrm flipH="1">
            <a:off x="2584830" y="2340593"/>
            <a:ext cx="461295" cy="41340"/>
          </a:xfrm>
          <a:prstGeom prst="straightConnector1">
            <a:avLst/>
          </a:prstGeom>
          <a:pattFill prst="pct10">
            <a:fgClr>
              <a:schemeClr val="hlink"/>
            </a:fgClr>
            <a:bgClr>
              <a:schemeClr val="bg1"/>
            </a:bgClr>
          </a:pattFill>
          <a:ln w="25400" cap="flat" cmpd="sng" algn="ctr">
            <a:solidFill>
              <a:schemeClr val="accent1"/>
            </a:solidFill>
            <a:prstDash val="solid"/>
            <a:round/>
            <a:headEnd type="none" w="med" len="med"/>
            <a:tailEnd type="triangle"/>
          </a:ln>
          <a:effectLst/>
        </p:spPr>
      </p:cxnSp>
      <p:cxnSp>
        <p:nvCxnSpPr>
          <p:cNvPr id="35" name="Straight Arrow Connector 34"/>
          <p:cNvCxnSpPr/>
          <p:nvPr/>
        </p:nvCxnSpPr>
        <p:spPr bwMode="auto">
          <a:xfrm>
            <a:off x="1381367" y="2203556"/>
            <a:ext cx="403889" cy="144944"/>
          </a:xfrm>
          <a:prstGeom prst="straightConnector1">
            <a:avLst/>
          </a:prstGeom>
          <a:pattFill prst="pct10">
            <a:fgClr>
              <a:schemeClr val="hlink"/>
            </a:fgClr>
            <a:bgClr>
              <a:schemeClr val="bg1"/>
            </a:bgClr>
          </a:pattFill>
          <a:ln w="25400" cap="flat" cmpd="sng" algn="ctr">
            <a:solidFill>
              <a:schemeClr val="accent1"/>
            </a:solidFill>
            <a:prstDash val="solid"/>
            <a:round/>
            <a:headEnd type="none" w="med" len="med"/>
            <a:tailEnd type="triangle"/>
          </a:ln>
          <a:effectLst/>
        </p:spPr>
      </p:cxnSp>
      <p:cxnSp>
        <p:nvCxnSpPr>
          <p:cNvPr id="39" name="Straight Connector 38"/>
          <p:cNvCxnSpPr/>
          <p:nvPr/>
        </p:nvCxnSpPr>
        <p:spPr bwMode="auto">
          <a:xfrm flipV="1">
            <a:off x="5631563" y="2045037"/>
            <a:ext cx="855523" cy="1"/>
          </a:xfrm>
          <a:prstGeom prst="line">
            <a:avLst/>
          </a:prstGeom>
          <a:pattFill prst="pct10">
            <a:fgClr>
              <a:schemeClr val="hlink"/>
            </a:fgClr>
            <a:bgClr>
              <a:schemeClr val="bg1"/>
            </a:bgClr>
          </a:pattFill>
          <a:ln w="25400" cap="flat" cmpd="sng" algn="ctr">
            <a:solidFill>
              <a:schemeClr val="accent2"/>
            </a:solidFill>
            <a:prstDash val="solid"/>
            <a:round/>
            <a:headEnd type="none" w="med" len="med"/>
            <a:tailEnd type="none" w="med" len="med"/>
          </a:ln>
          <a:effectLst/>
        </p:spPr>
      </p:cxnSp>
      <p:cxnSp>
        <p:nvCxnSpPr>
          <p:cNvPr id="40" name="Straight Connector 39"/>
          <p:cNvCxnSpPr/>
          <p:nvPr/>
        </p:nvCxnSpPr>
        <p:spPr bwMode="auto">
          <a:xfrm>
            <a:off x="5631563" y="2045038"/>
            <a:ext cx="0" cy="338553"/>
          </a:xfrm>
          <a:prstGeom prst="line">
            <a:avLst/>
          </a:prstGeom>
          <a:pattFill prst="pct10">
            <a:fgClr>
              <a:schemeClr val="hlink"/>
            </a:fgClr>
            <a:bgClr>
              <a:schemeClr val="bg1"/>
            </a:bgClr>
          </a:pattFill>
          <a:ln w="25400" cap="flat" cmpd="sng" algn="ctr">
            <a:solidFill>
              <a:schemeClr val="accent2"/>
            </a:solidFill>
            <a:prstDash val="solid"/>
            <a:round/>
            <a:headEnd type="none" w="med" len="med"/>
            <a:tailEnd type="none" w="med" len="med"/>
          </a:ln>
          <a:effectLst/>
        </p:spPr>
      </p:cxnSp>
      <p:sp>
        <p:nvSpPr>
          <p:cNvPr id="41" name="TextBox 40"/>
          <p:cNvSpPr txBox="1"/>
          <p:nvPr/>
        </p:nvSpPr>
        <p:spPr>
          <a:xfrm>
            <a:off x="5672707" y="2045038"/>
            <a:ext cx="866758" cy="338554"/>
          </a:xfrm>
          <a:prstGeom prst="rect">
            <a:avLst/>
          </a:prstGeom>
          <a:noFill/>
        </p:spPr>
        <p:txBody>
          <a:bodyPr wrap="square" rtlCol="0">
            <a:spAutoFit/>
          </a:bodyPr>
          <a:lstStyle/>
          <a:p>
            <a:r>
              <a:rPr lang="en-US" dirty="0" smtClean="0"/>
              <a:t>101010</a:t>
            </a:r>
            <a:endParaRPr lang="en-US" dirty="0"/>
          </a:p>
        </p:txBody>
      </p:sp>
      <p:sp>
        <p:nvSpPr>
          <p:cNvPr id="42" name="TextBox 41"/>
          <p:cNvSpPr txBox="1"/>
          <p:nvPr/>
        </p:nvSpPr>
        <p:spPr>
          <a:xfrm>
            <a:off x="5136262" y="2045037"/>
            <a:ext cx="635898" cy="338554"/>
          </a:xfrm>
          <a:prstGeom prst="rect">
            <a:avLst/>
          </a:prstGeom>
          <a:noFill/>
        </p:spPr>
        <p:txBody>
          <a:bodyPr wrap="square" rtlCol="0">
            <a:spAutoFit/>
          </a:bodyPr>
          <a:lstStyle/>
          <a:p>
            <a:r>
              <a:rPr lang="en-US" dirty="0" smtClean="0"/>
              <a:t>110</a:t>
            </a:r>
            <a:endParaRPr lang="en-US" dirty="0"/>
          </a:p>
        </p:txBody>
      </p:sp>
      <p:sp>
        <p:nvSpPr>
          <p:cNvPr id="43" name="TextBox 42"/>
          <p:cNvSpPr txBox="1"/>
          <p:nvPr/>
        </p:nvSpPr>
        <p:spPr>
          <a:xfrm>
            <a:off x="5555362" y="2344348"/>
            <a:ext cx="457199" cy="338554"/>
          </a:xfrm>
          <a:prstGeom prst="rect">
            <a:avLst/>
          </a:prstGeom>
          <a:noFill/>
        </p:spPr>
        <p:txBody>
          <a:bodyPr wrap="square" rtlCol="0">
            <a:spAutoFit/>
          </a:bodyPr>
          <a:lstStyle/>
          <a:p>
            <a:r>
              <a:rPr lang="en-US" dirty="0" smtClean="0"/>
              <a:t>- 0</a:t>
            </a:r>
            <a:endParaRPr lang="en-US" dirty="0"/>
          </a:p>
        </p:txBody>
      </p:sp>
      <p:cxnSp>
        <p:nvCxnSpPr>
          <p:cNvPr id="44" name="Straight Connector 43"/>
          <p:cNvCxnSpPr/>
          <p:nvPr/>
        </p:nvCxnSpPr>
        <p:spPr bwMode="auto">
          <a:xfrm>
            <a:off x="5631563" y="2642862"/>
            <a:ext cx="800098" cy="61"/>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45" name="TextBox 44"/>
          <p:cNvSpPr txBox="1"/>
          <p:nvPr/>
        </p:nvSpPr>
        <p:spPr>
          <a:xfrm>
            <a:off x="5555362" y="2742795"/>
            <a:ext cx="803145" cy="584775"/>
          </a:xfrm>
          <a:prstGeom prst="rect">
            <a:avLst/>
          </a:prstGeom>
          <a:noFill/>
        </p:spPr>
        <p:txBody>
          <a:bodyPr wrap="square" rtlCol="0">
            <a:spAutoFit/>
          </a:bodyPr>
          <a:lstStyle/>
          <a:p>
            <a:r>
              <a:rPr lang="en-US" dirty="0" smtClean="0"/>
              <a:t>  10</a:t>
            </a:r>
          </a:p>
          <a:p>
            <a:r>
              <a:rPr lang="en-US" dirty="0" smtClean="0"/>
              <a:t> -  0</a:t>
            </a:r>
            <a:endParaRPr lang="en-US" dirty="0"/>
          </a:p>
        </p:txBody>
      </p:sp>
      <p:cxnSp>
        <p:nvCxnSpPr>
          <p:cNvPr id="46" name="Straight Connector 45"/>
          <p:cNvCxnSpPr/>
          <p:nvPr/>
        </p:nvCxnSpPr>
        <p:spPr bwMode="auto">
          <a:xfrm>
            <a:off x="5631563" y="3252463"/>
            <a:ext cx="829883" cy="1312"/>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47" name="TextBox 46"/>
          <p:cNvSpPr txBox="1"/>
          <p:nvPr/>
        </p:nvSpPr>
        <p:spPr>
          <a:xfrm>
            <a:off x="5669661" y="3328662"/>
            <a:ext cx="803145" cy="584775"/>
          </a:xfrm>
          <a:prstGeom prst="rect">
            <a:avLst/>
          </a:prstGeom>
          <a:noFill/>
        </p:spPr>
        <p:txBody>
          <a:bodyPr wrap="square" rtlCol="0">
            <a:spAutoFit/>
          </a:bodyPr>
          <a:lstStyle/>
          <a:p>
            <a:r>
              <a:rPr lang="en-US" dirty="0"/>
              <a:t>1</a:t>
            </a:r>
            <a:r>
              <a:rPr lang="en-US" dirty="0" smtClean="0"/>
              <a:t>01</a:t>
            </a:r>
          </a:p>
          <a:p>
            <a:r>
              <a:rPr lang="en-US" dirty="0" smtClean="0"/>
              <a:t>-   0</a:t>
            </a:r>
            <a:endParaRPr lang="en-US" dirty="0"/>
          </a:p>
        </p:txBody>
      </p:sp>
      <p:cxnSp>
        <p:nvCxnSpPr>
          <p:cNvPr id="48" name="Straight Connector 47"/>
          <p:cNvCxnSpPr/>
          <p:nvPr/>
        </p:nvCxnSpPr>
        <p:spPr bwMode="auto">
          <a:xfrm flipV="1">
            <a:off x="5631563" y="3857948"/>
            <a:ext cx="841243" cy="4114"/>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49" name="TextBox 48"/>
          <p:cNvSpPr txBox="1"/>
          <p:nvPr/>
        </p:nvSpPr>
        <p:spPr>
          <a:xfrm>
            <a:off x="5547348" y="3920372"/>
            <a:ext cx="1201774" cy="584775"/>
          </a:xfrm>
          <a:prstGeom prst="rect">
            <a:avLst/>
          </a:prstGeom>
          <a:noFill/>
        </p:spPr>
        <p:txBody>
          <a:bodyPr wrap="square" rtlCol="0">
            <a:spAutoFit/>
          </a:bodyPr>
          <a:lstStyle/>
          <a:p>
            <a:r>
              <a:rPr lang="en-US" dirty="0" smtClean="0"/>
              <a:t>   1010</a:t>
            </a:r>
          </a:p>
          <a:p>
            <a:r>
              <a:rPr lang="en-US" dirty="0" smtClean="0"/>
              <a:t>  -  110</a:t>
            </a:r>
            <a:endParaRPr lang="en-US" dirty="0"/>
          </a:p>
        </p:txBody>
      </p:sp>
      <p:sp>
        <p:nvSpPr>
          <p:cNvPr id="50" name="TextBox 49"/>
          <p:cNvSpPr txBox="1"/>
          <p:nvPr/>
        </p:nvSpPr>
        <p:spPr>
          <a:xfrm>
            <a:off x="5669661" y="1742325"/>
            <a:ext cx="858567" cy="338554"/>
          </a:xfrm>
          <a:prstGeom prst="rect">
            <a:avLst/>
          </a:prstGeom>
          <a:noFill/>
        </p:spPr>
        <p:txBody>
          <a:bodyPr wrap="square" rtlCol="0">
            <a:spAutoFit/>
          </a:bodyPr>
          <a:lstStyle/>
          <a:p>
            <a:r>
              <a:rPr lang="en-US" dirty="0" smtClean="0"/>
              <a:t>000111</a:t>
            </a:r>
            <a:endParaRPr lang="en-US" dirty="0"/>
          </a:p>
        </p:txBody>
      </p:sp>
      <p:cxnSp>
        <p:nvCxnSpPr>
          <p:cNvPr id="59" name="Straight Arrow Connector 58"/>
          <p:cNvCxnSpPr/>
          <p:nvPr/>
        </p:nvCxnSpPr>
        <p:spPr bwMode="auto">
          <a:xfrm>
            <a:off x="2394524" y="2485618"/>
            <a:ext cx="6947" cy="498149"/>
          </a:xfrm>
          <a:prstGeom prst="straightConnector1">
            <a:avLst/>
          </a:prstGeom>
          <a:pattFill prst="pct10">
            <a:fgClr>
              <a:schemeClr val="hlink"/>
            </a:fgClr>
            <a:bgClr>
              <a:schemeClr val="bg1"/>
            </a:bgClr>
          </a:pattFill>
          <a:ln w="19050" cap="flat" cmpd="sng" algn="ctr">
            <a:solidFill>
              <a:schemeClr val="tx1"/>
            </a:solidFill>
            <a:prstDash val="solid"/>
            <a:round/>
            <a:headEnd type="none" w="med" len="med"/>
            <a:tailEnd type="triangle"/>
          </a:ln>
          <a:effectLst/>
        </p:spPr>
      </p:cxnSp>
      <p:cxnSp>
        <p:nvCxnSpPr>
          <p:cNvPr id="66" name="Straight Arrow Connector 65"/>
          <p:cNvCxnSpPr/>
          <p:nvPr/>
        </p:nvCxnSpPr>
        <p:spPr bwMode="auto">
          <a:xfrm>
            <a:off x="2518812" y="2506895"/>
            <a:ext cx="0" cy="1068262"/>
          </a:xfrm>
          <a:prstGeom prst="straightConnector1">
            <a:avLst/>
          </a:prstGeom>
          <a:pattFill prst="pct10">
            <a:fgClr>
              <a:schemeClr val="hlink"/>
            </a:fgClr>
            <a:bgClr>
              <a:schemeClr val="bg1"/>
            </a:bgClr>
          </a:pattFill>
          <a:ln w="19050" cap="flat" cmpd="sng" algn="ctr">
            <a:solidFill>
              <a:schemeClr val="tx1"/>
            </a:solidFill>
            <a:prstDash val="solid"/>
            <a:round/>
            <a:headEnd type="none" w="med" len="med"/>
            <a:tailEnd type="triangle"/>
          </a:ln>
          <a:effectLst/>
        </p:spPr>
      </p:cxnSp>
      <p:cxnSp>
        <p:nvCxnSpPr>
          <p:cNvPr id="73" name="Straight Connector 72"/>
          <p:cNvCxnSpPr/>
          <p:nvPr/>
        </p:nvCxnSpPr>
        <p:spPr bwMode="auto">
          <a:xfrm>
            <a:off x="5633986" y="4452950"/>
            <a:ext cx="870505" cy="7145"/>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74" name="TextBox 73"/>
          <p:cNvSpPr txBox="1"/>
          <p:nvPr/>
        </p:nvSpPr>
        <p:spPr>
          <a:xfrm>
            <a:off x="5631563" y="5035525"/>
            <a:ext cx="1201774" cy="584775"/>
          </a:xfrm>
          <a:prstGeom prst="rect">
            <a:avLst/>
          </a:prstGeom>
          <a:noFill/>
        </p:spPr>
        <p:txBody>
          <a:bodyPr wrap="square" rtlCol="0">
            <a:spAutoFit/>
          </a:bodyPr>
          <a:lstStyle/>
          <a:p>
            <a:r>
              <a:rPr lang="en-US" dirty="0" smtClean="0"/>
              <a:t>   00110</a:t>
            </a:r>
          </a:p>
          <a:p>
            <a:r>
              <a:rPr lang="en-US" dirty="0" smtClean="0"/>
              <a:t>  -    110</a:t>
            </a:r>
            <a:endParaRPr lang="en-US" dirty="0"/>
          </a:p>
        </p:txBody>
      </p:sp>
      <p:cxnSp>
        <p:nvCxnSpPr>
          <p:cNvPr id="75" name="Straight Connector 74"/>
          <p:cNvCxnSpPr/>
          <p:nvPr/>
        </p:nvCxnSpPr>
        <p:spPr bwMode="auto">
          <a:xfrm>
            <a:off x="5669661" y="5608794"/>
            <a:ext cx="834830" cy="631"/>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76" name="TextBox 75"/>
          <p:cNvSpPr txBox="1"/>
          <p:nvPr/>
        </p:nvSpPr>
        <p:spPr>
          <a:xfrm>
            <a:off x="6129907" y="5593707"/>
            <a:ext cx="457199" cy="338554"/>
          </a:xfrm>
          <a:prstGeom prst="rect">
            <a:avLst/>
          </a:prstGeom>
          <a:noFill/>
        </p:spPr>
        <p:txBody>
          <a:bodyPr wrap="square" rtlCol="0">
            <a:spAutoFit/>
          </a:bodyPr>
          <a:lstStyle/>
          <a:p>
            <a:r>
              <a:rPr lang="en-US" dirty="0"/>
              <a:t> </a:t>
            </a:r>
            <a:r>
              <a:rPr lang="en-US" dirty="0" smtClean="0"/>
              <a:t> 0</a:t>
            </a:r>
            <a:endParaRPr lang="en-US" dirty="0"/>
          </a:p>
        </p:txBody>
      </p:sp>
      <p:cxnSp>
        <p:nvCxnSpPr>
          <p:cNvPr id="78" name="Straight Arrow Connector 77"/>
          <p:cNvCxnSpPr/>
          <p:nvPr/>
        </p:nvCxnSpPr>
        <p:spPr bwMode="auto">
          <a:xfrm>
            <a:off x="6063986" y="2340211"/>
            <a:ext cx="0" cy="1068262"/>
          </a:xfrm>
          <a:prstGeom prst="straightConnector1">
            <a:avLst/>
          </a:prstGeom>
          <a:pattFill prst="pct10">
            <a:fgClr>
              <a:schemeClr val="hlink"/>
            </a:fgClr>
            <a:bgClr>
              <a:schemeClr val="bg1"/>
            </a:bgClr>
          </a:pattFill>
          <a:ln w="19050" cap="flat" cmpd="sng" algn="ctr">
            <a:solidFill>
              <a:schemeClr val="tx1"/>
            </a:solidFill>
            <a:prstDash val="solid"/>
            <a:round/>
            <a:headEnd type="none" w="med" len="med"/>
            <a:tailEnd type="triangle"/>
          </a:ln>
          <a:effectLst/>
        </p:spPr>
      </p:cxnSp>
      <p:cxnSp>
        <p:nvCxnSpPr>
          <p:cNvPr id="79" name="Straight Arrow Connector 78"/>
          <p:cNvCxnSpPr/>
          <p:nvPr/>
        </p:nvCxnSpPr>
        <p:spPr bwMode="auto">
          <a:xfrm>
            <a:off x="5949987" y="2332192"/>
            <a:ext cx="6947" cy="498149"/>
          </a:xfrm>
          <a:prstGeom prst="straightConnector1">
            <a:avLst/>
          </a:prstGeom>
          <a:pattFill prst="pct10">
            <a:fgClr>
              <a:schemeClr val="hlink"/>
            </a:fgClr>
            <a:bgClr>
              <a:schemeClr val="bg1"/>
            </a:bgClr>
          </a:pattFill>
          <a:ln w="19050" cap="flat" cmpd="sng" algn="ctr">
            <a:solidFill>
              <a:schemeClr val="tx1"/>
            </a:solidFill>
            <a:prstDash val="solid"/>
            <a:round/>
            <a:headEnd type="none" w="med" len="med"/>
            <a:tailEnd type="triangle"/>
          </a:ln>
          <a:effectLst/>
        </p:spPr>
      </p:cxnSp>
      <p:cxnSp>
        <p:nvCxnSpPr>
          <p:cNvPr id="80" name="Straight Arrow Connector 79"/>
          <p:cNvCxnSpPr/>
          <p:nvPr/>
        </p:nvCxnSpPr>
        <p:spPr bwMode="auto">
          <a:xfrm>
            <a:off x="6171541" y="2340211"/>
            <a:ext cx="31521" cy="1674251"/>
          </a:xfrm>
          <a:prstGeom prst="straightConnector1">
            <a:avLst/>
          </a:prstGeom>
          <a:pattFill prst="pct10">
            <a:fgClr>
              <a:schemeClr val="hlink"/>
            </a:fgClr>
            <a:bgClr>
              <a:schemeClr val="bg1"/>
            </a:bgClr>
          </a:pattFill>
          <a:ln w="19050" cap="flat" cmpd="sng" algn="ctr">
            <a:solidFill>
              <a:schemeClr val="tx1"/>
            </a:solidFill>
            <a:prstDash val="solid"/>
            <a:round/>
            <a:headEnd type="none" w="med" len="med"/>
            <a:tailEnd type="triangle"/>
          </a:ln>
          <a:effectLst/>
        </p:spPr>
      </p:cxnSp>
      <p:cxnSp>
        <p:nvCxnSpPr>
          <p:cNvPr id="82" name="Straight Arrow Connector 81"/>
          <p:cNvCxnSpPr/>
          <p:nvPr/>
        </p:nvCxnSpPr>
        <p:spPr bwMode="auto">
          <a:xfrm>
            <a:off x="6380313" y="2347750"/>
            <a:ext cx="9993" cy="2757650"/>
          </a:xfrm>
          <a:prstGeom prst="straightConnector1">
            <a:avLst/>
          </a:prstGeom>
          <a:pattFill prst="pct10">
            <a:fgClr>
              <a:schemeClr val="hlink"/>
            </a:fgClr>
            <a:bgClr>
              <a:schemeClr val="bg1"/>
            </a:bgClr>
          </a:pattFill>
          <a:ln w="19050" cap="flat" cmpd="sng" algn="ctr">
            <a:solidFill>
              <a:schemeClr val="tx1"/>
            </a:solidFill>
            <a:prstDash val="solid"/>
            <a:round/>
            <a:headEnd type="none" w="med" len="med"/>
            <a:tailEnd type="triangle"/>
          </a:ln>
          <a:effectLst/>
        </p:spPr>
      </p:cxnSp>
      <p:sp>
        <p:nvSpPr>
          <p:cNvPr id="97" name="TextBox 96"/>
          <p:cNvSpPr txBox="1"/>
          <p:nvPr/>
        </p:nvSpPr>
        <p:spPr>
          <a:xfrm>
            <a:off x="5029200" y="1160227"/>
            <a:ext cx="1789530" cy="338554"/>
          </a:xfrm>
          <a:prstGeom prst="rect">
            <a:avLst/>
          </a:prstGeom>
          <a:noFill/>
        </p:spPr>
        <p:txBody>
          <a:bodyPr wrap="square" rtlCol="0">
            <a:spAutoFit/>
          </a:bodyPr>
          <a:lstStyle/>
          <a:p>
            <a:r>
              <a:rPr lang="en-US" b="1" dirty="0" smtClean="0"/>
              <a:t>Binary Division</a:t>
            </a:r>
            <a:endParaRPr lang="en-US" b="1" dirty="0"/>
          </a:p>
        </p:txBody>
      </p:sp>
      <p:sp>
        <p:nvSpPr>
          <p:cNvPr id="98" name="TextBox 97"/>
          <p:cNvSpPr txBox="1"/>
          <p:nvPr/>
        </p:nvSpPr>
        <p:spPr>
          <a:xfrm>
            <a:off x="6814871" y="2129964"/>
            <a:ext cx="1929437" cy="338554"/>
          </a:xfrm>
          <a:prstGeom prst="rect">
            <a:avLst/>
          </a:prstGeom>
          <a:noFill/>
        </p:spPr>
        <p:txBody>
          <a:bodyPr wrap="square" rtlCol="0">
            <a:spAutoFit/>
          </a:bodyPr>
          <a:lstStyle/>
          <a:p>
            <a:r>
              <a:rPr lang="en-US" dirty="0" smtClean="0"/>
              <a:t>110 </a:t>
            </a:r>
            <a:r>
              <a:rPr lang="en-US" dirty="0" smtClean="0"/>
              <a:t>&gt; </a:t>
            </a:r>
            <a:r>
              <a:rPr lang="en-US" dirty="0" smtClean="0"/>
              <a:t>1    </a:t>
            </a:r>
            <a:r>
              <a:rPr lang="en-US" dirty="0" smtClean="0">
                <a:sym typeface="Wingdings" panose="05000000000000000000" pitchFamily="2" charset="2"/>
              </a:rPr>
              <a:t> q</a:t>
            </a:r>
            <a:r>
              <a:rPr lang="en-US" baseline="-25000" dirty="0" smtClean="0">
                <a:sym typeface="Wingdings" panose="05000000000000000000" pitchFamily="2" charset="2"/>
              </a:rPr>
              <a:t>5</a:t>
            </a:r>
            <a:r>
              <a:rPr lang="en-US" dirty="0" smtClean="0">
                <a:sym typeface="Wingdings" panose="05000000000000000000" pitchFamily="2" charset="2"/>
              </a:rPr>
              <a:t> = 0 </a:t>
            </a:r>
            <a:r>
              <a:rPr lang="en-US" dirty="0" smtClean="0"/>
              <a:t> </a:t>
            </a:r>
            <a:endParaRPr lang="en-US" dirty="0"/>
          </a:p>
        </p:txBody>
      </p:sp>
      <p:sp>
        <p:nvSpPr>
          <p:cNvPr id="100" name="TextBox 99"/>
          <p:cNvSpPr txBox="1"/>
          <p:nvPr/>
        </p:nvSpPr>
        <p:spPr>
          <a:xfrm>
            <a:off x="6814872" y="2739165"/>
            <a:ext cx="1948128" cy="338554"/>
          </a:xfrm>
          <a:prstGeom prst="rect">
            <a:avLst/>
          </a:prstGeom>
          <a:noFill/>
        </p:spPr>
        <p:txBody>
          <a:bodyPr wrap="square" rtlCol="0">
            <a:spAutoFit/>
          </a:bodyPr>
          <a:lstStyle/>
          <a:p>
            <a:r>
              <a:rPr lang="en-US" dirty="0" smtClean="0"/>
              <a:t>110 </a:t>
            </a:r>
            <a:r>
              <a:rPr lang="en-US" dirty="0" smtClean="0"/>
              <a:t>&gt; </a:t>
            </a:r>
            <a:r>
              <a:rPr lang="en-US" dirty="0" smtClean="0"/>
              <a:t>10   </a:t>
            </a:r>
            <a:r>
              <a:rPr lang="en-US" dirty="0" smtClean="0">
                <a:sym typeface="Wingdings" panose="05000000000000000000" pitchFamily="2" charset="2"/>
              </a:rPr>
              <a:t> q</a:t>
            </a:r>
            <a:r>
              <a:rPr lang="en-US" baseline="-25000" dirty="0" smtClean="0">
                <a:sym typeface="Wingdings" panose="05000000000000000000" pitchFamily="2" charset="2"/>
              </a:rPr>
              <a:t>4</a:t>
            </a:r>
            <a:r>
              <a:rPr lang="en-US" dirty="0" smtClean="0">
                <a:sym typeface="Wingdings" panose="05000000000000000000" pitchFamily="2" charset="2"/>
              </a:rPr>
              <a:t> = 0 </a:t>
            </a:r>
            <a:r>
              <a:rPr lang="en-US" dirty="0" smtClean="0"/>
              <a:t> </a:t>
            </a:r>
            <a:endParaRPr lang="en-US" dirty="0"/>
          </a:p>
        </p:txBody>
      </p:sp>
      <p:sp>
        <p:nvSpPr>
          <p:cNvPr id="101" name="TextBox 100"/>
          <p:cNvSpPr txBox="1"/>
          <p:nvPr/>
        </p:nvSpPr>
        <p:spPr>
          <a:xfrm>
            <a:off x="6810726" y="3335112"/>
            <a:ext cx="2028474" cy="338554"/>
          </a:xfrm>
          <a:prstGeom prst="rect">
            <a:avLst/>
          </a:prstGeom>
          <a:noFill/>
        </p:spPr>
        <p:txBody>
          <a:bodyPr wrap="square" rtlCol="0">
            <a:spAutoFit/>
          </a:bodyPr>
          <a:lstStyle/>
          <a:p>
            <a:r>
              <a:rPr lang="en-US" dirty="0" smtClean="0"/>
              <a:t>110 </a:t>
            </a:r>
            <a:r>
              <a:rPr lang="en-US" dirty="0" smtClean="0"/>
              <a:t>&gt; </a:t>
            </a:r>
            <a:r>
              <a:rPr lang="en-US" dirty="0" smtClean="0"/>
              <a:t>101  </a:t>
            </a:r>
            <a:r>
              <a:rPr lang="en-US" dirty="0" smtClean="0">
                <a:sym typeface="Wingdings" panose="05000000000000000000" pitchFamily="2" charset="2"/>
              </a:rPr>
              <a:t> q</a:t>
            </a:r>
            <a:r>
              <a:rPr lang="en-US" baseline="-25000" dirty="0" smtClean="0">
                <a:sym typeface="Wingdings" panose="05000000000000000000" pitchFamily="2" charset="2"/>
              </a:rPr>
              <a:t>3</a:t>
            </a:r>
            <a:r>
              <a:rPr lang="en-US" dirty="0" smtClean="0">
                <a:sym typeface="Wingdings" panose="05000000000000000000" pitchFamily="2" charset="2"/>
              </a:rPr>
              <a:t> = 0 </a:t>
            </a:r>
            <a:r>
              <a:rPr lang="en-US" dirty="0" smtClean="0"/>
              <a:t> </a:t>
            </a:r>
            <a:endParaRPr lang="en-US" dirty="0"/>
          </a:p>
        </p:txBody>
      </p:sp>
      <p:sp>
        <p:nvSpPr>
          <p:cNvPr id="102" name="TextBox 101"/>
          <p:cNvSpPr txBox="1"/>
          <p:nvPr/>
        </p:nvSpPr>
        <p:spPr>
          <a:xfrm>
            <a:off x="6810725" y="3969559"/>
            <a:ext cx="2104675" cy="338554"/>
          </a:xfrm>
          <a:prstGeom prst="rect">
            <a:avLst/>
          </a:prstGeom>
          <a:noFill/>
        </p:spPr>
        <p:txBody>
          <a:bodyPr wrap="square" rtlCol="0">
            <a:spAutoFit/>
          </a:bodyPr>
          <a:lstStyle/>
          <a:p>
            <a:r>
              <a:rPr lang="en-US" dirty="0" smtClean="0"/>
              <a:t>110 </a:t>
            </a:r>
            <a:r>
              <a:rPr lang="en-US" dirty="0" smtClean="0"/>
              <a:t>&lt; </a:t>
            </a:r>
            <a:r>
              <a:rPr lang="en-US" dirty="0" smtClean="0"/>
              <a:t>1010 </a:t>
            </a:r>
            <a:r>
              <a:rPr lang="en-US" dirty="0" smtClean="0">
                <a:sym typeface="Wingdings" panose="05000000000000000000" pitchFamily="2" charset="2"/>
              </a:rPr>
              <a:t> q</a:t>
            </a:r>
            <a:r>
              <a:rPr lang="en-US" baseline="-25000" dirty="0" smtClean="0">
                <a:sym typeface="Wingdings" panose="05000000000000000000" pitchFamily="2" charset="2"/>
              </a:rPr>
              <a:t>2</a:t>
            </a:r>
            <a:r>
              <a:rPr lang="en-US" dirty="0" smtClean="0">
                <a:sym typeface="Wingdings" panose="05000000000000000000" pitchFamily="2" charset="2"/>
              </a:rPr>
              <a:t> = 1 </a:t>
            </a:r>
            <a:r>
              <a:rPr lang="en-US" dirty="0" smtClean="0"/>
              <a:t> </a:t>
            </a:r>
            <a:endParaRPr lang="en-US" dirty="0"/>
          </a:p>
        </p:txBody>
      </p:sp>
      <p:cxnSp>
        <p:nvCxnSpPr>
          <p:cNvPr id="106" name="Straight Connector 105"/>
          <p:cNvCxnSpPr/>
          <p:nvPr/>
        </p:nvCxnSpPr>
        <p:spPr bwMode="auto">
          <a:xfrm>
            <a:off x="5631563" y="4995832"/>
            <a:ext cx="872928" cy="8543"/>
          </a:xfrm>
          <a:prstGeom prst="line">
            <a:avLst/>
          </a:prstGeom>
          <a:pattFill prst="pct10">
            <a:fgClr>
              <a:schemeClr val="hlink"/>
            </a:fgClr>
            <a:bgClr>
              <a:schemeClr val="bg1"/>
            </a:bgClr>
          </a:pattFill>
          <a:ln w="25400" cap="flat" cmpd="sng" algn="ctr">
            <a:solidFill>
              <a:schemeClr val="tx1"/>
            </a:solidFill>
            <a:prstDash val="solid"/>
            <a:round/>
            <a:headEnd type="none" w="med" len="med"/>
            <a:tailEnd type="none" w="med" len="med"/>
          </a:ln>
          <a:effectLst/>
        </p:spPr>
      </p:cxnSp>
      <p:sp>
        <p:nvSpPr>
          <p:cNvPr id="108" name="TextBox 107"/>
          <p:cNvSpPr txBox="1"/>
          <p:nvPr/>
        </p:nvSpPr>
        <p:spPr>
          <a:xfrm>
            <a:off x="5643604" y="4464652"/>
            <a:ext cx="1201774" cy="584775"/>
          </a:xfrm>
          <a:prstGeom prst="rect">
            <a:avLst/>
          </a:prstGeom>
          <a:noFill/>
        </p:spPr>
        <p:txBody>
          <a:bodyPr wrap="square" rtlCol="0">
            <a:spAutoFit/>
          </a:bodyPr>
          <a:lstStyle/>
          <a:p>
            <a:r>
              <a:rPr lang="en-US" dirty="0" smtClean="0"/>
              <a:t>   1001</a:t>
            </a:r>
          </a:p>
          <a:p>
            <a:r>
              <a:rPr lang="en-US" dirty="0" smtClean="0"/>
              <a:t>  -  110</a:t>
            </a:r>
            <a:endParaRPr lang="en-US" dirty="0"/>
          </a:p>
        </p:txBody>
      </p:sp>
      <p:cxnSp>
        <p:nvCxnSpPr>
          <p:cNvPr id="109" name="Straight Arrow Connector 108"/>
          <p:cNvCxnSpPr/>
          <p:nvPr/>
        </p:nvCxnSpPr>
        <p:spPr bwMode="auto">
          <a:xfrm>
            <a:off x="6278267" y="2340211"/>
            <a:ext cx="30906" cy="2220003"/>
          </a:xfrm>
          <a:prstGeom prst="straightConnector1">
            <a:avLst/>
          </a:prstGeom>
          <a:pattFill prst="pct10">
            <a:fgClr>
              <a:schemeClr val="hlink"/>
            </a:fgClr>
            <a:bgClr>
              <a:schemeClr val="bg1"/>
            </a:bgClr>
          </a:pattFill>
          <a:ln w="19050" cap="flat" cmpd="sng" algn="ctr">
            <a:solidFill>
              <a:schemeClr val="tx1"/>
            </a:solidFill>
            <a:prstDash val="solid"/>
            <a:round/>
            <a:headEnd type="none" w="med" len="med"/>
            <a:tailEnd type="triangle"/>
          </a:ln>
          <a:effectLst/>
        </p:spPr>
      </p:cxnSp>
      <p:sp>
        <p:nvSpPr>
          <p:cNvPr id="123" name="TextBox 122"/>
          <p:cNvSpPr txBox="1"/>
          <p:nvPr/>
        </p:nvSpPr>
        <p:spPr>
          <a:xfrm>
            <a:off x="6807926" y="4540432"/>
            <a:ext cx="2104675" cy="338554"/>
          </a:xfrm>
          <a:prstGeom prst="rect">
            <a:avLst/>
          </a:prstGeom>
          <a:noFill/>
        </p:spPr>
        <p:txBody>
          <a:bodyPr wrap="square" rtlCol="0">
            <a:spAutoFit/>
          </a:bodyPr>
          <a:lstStyle/>
          <a:p>
            <a:r>
              <a:rPr lang="en-US" dirty="0" smtClean="0"/>
              <a:t>110 </a:t>
            </a:r>
            <a:r>
              <a:rPr lang="en-US" dirty="0" smtClean="0"/>
              <a:t>&lt; </a:t>
            </a:r>
            <a:r>
              <a:rPr lang="en-US" dirty="0" smtClean="0"/>
              <a:t>1000 </a:t>
            </a:r>
            <a:r>
              <a:rPr lang="en-US" dirty="0" smtClean="0">
                <a:sym typeface="Wingdings" panose="05000000000000000000" pitchFamily="2" charset="2"/>
              </a:rPr>
              <a:t> q</a:t>
            </a:r>
            <a:r>
              <a:rPr lang="en-US" baseline="-25000" dirty="0" smtClean="0">
                <a:sym typeface="Wingdings" panose="05000000000000000000" pitchFamily="2" charset="2"/>
              </a:rPr>
              <a:t>1</a:t>
            </a:r>
            <a:r>
              <a:rPr lang="en-US" dirty="0" smtClean="0">
                <a:sym typeface="Wingdings" panose="05000000000000000000" pitchFamily="2" charset="2"/>
              </a:rPr>
              <a:t> = 1 </a:t>
            </a:r>
            <a:r>
              <a:rPr lang="en-US" dirty="0" smtClean="0"/>
              <a:t> </a:t>
            </a:r>
            <a:endParaRPr lang="en-US" dirty="0"/>
          </a:p>
        </p:txBody>
      </p:sp>
      <p:sp>
        <p:nvSpPr>
          <p:cNvPr id="124" name="TextBox 123"/>
          <p:cNvSpPr txBox="1"/>
          <p:nvPr/>
        </p:nvSpPr>
        <p:spPr>
          <a:xfrm>
            <a:off x="6833337" y="5081126"/>
            <a:ext cx="2104675" cy="338554"/>
          </a:xfrm>
          <a:prstGeom prst="rect">
            <a:avLst/>
          </a:prstGeom>
          <a:noFill/>
        </p:spPr>
        <p:txBody>
          <a:bodyPr wrap="square" rtlCol="0">
            <a:spAutoFit/>
          </a:bodyPr>
          <a:lstStyle/>
          <a:p>
            <a:r>
              <a:rPr lang="en-US" dirty="0" smtClean="0"/>
              <a:t>110 </a:t>
            </a:r>
            <a:r>
              <a:rPr lang="en-US" dirty="0" smtClean="0"/>
              <a:t>=  </a:t>
            </a:r>
            <a:r>
              <a:rPr lang="en-US" dirty="0" smtClean="0"/>
              <a:t>110 </a:t>
            </a:r>
            <a:r>
              <a:rPr lang="en-US" dirty="0" smtClean="0">
                <a:sym typeface="Wingdings" panose="05000000000000000000" pitchFamily="2" charset="2"/>
              </a:rPr>
              <a:t> q</a:t>
            </a:r>
            <a:r>
              <a:rPr lang="en-US" baseline="-25000" dirty="0" smtClean="0">
                <a:sym typeface="Wingdings" panose="05000000000000000000" pitchFamily="2" charset="2"/>
              </a:rPr>
              <a:t>0</a:t>
            </a:r>
            <a:r>
              <a:rPr lang="en-US" dirty="0" smtClean="0">
                <a:sym typeface="Wingdings" panose="05000000000000000000" pitchFamily="2" charset="2"/>
              </a:rPr>
              <a:t> = 1 </a:t>
            </a:r>
            <a:r>
              <a:rPr lang="en-US" dirty="0" smtClean="0"/>
              <a:t> </a:t>
            </a:r>
            <a:endParaRPr lang="en-US" dirty="0"/>
          </a:p>
        </p:txBody>
      </p:sp>
      <p:sp>
        <p:nvSpPr>
          <p:cNvPr id="125" name="Rectangle 124"/>
          <p:cNvSpPr/>
          <p:nvPr/>
        </p:nvSpPr>
        <p:spPr>
          <a:xfrm>
            <a:off x="5673814" y="1478818"/>
            <a:ext cx="830677" cy="338554"/>
          </a:xfrm>
          <a:prstGeom prst="rect">
            <a:avLst/>
          </a:prstGeom>
        </p:spPr>
        <p:txBody>
          <a:bodyPr wrap="none">
            <a:spAutoFit/>
          </a:bodyPr>
          <a:lstStyle/>
          <a:p>
            <a:r>
              <a:rPr lang="en-US" dirty="0" smtClean="0">
                <a:sym typeface="Wingdings" panose="05000000000000000000" pitchFamily="2" charset="2"/>
              </a:rPr>
              <a:t>q</a:t>
            </a:r>
            <a:r>
              <a:rPr lang="en-US" baseline="-25000" dirty="0" smtClean="0">
                <a:sym typeface="Wingdings" panose="05000000000000000000" pitchFamily="2" charset="2"/>
              </a:rPr>
              <a:t>5 </a:t>
            </a:r>
            <a:r>
              <a:rPr lang="en-US" dirty="0" smtClean="0">
                <a:sym typeface="Wingdings" panose="05000000000000000000" pitchFamily="2" charset="2"/>
              </a:rPr>
              <a:t>to q</a:t>
            </a:r>
            <a:r>
              <a:rPr lang="en-US" baseline="-25000" dirty="0" smtClean="0">
                <a:sym typeface="Wingdings" panose="05000000000000000000" pitchFamily="2" charset="2"/>
              </a:rPr>
              <a:t>0</a:t>
            </a:r>
            <a:endParaRPr lang="en-US" dirty="0"/>
          </a:p>
        </p:txBody>
      </p:sp>
      <p:sp>
        <p:nvSpPr>
          <p:cNvPr id="126" name="Rectangle 125"/>
          <p:cNvSpPr/>
          <p:nvPr/>
        </p:nvSpPr>
        <p:spPr>
          <a:xfrm>
            <a:off x="798357" y="5124628"/>
            <a:ext cx="3201517" cy="830997"/>
          </a:xfrm>
          <a:prstGeom prst="rect">
            <a:avLst/>
          </a:prstGeom>
        </p:spPr>
        <p:txBody>
          <a:bodyPr wrap="none">
            <a:spAutoFit/>
          </a:bodyPr>
          <a:lstStyle/>
          <a:p>
            <a:r>
              <a:rPr lang="en-US" dirty="0" smtClean="0">
                <a:solidFill>
                  <a:schemeClr val="accent1"/>
                </a:solidFill>
              </a:rPr>
              <a:t>Example of Division Algorithms:</a:t>
            </a:r>
          </a:p>
          <a:p>
            <a:r>
              <a:rPr lang="en-US" dirty="0">
                <a:solidFill>
                  <a:schemeClr val="accent1"/>
                </a:solidFill>
              </a:rPr>
              <a:t>	</a:t>
            </a:r>
            <a:r>
              <a:rPr lang="en-US" dirty="0" smtClean="0"/>
              <a:t>Restoring Division</a:t>
            </a:r>
          </a:p>
          <a:p>
            <a:r>
              <a:rPr lang="en-US" dirty="0"/>
              <a:t>	</a:t>
            </a:r>
            <a:r>
              <a:rPr lang="en-US" dirty="0" smtClean="0"/>
              <a:t>Non-Restoring Division</a:t>
            </a:r>
            <a:endParaRPr lang="en-US" dirty="0"/>
          </a:p>
        </p:txBody>
      </p:sp>
    </p:spTree>
    <p:extLst>
      <p:ext uri="{BB962C8B-B14F-4D97-AF65-F5344CB8AC3E}">
        <p14:creationId xmlns:p14="http://schemas.microsoft.com/office/powerpoint/2010/main" val="43198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a:xfrm>
            <a:off x="228600" y="609600"/>
            <a:ext cx="3657600" cy="4206280"/>
          </a:xfrm>
        </p:spPr>
        <p:txBody>
          <a:bodyPr/>
          <a:lstStyle/>
          <a:p>
            <a:r>
              <a:rPr lang="en-US" dirty="0">
                <a:solidFill>
                  <a:schemeClr val="accent1"/>
                </a:solidFill>
              </a:rPr>
              <a:t>Restoring division algorithm:</a:t>
            </a:r>
          </a:p>
          <a:p>
            <a:endParaRPr lang="en-US" dirty="0">
              <a:solidFill>
                <a:schemeClr val="accent1"/>
              </a:solidFill>
            </a:endParaRPr>
          </a:p>
          <a:p>
            <a:r>
              <a:rPr lang="en-US" dirty="0"/>
              <a:t>Do the following n times:</a:t>
            </a:r>
          </a:p>
          <a:p>
            <a:pPr lvl="1"/>
            <a:r>
              <a:rPr lang="en-US" dirty="0"/>
              <a:t>Shift A and Q left one binary position</a:t>
            </a:r>
          </a:p>
          <a:p>
            <a:pPr lvl="1"/>
            <a:r>
              <a:rPr lang="en-US" dirty="0"/>
              <a:t>Subtract M from A, and place the result in A</a:t>
            </a:r>
          </a:p>
          <a:p>
            <a:pPr lvl="1"/>
            <a:r>
              <a:rPr lang="en-US" dirty="0"/>
              <a:t>If A is negative, set q</a:t>
            </a:r>
            <a:r>
              <a:rPr lang="en-US" baseline="-25000" dirty="0"/>
              <a:t>0</a:t>
            </a:r>
            <a:r>
              <a:rPr lang="en-US" dirty="0"/>
              <a:t> to 0 and </a:t>
            </a:r>
            <a:r>
              <a:rPr lang="en-US" dirty="0">
                <a:solidFill>
                  <a:schemeClr val="accent2"/>
                </a:solidFill>
              </a:rPr>
              <a:t>restore</a:t>
            </a:r>
            <a:r>
              <a:rPr lang="en-US" dirty="0"/>
              <a:t> A (add M back to A); otherwise, set q</a:t>
            </a:r>
            <a:r>
              <a:rPr lang="en-US" baseline="-25000" dirty="0"/>
              <a:t>0</a:t>
            </a:r>
            <a:r>
              <a:rPr lang="en-US" dirty="0"/>
              <a:t> to 1</a:t>
            </a:r>
            <a:r>
              <a:rPr lang="en-US" dirty="0" smtClean="0"/>
              <a:t>.</a:t>
            </a:r>
            <a:endParaRPr lang="en-US" dirty="0"/>
          </a:p>
        </p:txBody>
      </p:sp>
      <p:sp>
        <p:nvSpPr>
          <p:cNvPr id="4915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9155" name="Rectangle 2"/>
          <p:cNvSpPr>
            <a:spLocks noGrp="1" noChangeArrowheads="1"/>
          </p:cNvSpPr>
          <p:nvPr>
            <p:ph type="title"/>
          </p:nvPr>
        </p:nvSpPr>
        <p:spPr>
          <a:xfrm>
            <a:off x="423863" y="71438"/>
            <a:ext cx="3662362" cy="368300"/>
          </a:xfrm>
        </p:spPr>
        <p:txBody>
          <a:bodyPr/>
          <a:lstStyle/>
          <a:p>
            <a:r>
              <a:rPr lang="en-US" dirty="0"/>
              <a:t>Integer Division (Cont’d)</a:t>
            </a:r>
            <a:endParaRPr lang="en-CA" dirty="0"/>
          </a:p>
        </p:txBody>
      </p:sp>
      <p:pic>
        <p:nvPicPr>
          <p:cNvPr id="49157" name="Picture 5" descr="fig2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609600"/>
            <a:ext cx="5334000" cy="571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158" name="Text Box 6" descr="10%"/>
          <p:cNvSpPr txBox="1">
            <a:spLocks noChangeArrowheads="1"/>
          </p:cNvSpPr>
          <p:nvPr/>
        </p:nvSpPr>
        <p:spPr bwMode="auto">
          <a:xfrm>
            <a:off x="5241925" y="1355725"/>
            <a:ext cx="1841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endParaRPr lang="en-CA" dirty="0"/>
          </a:p>
        </p:txBody>
      </p:sp>
      <p:sp>
        <p:nvSpPr>
          <p:cNvPr id="49159" name="Text Box 7" descr="10%"/>
          <p:cNvSpPr txBox="1">
            <a:spLocks noChangeArrowheads="1"/>
          </p:cNvSpPr>
          <p:nvPr/>
        </p:nvSpPr>
        <p:spPr bwMode="auto">
          <a:xfrm>
            <a:off x="5241925" y="1355725"/>
            <a:ext cx="1746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A                      Q</a:t>
            </a:r>
            <a:endParaRPr lang="en-CA" b="1" dirty="0">
              <a:solidFill>
                <a:schemeClr val="accent1"/>
              </a:solidFill>
            </a:endParaRPr>
          </a:p>
        </p:txBody>
      </p:sp>
      <p:sp>
        <p:nvSpPr>
          <p:cNvPr id="49160" name="Text Box 8" descr="10%"/>
          <p:cNvSpPr txBox="1">
            <a:spLocks noChangeArrowheads="1"/>
          </p:cNvSpPr>
          <p:nvPr/>
        </p:nvSpPr>
        <p:spPr bwMode="auto">
          <a:xfrm>
            <a:off x="6003925" y="1812925"/>
            <a:ext cx="3540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M</a:t>
            </a:r>
            <a:endParaRPr lang="en-CA" b="1" dirty="0">
              <a:solidFill>
                <a:schemeClr val="accent1"/>
              </a:solidFill>
            </a:endParaRPr>
          </a:p>
        </p:txBody>
      </p:sp>
      <p:sp>
        <p:nvSpPr>
          <p:cNvPr id="49161" name="Text Box 9" descr="10%"/>
          <p:cNvSpPr txBox="1">
            <a:spLocks noChangeArrowheads="1"/>
          </p:cNvSpPr>
          <p:nvPr/>
        </p:nvSpPr>
        <p:spPr bwMode="auto">
          <a:xfrm>
            <a:off x="5994400" y="2184400"/>
            <a:ext cx="47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 M</a:t>
            </a:r>
            <a:endParaRPr lang="en-CA" b="1" dirty="0">
              <a:solidFill>
                <a:schemeClr val="accent1"/>
              </a:solidFill>
            </a:endParaRPr>
          </a:p>
        </p:txBody>
      </p:sp>
      <p:sp>
        <p:nvSpPr>
          <p:cNvPr id="49162" name="Text Box 10" descr="10%"/>
          <p:cNvSpPr txBox="1">
            <a:spLocks noChangeArrowheads="1"/>
          </p:cNvSpPr>
          <p:nvPr/>
        </p:nvSpPr>
        <p:spPr bwMode="auto">
          <a:xfrm>
            <a:off x="5943600" y="3149600"/>
            <a:ext cx="47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 M</a:t>
            </a:r>
            <a:endParaRPr lang="en-CA" b="1" dirty="0">
              <a:solidFill>
                <a:schemeClr val="accent1"/>
              </a:solidFill>
            </a:endParaRPr>
          </a:p>
        </p:txBody>
      </p:sp>
      <p:sp>
        <p:nvSpPr>
          <p:cNvPr id="49163" name="Text Box 11" descr="10%"/>
          <p:cNvSpPr txBox="1">
            <a:spLocks noChangeArrowheads="1"/>
          </p:cNvSpPr>
          <p:nvPr/>
        </p:nvSpPr>
        <p:spPr bwMode="auto">
          <a:xfrm>
            <a:off x="5969000" y="4191000"/>
            <a:ext cx="47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 M</a:t>
            </a:r>
            <a:endParaRPr lang="en-CA" b="1" dirty="0">
              <a:solidFill>
                <a:schemeClr val="accent1"/>
              </a:solidFill>
            </a:endParaRPr>
          </a:p>
        </p:txBody>
      </p:sp>
      <p:sp>
        <p:nvSpPr>
          <p:cNvPr id="49164" name="Text Box 12" descr="10%"/>
          <p:cNvSpPr txBox="1">
            <a:spLocks noChangeArrowheads="1"/>
          </p:cNvSpPr>
          <p:nvPr/>
        </p:nvSpPr>
        <p:spPr bwMode="auto">
          <a:xfrm>
            <a:off x="5918200" y="4940300"/>
            <a:ext cx="47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 M</a:t>
            </a:r>
            <a:endParaRPr lang="en-CA" b="1" dirty="0">
              <a:solidFill>
                <a:schemeClr val="accent1"/>
              </a:solidFill>
            </a:endParaRPr>
          </a:p>
        </p:txBody>
      </p:sp>
      <p:sp>
        <p:nvSpPr>
          <p:cNvPr id="13" name="TextBox 13"/>
          <p:cNvSpPr txBox="1">
            <a:spLocks noChangeArrowheads="1"/>
          </p:cNvSpPr>
          <p:nvPr/>
        </p:nvSpPr>
        <p:spPr bwMode="auto">
          <a:xfrm>
            <a:off x="6705600" y="685800"/>
            <a:ext cx="11953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t>8/3 = 2 R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56">
                                            <p:txEl>
                                              <p:pRg st="2" end="2"/>
                                            </p:txEl>
                                          </p:spTgt>
                                        </p:tgtEl>
                                        <p:attrNameLst>
                                          <p:attrName>style.visibility</p:attrName>
                                        </p:attrNameLst>
                                      </p:cBhvr>
                                      <p:to>
                                        <p:strVal val="visible"/>
                                      </p:to>
                                    </p:set>
                                    <p:animEffect transition="in" filter="fade">
                                      <p:cBhvr>
                                        <p:cTn id="7" dur="500"/>
                                        <p:tgtEl>
                                          <p:spTgt spid="4915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156">
                                            <p:txEl>
                                              <p:pRg st="3" end="3"/>
                                            </p:txEl>
                                          </p:spTgt>
                                        </p:tgtEl>
                                        <p:attrNameLst>
                                          <p:attrName>style.visibility</p:attrName>
                                        </p:attrNameLst>
                                      </p:cBhvr>
                                      <p:to>
                                        <p:strVal val="visible"/>
                                      </p:to>
                                    </p:set>
                                    <p:animEffect transition="in" filter="fade">
                                      <p:cBhvr>
                                        <p:cTn id="10" dur="500"/>
                                        <p:tgtEl>
                                          <p:spTgt spid="4915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9156">
                                            <p:txEl>
                                              <p:pRg st="4" end="4"/>
                                            </p:txEl>
                                          </p:spTgt>
                                        </p:tgtEl>
                                        <p:attrNameLst>
                                          <p:attrName>style.visibility</p:attrName>
                                        </p:attrNameLst>
                                      </p:cBhvr>
                                      <p:to>
                                        <p:strVal val="visible"/>
                                      </p:to>
                                    </p:set>
                                    <p:animEffect transition="in" filter="fade">
                                      <p:cBhvr>
                                        <p:cTn id="13" dur="500"/>
                                        <p:tgtEl>
                                          <p:spTgt spid="4915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9156">
                                            <p:txEl>
                                              <p:pRg st="5" end="5"/>
                                            </p:txEl>
                                          </p:spTgt>
                                        </p:tgtEl>
                                        <p:attrNameLst>
                                          <p:attrName>style.visibility</p:attrName>
                                        </p:attrNameLst>
                                      </p:cBhvr>
                                      <p:to>
                                        <p:strVal val="visible"/>
                                      </p:to>
                                    </p:set>
                                    <p:animEffect transition="in" filter="fade">
                                      <p:cBhvr>
                                        <p:cTn id="16" dur="500"/>
                                        <p:tgtEl>
                                          <p:spTgt spid="4915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157"/>
                                        </p:tgtEl>
                                        <p:attrNameLst>
                                          <p:attrName>style.visibility</p:attrName>
                                        </p:attrNameLst>
                                      </p:cBhvr>
                                      <p:to>
                                        <p:strVal val="visible"/>
                                      </p:to>
                                    </p:set>
                                    <p:animEffect transition="in" filter="fade">
                                      <p:cBhvr>
                                        <p:cTn id="21" dur="500"/>
                                        <p:tgtEl>
                                          <p:spTgt spid="4915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9159"/>
                                        </p:tgtEl>
                                        <p:attrNameLst>
                                          <p:attrName>style.visibility</p:attrName>
                                        </p:attrNameLst>
                                      </p:cBhvr>
                                      <p:to>
                                        <p:strVal val="visible"/>
                                      </p:to>
                                    </p:set>
                                    <p:animEffect transition="in" filter="fade">
                                      <p:cBhvr>
                                        <p:cTn id="26" dur="500"/>
                                        <p:tgtEl>
                                          <p:spTgt spid="491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9160"/>
                                        </p:tgtEl>
                                        <p:attrNameLst>
                                          <p:attrName>style.visibility</p:attrName>
                                        </p:attrNameLst>
                                      </p:cBhvr>
                                      <p:to>
                                        <p:strVal val="visible"/>
                                      </p:to>
                                    </p:set>
                                    <p:animEffect transition="in" filter="fade">
                                      <p:cBhvr>
                                        <p:cTn id="31" dur="500"/>
                                        <p:tgtEl>
                                          <p:spTgt spid="491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9161"/>
                                        </p:tgtEl>
                                        <p:attrNameLst>
                                          <p:attrName>style.visibility</p:attrName>
                                        </p:attrNameLst>
                                      </p:cBhvr>
                                      <p:to>
                                        <p:strVal val="visible"/>
                                      </p:to>
                                    </p:set>
                                    <p:animEffect transition="in" filter="fade">
                                      <p:cBhvr>
                                        <p:cTn id="36" dur="500"/>
                                        <p:tgtEl>
                                          <p:spTgt spid="4916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9162"/>
                                        </p:tgtEl>
                                        <p:attrNameLst>
                                          <p:attrName>style.visibility</p:attrName>
                                        </p:attrNameLst>
                                      </p:cBhvr>
                                      <p:to>
                                        <p:strVal val="visible"/>
                                      </p:to>
                                    </p:set>
                                    <p:animEffect transition="in" filter="fade">
                                      <p:cBhvr>
                                        <p:cTn id="41" dur="500"/>
                                        <p:tgtEl>
                                          <p:spTgt spid="4916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9163"/>
                                        </p:tgtEl>
                                        <p:attrNameLst>
                                          <p:attrName>style.visibility</p:attrName>
                                        </p:attrNameLst>
                                      </p:cBhvr>
                                      <p:to>
                                        <p:strVal val="visible"/>
                                      </p:to>
                                    </p:set>
                                    <p:animEffect transition="in" filter="fade">
                                      <p:cBhvr>
                                        <p:cTn id="46" dur="500"/>
                                        <p:tgtEl>
                                          <p:spTgt spid="4916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9164"/>
                                        </p:tgtEl>
                                        <p:attrNameLst>
                                          <p:attrName>style.visibility</p:attrName>
                                        </p:attrNameLst>
                                      </p:cBhvr>
                                      <p:to>
                                        <p:strVal val="visible"/>
                                      </p:to>
                                    </p:set>
                                    <p:animEffect transition="in" filter="fade">
                                      <p:cBhvr>
                                        <p:cTn id="51" dur="500"/>
                                        <p:tgtEl>
                                          <p:spTgt spid="4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P spid="49160" grpId="0"/>
      <p:bldP spid="49161" grpId="0"/>
      <p:bldP spid="49162" grpId="0"/>
      <p:bldP spid="49163" grpId="0"/>
      <p:bldP spid="491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a:xfrm>
            <a:off x="304800" y="609600"/>
            <a:ext cx="8331200" cy="358775"/>
          </a:xfrm>
        </p:spPr>
        <p:txBody>
          <a:bodyPr/>
          <a:lstStyle/>
          <a:p>
            <a:r>
              <a:rPr lang="en-CA" dirty="0">
                <a:solidFill>
                  <a:schemeClr val="accent1"/>
                </a:solidFill>
              </a:rPr>
              <a:t>Example</a:t>
            </a:r>
          </a:p>
        </p:txBody>
      </p:sp>
      <p:sp>
        <p:nvSpPr>
          <p:cNvPr id="50179" name="Footer Placeholder 2"/>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0180" name="Title 3"/>
          <p:cNvSpPr>
            <a:spLocks noGrp="1"/>
          </p:cNvSpPr>
          <p:nvPr>
            <p:ph type="title"/>
          </p:nvPr>
        </p:nvSpPr>
        <p:spPr>
          <a:xfrm>
            <a:off x="423863" y="71438"/>
            <a:ext cx="3698875" cy="373062"/>
          </a:xfrm>
        </p:spPr>
        <p:txBody>
          <a:bodyPr/>
          <a:lstStyle/>
          <a:p>
            <a:r>
              <a:rPr lang="en-US" dirty="0"/>
              <a:t>Integer Division (Cont’d)</a:t>
            </a:r>
            <a:endParaRPr lang="en-CA"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a:xfrm>
            <a:off x="228600" y="609600"/>
            <a:ext cx="8915400" cy="2821285"/>
          </a:xfrm>
        </p:spPr>
        <p:txBody>
          <a:bodyPr/>
          <a:lstStyle/>
          <a:p>
            <a:r>
              <a:rPr lang="en-US" dirty="0" smtClean="0">
                <a:solidFill>
                  <a:schemeClr val="accent1"/>
                </a:solidFill>
              </a:rPr>
              <a:t>Non-restoring </a:t>
            </a:r>
            <a:r>
              <a:rPr lang="en-US" dirty="0">
                <a:solidFill>
                  <a:schemeClr val="accent1"/>
                </a:solidFill>
              </a:rPr>
              <a:t>division algorithm:</a:t>
            </a:r>
          </a:p>
          <a:p>
            <a:pPr lvl="1"/>
            <a:r>
              <a:rPr lang="en-US" b="1" dirty="0" smtClean="0"/>
              <a:t>Do </a:t>
            </a:r>
            <a:r>
              <a:rPr lang="en-US" b="1" dirty="0"/>
              <a:t>the following n </a:t>
            </a:r>
            <a:r>
              <a:rPr lang="en-US" b="1" dirty="0" smtClean="0"/>
              <a:t>times (calculate Quotient):</a:t>
            </a:r>
            <a:endParaRPr lang="en-US" b="1" dirty="0"/>
          </a:p>
          <a:p>
            <a:pPr lvl="2"/>
            <a:r>
              <a:rPr lang="en-US" sz="2000" dirty="0"/>
              <a:t>Shift A and Q left one binary position; If A </a:t>
            </a:r>
            <a:r>
              <a:rPr lang="en-US" sz="2000" dirty="0">
                <a:cs typeface="Arial" pitchFamily="34" charset="0"/>
              </a:rPr>
              <a:t>≥ 0</a:t>
            </a:r>
            <a:r>
              <a:rPr lang="en-US" sz="2000" dirty="0"/>
              <a:t>, subtract M from A; otherwise, add M to A.</a:t>
            </a:r>
          </a:p>
          <a:p>
            <a:pPr lvl="2"/>
            <a:r>
              <a:rPr lang="en-US" sz="2000" dirty="0"/>
              <a:t>Now, If A </a:t>
            </a:r>
            <a:r>
              <a:rPr lang="en-US" sz="2000" dirty="0">
                <a:cs typeface="Arial" pitchFamily="34" charset="0"/>
              </a:rPr>
              <a:t>≥ 0</a:t>
            </a:r>
            <a:r>
              <a:rPr lang="en-US" sz="2000" dirty="0"/>
              <a:t>, set q</a:t>
            </a:r>
            <a:r>
              <a:rPr lang="en-US" sz="2000" baseline="-25000" dirty="0"/>
              <a:t>0</a:t>
            </a:r>
            <a:r>
              <a:rPr lang="en-US" sz="2000" dirty="0"/>
              <a:t> to 1; otherwise, set q</a:t>
            </a:r>
            <a:r>
              <a:rPr lang="en-US" sz="2000" baseline="-25000" dirty="0"/>
              <a:t>0</a:t>
            </a:r>
            <a:r>
              <a:rPr lang="en-US" sz="2000" dirty="0"/>
              <a:t> to </a:t>
            </a:r>
            <a:r>
              <a:rPr lang="en-US" sz="2000" dirty="0" smtClean="0"/>
              <a:t>0.</a:t>
            </a:r>
          </a:p>
          <a:p>
            <a:pPr lvl="1"/>
            <a:r>
              <a:rPr lang="en-US" b="1" dirty="0" smtClean="0"/>
              <a:t>Final Step (Calculate Remainder)</a:t>
            </a:r>
            <a:r>
              <a:rPr lang="en-US" dirty="0" smtClean="0"/>
              <a:t>: If </a:t>
            </a:r>
            <a:r>
              <a:rPr lang="en-US" dirty="0"/>
              <a:t>A &lt; 0, add M to A (this is to make sure that the positive remainder is in A at the end of n cycles).</a:t>
            </a:r>
            <a:endParaRPr lang="en-CA" dirty="0"/>
          </a:p>
        </p:txBody>
      </p:sp>
      <p:sp>
        <p:nvSpPr>
          <p:cNvPr id="5120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1203" name="Rectangle 2"/>
          <p:cNvSpPr>
            <a:spLocks noGrp="1" noChangeArrowheads="1"/>
          </p:cNvSpPr>
          <p:nvPr>
            <p:ph type="title"/>
          </p:nvPr>
        </p:nvSpPr>
        <p:spPr>
          <a:xfrm>
            <a:off x="423863" y="71438"/>
            <a:ext cx="3662362" cy="368300"/>
          </a:xfrm>
        </p:spPr>
        <p:txBody>
          <a:bodyPr/>
          <a:lstStyle/>
          <a:p>
            <a:r>
              <a:rPr lang="en-US" dirty="0"/>
              <a:t>Integer Division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fade">
                                      <p:cBhvr>
                                        <p:cTn id="7" dur="500"/>
                                        <p:tgtEl>
                                          <p:spTgt spid="512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04">
                                            <p:txEl>
                                              <p:pRg st="1" end="1"/>
                                            </p:txEl>
                                          </p:spTgt>
                                        </p:tgtEl>
                                        <p:attrNameLst>
                                          <p:attrName>style.visibility</p:attrName>
                                        </p:attrNameLst>
                                      </p:cBhvr>
                                      <p:to>
                                        <p:strVal val="visible"/>
                                      </p:to>
                                    </p:set>
                                    <p:animEffect transition="in" filter="fade">
                                      <p:cBhvr>
                                        <p:cTn id="10" dur="500"/>
                                        <p:tgtEl>
                                          <p:spTgt spid="512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4">
                                            <p:txEl>
                                              <p:pRg st="2" end="2"/>
                                            </p:txEl>
                                          </p:spTgt>
                                        </p:tgtEl>
                                        <p:attrNameLst>
                                          <p:attrName>style.visibility</p:attrName>
                                        </p:attrNameLst>
                                      </p:cBhvr>
                                      <p:to>
                                        <p:strVal val="visible"/>
                                      </p:to>
                                    </p:set>
                                    <p:animEffect transition="in" filter="fade">
                                      <p:cBhvr>
                                        <p:cTn id="13" dur="500"/>
                                        <p:tgtEl>
                                          <p:spTgt spid="512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204">
                                            <p:txEl>
                                              <p:pRg st="3" end="3"/>
                                            </p:txEl>
                                          </p:spTgt>
                                        </p:tgtEl>
                                        <p:attrNameLst>
                                          <p:attrName>style.visibility</p:attrName>
                                        </p:attrNameLst>
                                      </p:cBhvr>
                                      <p:to>
                                        <p:strVal val="visible"/>
                                      </p:to>
                                    </p:set>
                                    <p:animEffect transition="in" filter="fade">
                                      <p:cBhvr>
                                        <p:cTn id="16" dur="500"/>
                                        <p:tgtEl>
                                          <p:spTgt spid="5120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1204">
                                            <p:txEl>
                                              <p:pRg st="4" end="4"/>
                                            </p:txEl>
                                          </p:spTgt>
                                        </p:tgtEl>
                                        <p:attrNameLst>
                                          <p:attrName>style.visibility</p:attrName>
                                        </p:attrNameLst>
                                      </p:cBhvr>
                                      <p:to>
                                        <p:strVal val="visible"/>
                                      </p:to>
                                    </p:set>
                                    <p:animEffect transition="in" filter="fade">
                                      <p:cBhvr>
                                        <p:cTn id="19" dur="500"/>
                                        <p:tgtEl>
                                          <p:spTgt spid="512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idx="1"/>
          </p:nvPr>
        </p:nvSpPr>
        <p:spPr>
          <a:xfrm>
            <a:off x="304800" y="609600"/>
            <a:ext cx="5334000" cy="355600"/>
          </a:xfrm>
        </p:spPr>
        <p:txBody>
          <a:bodyPr/>
          <a:lstStyle/>
          <a:p>
            <a:r>
              <a:rPr lang="en-US" dirty="0">
                <a:solidFill>
                  <a:schemeClr val="accent1"/>
                </a:solidFill>
              </a:rPr>
              <a:t>Non-restoring division algorithm: </a:t>
            </a:r>
            <a:r>
              <a:rPr lang="en-US" dirty="0"/>
              <a:t>example</a:t>
            </a:r>
            <a:endParaRPr lang="en-CA" dirty="0"/>
          </a:p>
        </p:txBody>
      </p:sp>
      <p:sp>
        <p:nvSpPr>
          <p:cNvPr id="52226"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2227" name="Rectangle 2"/>
          <p:cNvSpPr>
            <a:spLocks noGrp="1" noChangeArrowheads="1"/>
          </p:cNvSpPr>
          <p:nvPr>
            <p:ph type="title"/>
          </p:nvPr>
        </p:nvSpPr>
        <p:spPr>
          <a:xfrm>
            <a:off x="423863" y="71438"/>
            <a:ext cx="3662362" cy="368300"/>
          </a:xfrm>
        </p:spPr>
        <p:txBody>
          <a:bodyPr/>
          <a:lstStyle/>
          <a:p>
            <a:r>
              <a:rPr lang="en-US" dirty="0"/>
              <a:t>Integer Division (Cont’d)</a:t>
            </a:r>
            <a:endParaRPr lang="en-CA" dirty="0"/>
          </a:p>
        </p:txBody>
      </p:sp>
      <p:pic>
        <p:nvPicPr>
          <p:cNvPr id="52229" name="Picture 4" descr="fig2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990600"/>
            <a:ext cx="5562600" cy="5502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230" name="Text Box 5" descr="10%"/>
          <p:cNvSpPr txBox="1">
            <a:spLocks noChangeArrowheads="1"/>
          </p:cNvSpPr>
          <p:nvPr/>
        </p:nvSpPr>
        <p:spPr bwMode="auto">
          <a:xfrm>
            <a:off x="0" y="3657600"/>
            <a:ext cx="3278188"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For signed division, </a:t>
            </a:r>
          </a:p>
          <a:p>
            <a:r>
              <a:rPr lang="en-US" dirty="0"/>
              <a:t>transform dividend/divisor into</a:t>
            </a:r>
          </a:p>
          <a:p>
            <a:r>
              <a:rPr lang="en-US" dirty="0"/>
              <a:t>positive numbers, use one</a:t>
            </a:r>
          </a:p>
          <a:p>
            <a:r>
              <a:rPr lang="en-US" dirty="0"/>
              <a:t>of the algorithms above and </a:t>
            </a:r>
          </a:p>
          <a:p>
            <a:r>
              <a:rPr lang="en-US" dirty="0"/>
              <a:t>then change the sign of the result.</a:t>
            </a:r>
          </a:p>
        </p:txBody>
      </p:sp>
      <p:sp>
        <p:nvSpPr>
          <p:cNvPr id="52231" name="Text Box 6" descr="10%"/>
          <p:cNvSpPr txBox="1">
            <a:spLocks noChangeArrowheads="1"/>
          </p:cNvSpPr>
          <p:nvPr/>
        </p:nvSpPr>
        <p:spPr bwMode="auto">
          <a:xfrm>
            <a:off x="4800600" y="838200"/>
            <a:ext cx="1746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A                      Q</a:t>
            </a:r>
            <a:endParaRPr lang="en-CA" b="1" dirty="0">
              <a:solidFill>
                <a:schemeClr val="accent1"/>
              </a:solidFill>
            </a:endParaRPr>
          </a:p>
        </p:txBody>
      </p:sp>
      <p:sp>
        <p:nvSpPr>
          <p:cNvPr id="52232" name="Text Box 7" descr="10%"/>
          <p:cNvSpPr txBox="1">
            <a:spLocks noChangeArrowheads="1"/>
          </p:cNvSpPr>
          <p:nvPr/>
        </p:nvSpPr>
        <p:spPr bwMode="auto">
          <a:xfrm>
            <a:off x="5562600" y="1143000"/>
            <a:ext cx="3540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M</a:t>
            </a:r>
            <a:endParaRPr lang="en-CA" b="1" dirty="0">
              <a:solidFill>
                <a:schemeClr val="accent1"/>
              </a:solidFill>
            </a:endParaRPr>
          </a:p>
        </p:txBody>
      </p:sp>
      <p:sp>
        <p:nvSpPr>
          <p:cNvPr id="52233" name="Text Box 8" descr="10%"/>
          <p:cNvSpPr txBox="1">
            <a:spLocks noChangeArrowheads="1"/>
          </p:cNvSpPr>
          <p:nvPr/>
        </p:nvSpPr>
        <p:spPr bwMode="auto">
          <a:xfrm>
            <a:off x="5486400" y="1600200"/>
            <a:ext cx="47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 M</a:t>
            </a:r>
            <a:endParaRPr lang="en-CA" b="1" dirty="0">
              <a:solidFill>
                <a:schemeClr val="accent1"/>
              </a:solidFill>
            </a:endParaRPr>
          </a:p>
        </p:txBody>
      </p:sp>
      <p:sp>
        <p:nvSpPr>
          <p:cNvPr id="52234" name="Text Box 9" descr="10%"/>
          <p:cNvSpPr txBox="1">
            <a:spLocks noChangeArrowheads="1"/>
          </p:cNvSpPr>
          <p:nvPr/>
        </p:nvSpPr>
        <p:spPr bwMode="auto">
          <a:xfrm>
            <a:off x="5588000" y="2438400"/>
            <a:ext cx="3540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M</a:t>
            </a:r>
            <a:endParaRPr lang="en-CA" b="1" dirty="0">
              <a:solidFill>
                <a:schemeClr val="accent1"/>
              </a:solidFill>
            </a:endParaRPr>
          </a:p>
        </p:txBody>
      </p:sp>
      <p:sp>
        <p:nvSpPr>
          <p:cNvPr id="52235" name="Text Box 10" descr="10%"/>
          <p:cNvSpPr txBox="1">
            <a:spLocks noChangeArrowheads="1"/>
          </p:cNvSpPr>
          <p:nvPr/>
        </p:nvSpPr>
        <p:spPr bwMode="auto">
          <a:xfrm>
            <a:off x="5562600" y="3352800"/>
            <a:ext cx="3540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M</a:t>
            </a:r>
            <a:endParaRPr lang="en-CA" b="1" dirty="0">
              <a:solidFill>
                <a:schemeClr val="accent1"/>
              </a:solidFill>
            </a:endParaRPr>
          </a:p>
        </p:txBody>
      </p:sp>
      <p:sp>
        <p:nvSpPr>
          <p:cNvPr id="52236" name="Text Box 11" descr="10%"/>
          <p:cNvSpPr txBox="1">
            <a:spLocks noChangeArrowheads="1"/>
          </p:cNvSpPr>
          <p:nvPr/>
        </p:nvSpPr>
        <p:spPr bwMode="auto">
          <a:xfrm>
            <a:off x="5562600" y="4191000"/>
            <a:ext cx="47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 M</a:t>
            </a:r>
            <a:endParaRPr lang="en-CA" b="1" dirty="0">
              <a:solidFill>
                <a:schemeClr val="accent1"/>
              </a:solidFill>
            </a:endParaRPr>
          </a:p>
        </p:txBody>
      </p:sp>
      <p:sp>
        <p:nvSpPr>
          <p:cNvPr id="52237" name="Text Box 12" descr="10%"/>
          <p:cNvSpPr txBox="1">
            <a:spLocks noChangeArrowheads="1"/>
          </p:cNvSpPr>
          <p:nvPr/>
        </p:nvSpPr>
        <p:spPr bwMode="auto">
          <a:xfrm>
            <a:off x="5638800" y="5486400"/>
            <a:ext cx="3540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solidFill>
                  <a:schemeClr val="accent1"/>
                </a:solidFill>
              </a:rPr>
              <a:t>M</a:t>
            </a:r>
            <a:endParaRPr lang="en-CA" b="1" dirty="0">
              <a:solidFill>
                <a:schemeClr val="accent1"/>
              </a:solidFill>
            </a:endParaRPr>
          </a:p>
        </p:txBody>
      </p:sp>
      <p:sp>
        <p:nvSpPr>
          <p:cNvPr id="52238" name="TextBox 13"/>
          <p:cNvSpPr txBox="1">
            <a:spLocks noChangeArrowheads="1"/>
          </p:cNvSpPr>
          <p:nvPr/>
        </p:nvSpPr>
        <p:spPr bwMode="auto">
          <a:xfrm>
            <a:off x="914400" y="1338262"/>
            <a:ext cx="11953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t>8/3 = 2 R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2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2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2230"/>
                                        </p:tgtEl>
                                        <p:attrNameLst>
                                          <p:attrName>style.visibility</p:attrName>
                                        </p:attrNameLst>
                                      </p:cBhvr>
                                      <p:to>
                                        <p:strVal val="visible"/>
                                      </p:to>
                                    </p:set>
                                    <p:animEffect transition="in" filter="fade">
                                      <p:cBhvr>
                                        <p:cTn id="33"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P spid="52231" grpId="0"/>
      <p:bldP spid="52232" grpId="0"/>
      <p:bldP spid="52233" grpId="0"/>
      <p:bldP spid="52234" grpId="0"/>
      <p:bldP spid="52235" grpId="0"/>
      <p:bldP spid="52236" grpId="0"/>
      <p:bldP spid="522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p:cNvSpPr>
            <a:spLocks noGrp="1"/>
          </p:cNvSpPr>
          <p:nvPr>
            <p:ph idx="1"/>
          </p:nvPr>
        </p:nvSpPr>
        <p:spPr>
          <a:xfrm>
            <a:off x="304800" y="609600"/>
            <a:ext cx="8331200" cy="358775"/>
          </a:xfrm>
        </p:spPr>
        <p:txBody>
          <a:bodyPr/>
          <a:lstStyle/>
          <a:p>
            <a:r>
              <a:rPr lang="en-CA" dirty="0">
                <a:solidFill>
                  <a:schemeClr val="accent1"/>
                </a:solidFill>
              </a:rPr>
              <a:t>Example</a:t>
            </a:r>
          </a:p>
        </p:txBody>
      </p:sp>
      <p:sp>
        <p:nvSpPr>
          <p:cNvPr id="53251" name="Footer Placeholder 2"/>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3252" name="Title 3"/>
          <p:cNvSpPr>
            <a:spLocks noGrp="1"/>
          </p:cNvSpPr>
          <p:nvPr>
            <p:ph type="title"/>
          </p:nvPr>
        </p:nvSpPr>
        <p:spPr>
          <a:xfrm>
            <a:off x="423863" y="71438"/>
            <a:ext cx="3698875" cy="373062"/>
          </a:xfrm>
        </p:spPr>
        <p:txBody>
          <a:bodyPr/>
          <a:lstStyle/>
          <a:p>
            <a:r>
              <a:rPr lang="en-US" dirty="0"/>
              <a:t>Integer Division (Cont’d)</a:t>
            </a:r>
            <a:endParaRPr lang="en-CA"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a:xfrm>
            <a:off x="304800" y="609600"/>
            <a:ext cx="8331200" cy="355600"/>
          </a:xfrm>
        </p:spPr>
        <p:txBody>
          <a:bodyPr/>
          <a:lstStyle/>
          <a:p>
            <a:r>
              <a:rPr lang="en-US" dirty="0">
                <a:solidFill>
                  <a:schemeClr val="accent1"/>
                </a:solidFill>
              </a:rPr>
              <a:t>Restoring division circuit</a:t>
            </a:r>
            <a:endParaRPr lang="en-CA" dirty="0">
              <a:solidFill>
                <a:schemeClr val="accent1"/>
              </a:solidFill>
            </a:endParaRPr>
          </a:p>
        </p:txBody>
      </p:sp>
      <p:sp>
        <p:nvSpPr>
          <p:cNvPr id="4813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48131" name="Rectangle 2"/>
          <p:cNvSpPr>
            <a:spLocks noGrp="1" noChangeArrowheads="1"/>
          </p:cNvSpPr>
          <p:nvPr>
            <p:ph type="title"/>
          </p:nvPr>
        </p:nvSpPr>
        <p:spPr>
          <a:xfrm>
            <a:off x="423863" y="71438"/>
            <a:ext cx="3662362" cy="368300"/>
          </a:xfrm>
        </p:spPr>
        <p:txBody>
          <a:bodyPr/>
          <a:lstStyle/>
          <a:p>
            <a:r>
              <a:rPr lang="en-US" dirty="0"/>
              <a:t>Integer Division (Cont’d)</a:t>
            </a:r>
            <a:endParaRPr lang="en-CA" dirty="0"/>
          </a:p>
        </p:txBody>
      </p:sp>
      <p:pic>
        <p:nvPicPr>
          <p:cNvPr id="48133" name="Picture 5" descr="fig2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620000" cy="531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4" name="Text Box 6" descr="10%"/>
          <p:cNvSpPr txBox="1">
            <a:spLocks noChangeArrowheads="1"/>
          </p:cNvSpPr>
          <p:nvPr/>
        </p:nvSpPr>
        <p:spPr bwMode="auto">
          <a:xfrm>
            <a:off x="1584325" y="1408113"/>
            <a:ext cx="13906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Initially zero</a:t>
            </a:r>
            <a:endParaRPr lang="en-CA" sz="1800" dirty="0">
              <a:solidFill>
                <a:schemeClr val="accent1"/>
              </a:solidFill>
            </a:endParaRPr>
          </a:p>
        </p:txBody>
      </p:sp>
      <p:sp>
        <p:nvSpPr>
          <p:cNvPr id="48135" name="Text Box 7" descr="10%"/>
          <p:cNvSpPr txBox="1">
            <a:spLocks noChangeArrowheads="1"/>
          </p:cNvSpPr>
          <p:nvPr/>
        </p:nvSpPr>
        <p:spPr bwMode="auto">
          <a:xfrm>
            <a:off x="2057400" y="2209800"/>
            <a:ext cx="1301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Remainder</a:t>
            </a:r>
            <a:endParaRPr lang="en-CA" sz="1800" dirty="0">
              <a:solidFill>
                <a:schemeClr val="accent1"/>
              </a:solidFill>
            </a:endParaRPr>
          </a:p>
        </p:txBody>
      </p:sp>
      <p:sp>
        <p:nvSpPr>
          <p:cNvPr id="48136" name="Line 8"/>
          <p:cNvSpPr>
            <a:spLocks noChangeShapeType="1"/>
          </p:cNvSpPr>
          <p:nvPr/>
        </p:nvSpPr>
        <p:spPr bwMode="auto">
          <a:xfrm flipV="1">
            <a:off x="381000" y="5410200"/>
            <a:ext cx="1752600" cy="0"/>
          </a:xfrm>
          <a:prstGeom prst="line">
            <a:avLst/>
          </a:prstGeom>
          <a:noFill/>
          <a:ln w="25400">
            <a:solidFill>
              <a:schemeClr val="accent2"/>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8137" name="Text Box 10" descr="10%"/>
          <p:cNvSpPr txBox="1">
            <a:spLocks noChangeArrowheads="1"/>
          </p:cNvSpPr>
          <p:nvPr/>
        </p:nvSpPr>
        <p:spPr bwMode="auto">
          <a:xfrm>
            <a:off x="0" y="5410200"/>
            <a:ext cx="1482725"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dirty="0"/>
              <a:t>Accommodate</a:t>
            </a:r>
          </a:p>
          <a:p>
            <a:r>
              <a:rPr lang="en-US" dirty="0"/>
              <a:t>the sign bit</a:t>
            </a:r>
          </a:p>
          <a:p>
            <a:r>
              <a:rPr lang="en-US" dirty="0"/>
              <a:t>for subtraction</a:t>
            </a:r>
            <a:endParaRPr lang="en-CA" dirty="0"/>
          </a:p>
        </p:txBody>
      </p:sp>
      <p:sp>
        <p:nvSpPr>
          <p:cNvPr id="48138" name="Line 11"/>
          <p:cNvSpPr>
            <a:spLocks noChangeShapeType="1"/>
          </p:cNvSpPr>
          <p:nvPr/>
        </p:nvSpPr>
        <p:spPr bwMode="auto">
          <a:xfrm flipV="1">
            <a:off x="762000" y="2057400"/>
            <a:ext cx="0" cy="3352800"/>
          </a:xfrm>
          <a:prstGeom prst="line">
            <a:avLst/>
          </a:prstGeom>
          <a:noFill/>
          <a:ln w="25400">
            <a:solidFill>
              <a:schemeClr val="accent2"/>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48139" name="Line 12"/>
          <p:cNvSpPr>
            <a:spLocks noChangeShapeType="1"/>
          </p:cNvSpPr>
          <p:nvPr/>
        </p:nvSpPr>
        <p:spPr bwMode="auto">
          <a:xfrm>
            <a:off x="762000" y="2057400"/>
            <a:ext cx="838200" cy="0"/>
          </a:xfrm>
          <a:prstGeom prst="line">
            <a:avLst/>
          </a:prstGeom>
          <a:noFill/>
          <a:ln w="25400">
            <a:solidFill>
              <a:schemeClr val="accent2"/>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458200" cy="3129062"/>
          </a:xfrm>
        </p:spPr>
        <p:txBody>
          <a:bodyPr/>
          <a:lstStyle/>
          <a:p>
            <a:r>
              <a:rPr lang="en-CA" dirty="0">
                <a:solidFill>
                  <a:srgbClr val="FF0000"/>
                </a:solidFill>
              </a:rPr>
              <a:t>Array Division</a:t>
            </a:r>
            <a:r>
              <a:rPr lang="en-CA" dirty="0"/>
              <a:t> (using </a:t>
            </a:r>
            <a:r>
              <a:rPr lang="en-CA" u="sng" dirty="0"/>
              <a:t>non-restoring </a:t>
            </a:r>
            <a:r>
              <a:rPr lang="en-CA" dirty="0"/>
              <a:t>algorithm):</a:t>
            </a:r>
            <a:r>
              <a:rPr lang="en-CA" sz="1800" dirty="0"/>
              <a:t> extremely fast, and in principle, it is</a:t>
            </a:r>
            <a:r>
              <a:rPr lang="en-CA" sz="1800" dirty="0">
                <a:solidFill>
                  <a:srgbClr val="3366FF"/>
                </a:solidFill>
              </a:rPr>
              <a:t> similar to array multiplication</a:t>
            </a:r>
            <a:r>
              <a:rPr lang="en-CA" sz="1800" dirty="0"/>
              <a:t>.  Recall that only two operations are required in the shift-subtract/add non-restoring method: 2A – M and 2A + M.</a:t>
            </a:r>
          </a:p>
          <a:p>
            <a:pPr lvl="1"/>
            <a:r>
              <a:rPr lang="en-CA" sz="1800" dirty="0"/>
              <a:t>The array consists of rows of identical cells incorporating a full adder in each cell with the ability to add or subtract.  Subtraction or addition is determined by the state of the </a:t>
            </a:r>
            <a:r>
              <a:rPr lang="en-CA" sz="1800" dirty="0">
                <a:solidFill>
                  <a:srgbClr val="0000FF"/>
                </a:solidFill>
              </a:rPr>
              <a:t>Mode</a:t>
            </a:r>
            <a:r>
              <a:rPr lang="en-CA" sz="1800" dirty="0"/>
              <a:t> input; if it is a logic 1, then the operation is subtraction; otherwise, it is addition.</a:t>
            </a:r>
          </a:p>
          <a:p>
            <a:pPr lvl="1"/>
            <a:r>
              <a:rPr lang="en-CA" sz="1800" dirty="0">
                <a:solidFill>
                  <a:srgbClr val="008000"/>
                </a:solidFill>
              </a:rPr>
              <a:t>Shifting is accomplished by the placement of cells along the diagonal of the array.  This is done by moving the divisor to the right, thus providing the requisite shift of the divisor relative to the previous partial product. </a:t>
            </a:r>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3698128" cy="372603"/>
          </a:xfrm>
        </p:spPr>
        <p:txBody>
          <a:bodyPr/>
          <a:lstStyle/>
          <a:p>
            <a:r>
              <a:rPr lang="en-US" dirty="0"/>
              <a:t>Integer Division (Cont’d)</a:t>
            </a:r>
            <a:endParaRPr lang="en-CA" dirty="0"/>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733800"/>
            <a:ext cx="3884543" cy="2739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36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359073"/>
          </a:xfrm>
        </p:spPr>
        <p:txBody>
          <a:bodyPr/>
          <a:lstStyle/>
          <a:p>
            <a:r>
              <a:rPr lang="en-CA" dirty="0">
                <a:solidFill>
                  <a:srgbClr val="FF0000"/>
                </a:solidFill>
              </a:rPr>
              <a:t>Array Division</a:t>
            </a:r>
            <a:endParaRPr lang="en-CA" dirty="0"/>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3698128" cy="372603"/>
          </a:xfrm>
        </p:spPr>
        <p:txBody>
          <a:bodyPr/>
          <a:lstStyle/>
          <a:p>
            <a:r>
              <a:rPr lang="en-US" dirty="0"/>
              <a:t>Integer Division (Cont’d)</a:t>
            </a:r>
            <a:endParaRPr lang="en-CA" dirty="0"/>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533400"/>
            <a:ext cx="5791200" cy="586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Straight Arrow Connector 5"/>
          <p:cNvCxnSpPr>
            <a:stCxn id="7" idx="1"/>
          </p:cNvCxnSpPr>
          <p:nvPr/>
        </p:nvCxnSpPr>
        <p:spPr bwMode="auto">
          <a:xfrm>
            <a:off x="76200" y="4648200"/>
            <a:ext cx="6019800" cy="1"/>
          </a:xfrm>
          <a:prstGeom prst="straightConnector1">
            <a:avLst/>
          </a:prstGeom>
          <a:pattFill prst="pct10">
            <a:fgClr>
              <a:schemeClr val="hlink"/>
            </a:fgClr>
            <a:bgClr>
              <a:schemeClr val="bg1"/>
            </a:bgClr>
          </a:pattFill>
          <a:ln w="25400" cap="flat" cmpd="sng" algn="ctr">
            <a:solidFill>
              <a:schemeClr val="accent2"/>
            </a:solidFill>
            <a:prstDash val="solid"/>
            <a:round/>
            <a:headEnd type="none" w="med" len="med"/>
            <a:tailEnd type="arrow"/>
          </a:ln>
          <a:effectLst/>
        </p:spPr>
      </p:cxnSp>
      <p:sp>
        <p:nvSpPr>
          <p:cNvPr id="7" name="TextBox 6"/>
          <p:cNvSpPr txBox="1"/>
          <p:nvPr/>
        </p:nvSpPr>
        <p:spPr>
          <a:xfrm>
            <a:off x="76200" y="4355812"/>
            <a:ext cx="6103341" cy="584776"/>
          </a:xfrm>
          <a:prstGeom prst="rect">
            <a:avLst/>
          </a:prstGeom>
          <a:noFill/>
        </p:spPr>
        <p:txBody>
          <a:bodyPr wrap="square" rtlCol="0">
            <a:spAutoFit/>
          </a:bodyPr>
          <a:lstStyle/>
          <a:p>
            <a:r>
              <a:rPr lang="en-CA" dirty="0"/>
              <a:t>Taking care of the </a:t>
            </a:r>
            <a:r>
              <a:rPr lang="en-CA" dirty="0" smtClean="0"/>
              <a:t>Final step </a:t>
            </a:r>
            <a:r>
              <a:rPr lang="en-CA" dirty="0"/>
              <a:t>of the non-restoring </a:t>
            </a:r>
          </a:p>
          <a:p>
            <a:r>
              <a:rPr lang="en-CA" dirty="0"/>
              <a:t>algorithm, in case it is needed.</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6" y="990599"/>
            <a:ext cx="3163360" cy="22312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1585" y="3771037"/>
            <a:ext cx="4347665" cy="584775"/>
          </a:xfrm>
          <a:prstGeom prst="rect">
            <a:avLst/>
          </a:prstGeom>
          <a:noFill/>
        </p:spPr>
        <p:txBody>
          <a:bodyPr wrap="none" rtlCol="0">
            <a:spAutoFit/>
          </a:bodyPr>
          <a:lstStyle/>
          <a:p>
            <a:r>
              <a:rPr lang="en-CA" dirty="0"/>
              <a:t>C</a:t>
            </a:r>
            <a:r>
              <a:rPr lang="en-CA" baseline="-25000" dirty="0"/>
              <a:t>out</a:t>
            </a:r>
            <a:r>
              <a:rPr lang="en-CA" dirty="0"/>
              <a:t> = 0 </a:t>
            </a:r>
            <a:r>
              <a:rPr lang="en-CA" dirty="0">
                <a:sym typeface="Wingdings" pitchFamily="2" charset="2"/>
              </a:rPr>
              <a:t> addition at the next lower level</a:t>
            </a:r>
          </a:p>
          <a:p>
            <a:r>
              <a:rPr lang="en-CA" dirty="0">
                <a:sym typeface="Wingdings" pitchFamily="2" charset="2"/>
              </a:rPr>
              <a:t>C</a:t>
            </a:r>
            <a:r>
              <a:rPr lang="en-CA" baseline="-25000" dirty="0">
                <a:sym typeface="Wingdings" pitchFamily="2" charset="2"/>
              </a:rPr>
              <a:t>out</a:t>
            </a:r>
            <a:r>
              <a:rPr lang="en-CA" dirty="0">
                <a:sym typeface="Wingdings" pitchFamily="2" charset="2"/>
              </a:rPr>
              <a:t> = 1  subtraction at the next lower level</a:t>
            </a:r>
            <a:endParaRPr lang="en-CA" dirty="0"/>
          </a:p>
        </p:txBody>
      </p:sp>
      <p:sp>
        <p:nvSpPr>
          <p:cNvPr id="12" name="TextBox 11"/>
          <p:cNvSpPr txBox="1"/>
          <p:nvPr/>
        </p:nvSpPr>
        <p:spPr>
          <a:xfrm>
            <a:off x="3276600" y="6019800"/>
            <a:ext cx="2020806" cy="584776"/>
          </a:xfrm>
          <a:prstGeom prst="rect">
            <a:avLst/>
          </a:prstGeom>
          <a:noFill/>
        </p:spPr>
        <p:txBody>
          <a:bodyPr wrap="none" rtlCol="0">
            <a:spAutoFit/>
          </a:bodyPr>
          <a:lstStyle/>
          <a:p>
            <a:r>
              <a:rPr lang="en-CA" dirty="0">
                <a:solidFill>
                  <a:srgbClr val="FF0000"/>
                </a:solidFill>
              </a:rPr>
              <a:t>MUX – selecting the</a:t>
            </a:r>
          </a:p>
          <a:p>
            <a:r>
              <a:rPr lang="en-CA" dirty="0">
                <a:solidFill>
                  <a:srgbClr val="FF0000"/>
                </a:solidFill>
              </a:rPr>
              <a:t>right remainder</a:t>
            </a:r>
          </a:p>
        </p:txBody>
      </p:sp>
      <p:cxnSp>
        <p:nvCxnSpPr>
          <p:cNvPr id="14" name="Straight Connector 13"/>
          <p:cNvCxnSpPr/>
          <p:nvPr/>
        </p:nvCxnSpPr>
        <p:spPr bwMode="auto">
          <a:xfrm>
            <a:off x="3352800" y="6324600"/>
            <a:ext cx="1897219" cy="11482"/>
          </a:xfrm>
          <a:prstGeom prst="line">
            <a:avLst/>
          </a:prstGeom>
          <a:pattFill prst="pct10">
            <a:fgClr>
              <a:schemeClr val="hlink"/>
            </a:fgClr>
            <a:bgClr>
              <a:schemeClr val="bg1"/>
            </a:bgClr>
          </a:pattFill>
          <a:ln w="25400" cap="flat" cmpd="sng" algn="ctr">
            <a:solidFill>
              <a:schemeClr val="accent1"/>
            </a:solidFill>
            <a:prstDash val="solid"/>
            <a:round/>
            <a:headEnd type="none" w="med" len="med"/>
            <a:tailEnd type="none" w="med" len="med"/>
          </a:ln>
          <a:effectLst/>
        </p:spPr>
      </p:cxnSp>
      <p:cxnSp>
        <p:nvCxnSpPr>
          <p:cNvPr id="16" name="Straight Arrow Connector 15"/>
          <p:cNvCxnSpPr/>
          <p:nvPr/>
        </p:nvCxnSpPr>
        <p:spPr bwMode="auto">
          <a:xfrm flipV="1">
            <a:off x="5250019" y="5791200"/>
            <a:ext cx="845981" cy="544882"/>
          </a:xfrm>
          <a:prstGeom prst="straightConnector1">
            <a:avLst/>
          </a:prstGeom>
          <a:pattFill prst="pct10">
            <a:fgClr>
              <a:schemeClr val="hlink"/>
            </a:fgClr>
            <a:bgClr>
              <a:schemeClr val="bg1"/>
            </a:bgClr>
          </a:pattFill>
          <a:ln w="25400" cap="flat" cmpd="sng" algn="ctr">
            <a:solidFill>
              <a:schemeClr val="accent1"/>
            </a:solidFill>
            <a:prstDash val="solid"/>
            <a:round/>
            <a:headEnd type="none" w="med" len="med"/>
            <a:tailEnd type="arrow"/>
          </a:ln>
          <a:effectLst/>
        </p:spPr>
      </p:cxnSp>
      <p:sp>
        <p:nvSpPr>
          <p:cNvPr id="17" name="TextBox 16"/>
          <p:cNvSpPr txBox="1"/>
          <p:nvPr/>
        </p:nvSpPr>
        <p:spPr>
          <a:xfrm>
            <a:off x="152399" y="5334000"/>
            <a:ext cx="4350615" cy="584775"/>
          </a:xfrm>
          <a:prstGeom prst="rect">
            <a:avLst/>
          </a:prstGeom>
          <a:noFill/>
        </p:spPr>
        <p:txBody>
          <a:bodyPr wrap="none" rtlCol="0">
            <a:spAutoFit/>
          </a:bodyPr>
          <a:lstStyle/>
          <a:p>
            <a:r>
              <a:rPr lang="en-CA" dirty="0"/>
              <a:t>Note: in this figure, </a:t>
            </a:r>
          </a:p>
          <a:p>
            <a:r>
              <a:rPr lang="en-CA" dirty="0"/>
              <a:t>Q: dividend/quotient, B: divisor, </a:t>
            </a:r>
            <a:r>
              <a:rPr lang="en-CA" dirty="0" smtClean="0"/>
              <a:t>R: </a:t>
            </a:r>
            <a:r>
              <a:rPr lang="en-CA" dirty="0"/>
              <a:t>remainder  </a:t>
            </a:r>
          </a:p>
        </p:txBody>
      </p:sp>
    </p:spTree>
    <p:extLst>
      <p:ext uri="{BB962C8B-B14F-4D97-AF65-F5344CB8AC3E}">
        <p14:creationId xmlns:p14="http://schemas.microsoft.com/office/powerpoint/2010/main" val="353617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3544560"/>
          </a:xfrm>
        </p:spPr>
        <p:txBody>
          <a:bodyPr/>
          <a:lstStyle/>
          <a:p>
            <a:pPr algn="ctr">
              <a:buFontTx/>
              <a:buNone/>
            </a:pPr>
            <a:endParaRPr lang="en-US" dirty="0"/>
          </a:p>
          <a:p>
            <a:pPr algn="ctr">
              <a:buFontTx/>
              <a:buNone/>
            </a:pPr>
            <a:r>
              <a:rPr lang="en-US" dirty="0"/>
              <a:t>ELEC 374</a:t>
            </a:r>
          </a:p>
          <a:p>
            <a:pPr algn="ctr">
              <a:buFontTx/>
              <a:buNone/>
            </a:pPr>
            <a:r>
              <a:rPr lang="en-US" dirty="0"/>
              <a:t>Digital Systems Engineering</a:t>
            </a:r>
          </a:p>
          <a:p>
            <a:pPr algn="ctr">
              <a:buFontTx/>
              <a:buNone/>
            </a:pPr>
            <a:r>
              <a:rPr lang="en-US" sz="1800" dirty="0"/>
              <a:t>Winter 2016</a:t>
            </a:r>
          </a:p>
          <a:p>
            <a:pPr algn="ctr">
              <a:buFontTx/>
              <a:buNone/>
            </a:pPr>
            <a:endParaRPr lang="en-US" dirty="0"/>
          </a:p>
          <a:p>
            <a:pPr algn="ctr">
              <a:buFontTx/>
              <a:buNone/>
            </a:pPr>
            <a:endParaRPr lang="en-US" dirty="0"/>
          </a:p>
          <a:p>
            <a:pPr algn="ctr">
              <a:buFontTx/>
              <a:buNone/>
            </a:pPr>
            <a:r>
              <a:rPr lang="en-US" dirty="0">
                <a:solidFill>
                  <a:schemeClr val="accent1"/>
                </a:solidFill>
              </a:rPr>
              <a:t>Computer Arithmetic</a:t>
            </a:r>
          </a:p>
          <a:p>
            <a:pPr marL="0" indent="0" algn="ctr">
              <a:buNone/>
            </a:pPr>
            <a:endParaRPr lang="en-US" dirty="0"/>
          </a:p>
        </p:txBody>
      </p:sp>
      <p:sp>
        <p:nvSpPr>
          <p:cNvPr id="4" name="Footer Placeholder 3"/>
          <p:cNvSpPr>
            <a:spLocks noGrp="1"/>
          </p:cNvSpPr>
          <p:nvPr>
            <p:ph type="ftr" sz="quarter" idx="10"/>
          </p:nvPr>
        </p:nvSpPr>
        <p:spPr/>
        <p:txBody>
          <a:bodyPr/>
          <a:lstStyle/>
          <a:p>
            <a:pPr>
              <a:defRPr/>
            </a:pPr>
            <a:r>
              <a:rPr lang="en-US"/>
              <a:t>ELEC-374: Digital Systems Engineering   </a:t>
            </a:r>
            <a:endParaRPr lang="en-US" dirty="0"/>
          </a:p>
        </p:txBody>
      </p:sp>
      <p:sp>
        <p:nvSpPr>
          <p:cNvPr id="3" name="Title 2"/>
          <p:cNvSpPr>
            <a:spLocks noGrp="1"/>
          </p:cNvSpPr>
          <p:nvPr>
            <p:ph type="title"/>
          </p:nvPr>
        </p:nvSpPr>
        <p:spPr>
          <a:xfrm>
            <a:off x="423863" y="71438"/>
            <a:ext cx="213200" cy="372603"/>
          </a:xfrm>
        </p:spPr>
        <p:txBody>
          <a:bodyPr/>
          <a:lstStyle/>
          <a:p>
            <a:r>
              <a:rPr lang="en-US" dirty="0"/>
              <a:t> </a:t>
            </a:r>
          </a:p>
        </p:txBody>
      </p:sp>
    </p:spTree>
    <p:extLst>
      <p:ext uri="{BB962C8B-B14F-4D97-AF65-F5344CB8AC3E}">
        <p14:creationId xmlns:p14="http://schemas.microsoft.com/office/powerpoint/2010/main" val="11152068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a:xfrm>
            <a:off x="304800" y="609600"/>
            <a:ext cx="8331200" cy="3098800"/>
          </a:xfrm>
        </p:spPr>
        <p:txBody>
          <a:bodyPr/>
          <a:lstStyle/>
          <a:p>
            <a:r>
              <a:rPr lang="en-US" dirty="0">
                <a:solidFill>
                  <a:srgbClr val="FF0000"/>
                </a:solidFill>
              </a:rPr>
              <a:t>Review: </a:t>
            </a:r>
            <a:r>
              <a:rPr lang="en-US" dirty="0"/>
              <a:t>A fixed-point representation may need a great number of digits to represent a practical range of numbers.  Also, a great deal of hardware is needed for manipulations.</a:t>
            </a:r>
          </a:p>
          <a:p>
            <a:endParaRPr lang="en-US" dirty="0"/>
          </a:p>
          <a:p>
            <a:r>
              <a:rPr lang="en-US" dirty="0"/>
              <a:t>Using only a few digits, </a:t>
            </a:r>
            <a:r>
              <a:rPr lang="en-US" dirty="0">
                <a:solidFill>
                  <a:schemeClr val="accent1"/>
                </a:solidFill>
              </a:rPr>
              <a:t>floating-point</a:t>
            </a:r>
            <a:r>
              <a:rPr lang="en-US" dirty="0"/>
              <a:t> representation can represent very large and very small numbers at the expense of precision.</a:t>
            </a:r>
          </a:p>
          <a:p>
            <a:endParaRPr lang="en-US" dirty="0"/>
          </a:p>
          <a:p>
            <a:r>
              <a:rPr lang="en-US" u="sng" dirty="0"/>
              <a:t>Example:</a:t>
            </a:r>
            <a:r>
              <a:rPr lang="en-US" dirty="0"/>
              <a:t> + 6.023 </a:t>
            </a:r>
            <a:r>
              <a:rPr lang="en-US" b="1" dirty="0">
                <a:sym typeface="Symbol" pitchFamily="18" charset="2"/>
              </a:rPr>
              <a:t></a:t>
            </a:r>
            <a:r>
              <a:rPr lang="en-US" dirty="0"/>
              <a:t> 10</a:t>
            </a:r>
            <a:r>
              <a:rPr lang="en-US" baseline="30000" dirty="0"/>
              <a:t>23</a:t>
            </a:r>
            <a:endParaRPr lang="en-CA" baseline="30000" dirty="0">
              <a:sym typeface="StarMath" pitchFamily="2" charset="2"/>
            </a:endParaRPr>
          </a:p>
        </p:txBody>
      </p:sp>
      <p:sp>
        <p:nvSpPr>
          <p:cNvPr id="5427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4275" name="Rectangle 2"/>
          <p:cNvSpPr>
            <a:spLocks noGrp="1" noChangeArrowheads="1"/>
          </p:cNvSpPr>
          <p:nvPr>
            <p:ph type="title"/>
          </p:nvPr>
        </p:nvSpPr>
        <p:spPr>
          <a:xfrm>
            <a:off x="423863" y="71438"/>
            <a:ext cx="3613169" cy="372603"/>
          </a:xfrm>
        </p:spPr>
        <p:txBody>
          <a:bodyPr/>
          <a:lstStyle/>
          <a:p>
            <a:r>
              <a:rPr lang="en-US" dirty="0"/>
              <a:t>Floating-Point Numbers</a:t>
            </a:r>
            <a:endParaRPr lang="en-CA" dirty="0"/>
          </a:p>
        </p:txBody>
      </p:sp>
      <p:pic>
        <p:nvPicPr>
          <p:cNvPr id="54277" name="Picture 4"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05400" cy="2227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idx="1"/>
          </p:nvPr>
        </p:nvSpPr>
        <p:spPr>
          <a:xfrm>
            <a:off x="304800" y="609600"/>
            <a:ext cx="8534400" cy="5899051"/>
          </a:xfrm>
        </p:spPr>
        <p:txBody>
          <a:bodyPr/>
          <a:lstStyle/>
          <a:p>
            <a:pPr marL="381000" indent="-381000"/>
            <a:r>
              <a:rPr lang="en-US" dirty="0">
                <a:solidFill>
                  <a:srgbClr val="FF0000"/>
                </a:solidFill>
              </a:rPr>
              <a:t>Review: </a:t>
            </a:r>
            <a:r>
              <a:rPr lang="en-US" dirty="0"/>
              <a:t>Many different ways to represent a number such as </a:t>
            </a:r>
            <a:r>
              <a:rPr lang="en-US" dirty="0">
                <a:sym typeface="Symbol" pitchFamily="18" charset="2"/>
              </a:rPr>
              <a:t>345.1:</a:t>
            </a:r>
            <a:r>
              <a:rPr lang="en-US" dirty="0"/>
              <a:t> </a:t>
            </a:r>
          </a:p>
          <a:p>
            <a:pPr marL="876300" lvl="1" indent="-381000">
              <a:lnSpc>
                <a:spcPct val="90000"/>
              </a:lnSpc>
            </a:pPr>
            <a:r>
              <a:rPr lang="en-US" dirty="0"/>
              <a:t>345.1 </a:t>
            </a:r>
            <a:r>
              <a:rPr lang="en-US" b="1" dirty="0">
                <a:sym typeface="Symbol" pitchFamily="18" charset="2"/>
              </a:rPr>
              <a:t> </a:t>
            </a:r>
            <a:r>
              <a:rPr lang="en-US" dirty="0">
                <a:sym typeface="Symbol" pitchFamily="18" charset="2"/>
              </a:rPr>
              <a:t>10</a:t>
            </a:r>
            <a:r>
              <a:rPr lang="en-US" baseline="30000" dirty="0">
                <a:sym typeface="Symbol" pitchFamily="18" charset="2"/>
              </a:rPr>
              <a:t>0</a:t>
            </a:r>
            <a:r>
              <a:rPr lang="en-US" dirty="0">
                <a:sym typeface="Symbol" pitchFamily="18" charset="2"/>
              </a:rPr>
              <a:t>,   </a:t>
            </a:r>
          </a:p>
          <a:p>
            <a:pPr marL="876300" lvl="1" indent="-381000">
              <a:lnSpc>
                <a:spcPct val="90000"/>
              </a:lnSpc>
            </a:pPr>
            <a:r>
              <a:rPr lang="en-US" dirty="0">
                <a:sym typeface="Symbol" pitchFamily="18" charset="2"/>
              </a:rPr>
              <a:t>34.51 </a:t>
            </a:r>
            <a:r>
              <a:rPr lang="en-US" b="1" dirty="0">
                <a:sym typeface="Symbol" pitchFamily="18" charset="2"/>
              </a:rPr>
              <a:t></a:t>
            </a:r>
            <a:r>
              <a:rPr lang="en-US" dirty="0">
                <a:sym typeface="Symbol" pitchFamily="18" charset="2"/>
              </a:rPr>
              <a:t> 10</a:t>
            </a:r>
            <a:r>
              <a:rPr lang="en-US" baseline="30000" dirty="0">
                <a:sym typeface="Symbol" pitchFamily="18" charset="2"/>
              </a:rPr>
              <a:t>1</a:t>
            </a:r>
            <a:r>
              <a:rPr lang="en-US" dirty="0">
                <a:sym typeface="Symbol" pitchFamily="18" charset="2"/>
              </a:rPr>
              <a:t>, </a:t>
            </a:r>
          </a:p>
          <a:p>
            <a:pPr marL="876300" lvl="1" indent="-381000">
              <a:lnSpc>
                <a:spcPct val="90000"/>
              </a:lnSpc>
            </a:pPr>
            <a:r>
              <a:rPr lang="en-US" dirty="0">
                <a:sym typeface="Symbol" pitchFamily="18" charset="2"/>
              </a:rPr>
              <a:t>3.451 </a:t>
            </a:r>
            <a:r>
              <a:rPr lang="en-US" b="1" dirty="0">
                <a:sym typeface="Symbol" pitchFamily="18" charset="2"/>
              </a:rPr>
              <a:t></a:t>
            </a:r>
            <a:r>
              <a:rPr lang="en-US" dirty="0">
                <a:sym typeface="Symbol" pitchFamily="18" charset="2"/>
              </a:rPr>
              <a:t> 10</a:t>
            </a:r>
            <a:r>
              <a:rPr lang="en-US" baseline="30000" dirty="0">
                <a:sym typeface="Symbol" pitchFamily="18" charset="2"/>
              </a:rPr>
              <a:t>2</a:t>
            </a:r>
            <a:r>
              <a:rPr lang="en-US" dirty="0">
                <a:sym typeface="Symbol" pitchFamily="18" charset="2"/>
              </a:rPr>
              <a:t>, </a:t>
            </a:r>
          </a:p>
          <a:p>
            <a:pPr marL="876300" lvl="1" indent="-381000">
              <a:lnSpc>
                <a:spcPct val="90000"/>
              </a:lnSpc>
            </a:pPr>
            <a:r>
              <a:rPr lang="en-US" dirty="0">
                <a:sym typeface="Symbol" pitchFamily="18" charset="2"/>
              </a:rPr>
              <a:t>0.3451 </a:t>
            </a:r>
            <a:r>
              <a:rPr lang="en-US" b="1" dirty="0">
                <a:sym typeface="Symbol" pitchFamily="18" charset="2"/>
              </a:rPr>
              <a:t></a:t>
            </a:r>
            <a:r>
              <a:rPr lang="en-US" dirty="0">
                <a:sym typeface="Symbol" pitchFamily="18" charset="2"/>
              </a:rPr>
              <a:t> 10</a:t>
            </a:r>
            <a:r>
              <a:rPr lang="en-US" baseline="30000" dirty="0">
                <a:sym typeface="Symbol" pitchFamily="18" charset="2"/>
              </a:rPr>
              <a:t>3</a:t>
            </a:r>
            <a:r>
              <a:rPr lang="en-US" dirty="0">
                <a:sym typeface="Symbol" pitchFamily="18" charset="2"/>
              </a:rPr>
              <a:t>, </a:t>
            </a:r>
          </a:p>
          <a:p>
            <a:pPr marL="876300" lvl="1" indent="-381000">
              <a:lnSpc>
                <a:spcPct val="90000"/>
              </a:lnSpc>
            </a:pPr>
            <a:r>
              <a:rPr lang="en-US" dirty="0">
                <a:sym typeface="Symbol" pitchFamily="18" charset="2"/>
              </a:rPr>
              <a:t>0.03451 </a:t>
            </a:r>
            <a:r>
              <a:rPr lang="en-US" b="1" dirty="0">
                <a:sym typeface="Symbol" pitchFamily="18" charset="2"/>
              </a:rPr>
              <a:t></a:t>
            </a:r>
            <a:r>
              <a:rPr lang="en-US" dirty="0">
                <a:sym typeface="Symbol" pitchFamily="18" charset="2"/>
              </a:rPr>
              <a:t> 10</a:t>
            </a:r>
            <a:r>
              <a:rPr lang="en-US" baseline="30000" dirty="0">
                <a:sym typeface="Symbol" pitchFamily="18" charset="2"/>
              </a:rPr>
              <a:t>4</a:t>
            </a:r>
          </a:p>
          <a:p>
            <a:pPr marL="876300" lvl="1" indent="-381000">
              <a:buFontTx/>
              <a:buNone/>
            </a:pPr>
            <a:r>
              <a:rPr lang="en-US" dirty="0"/>
              <a:t>This creates a problem when making comparisons.</a:t>
            </a:r>
          </a:p>
          <a:p>
            <a:pPr marL="876300" lvl="1" indent="-381000">
              <a:buFont typeface="Wingdings" pitchFamily="2" charset="2"/>
              <a:buChar char="è"/>
            </a:pPr>
            <a:r>
              <a:rPr lang="en-US" dirty="0">
                <a:solidFill>
                  <a:schemeClr val="accent2"/>
                </a:solidFill>
                <a:sym typeface="Wingdings" pitchFamily="2" charset="2"/>
              </a:rPr>
              <a:t>Normalize</a:t>
            </a:r>
            <a:r>
              <a:rPr lang="en-US" dirty="0">
                <a:sym typeface="Wingdings" pitchFamily="2" charset="2"/>
              </a:rPr>
              <a:t> the number such that the radix point is located in only one possible position.  Normally, the radix point is placed immediately to the right of the leftmost, nonzero digit in the fraction, as in 3.451 </a:t>
            </a:r>
            <a:r>
              <a:rPr lang="en-US" b="1" dirty="0">
                <a:sym typeface="Symbol" pitchFamily="18" charset="2"/>
              </a:rPr>
              <a:t></a:t>
            </a:r>
            <a:r>
              <a:rPr lang="en-US" dirty="0">
                <a:sym typeface="Symbol" pitchFamily="18" charset="2"/>
              </a:rPr>
              <a:t> 10</a:t>
            </a:r>
            <a:r>
              <a:rPr lang="en-US" baseline="30000" dirty="0">
                <a:sym typeface="Symbol" pitchFamily="18" charset="2"/>
              </a:rPr>
              <a:t>2</a:t>
            </a:r>
            <a:r>
              <a:rPr lang="en-US" dirty="0">
                <a:sym typeface="Symbol" pitchFamily="18" charset="2"/>
              </a:rPr>
              <a:t>. </a:t>
            </a:r>
            <a:r>
              <a:rPr lang="en-US" dirty="0" smtClean="0">
                <a:sym typeface="Symbol" pitchFamily="18" charset="2"/>
              </a:rPr>
              <a:t>               </a:t>
            </a:r>
            <a:endParaRPr lang="en-US" dirty="0" smtClean="0">
              <a:solidFill>
                <a:srgbClr val="00B050"/>
              </a:solidFill>
            </a:endParaRPr>
          </a:p>
          <a:p>
            <a:pPr marL="381000" indent="-381000"/>
            <a:r>
              <a:rPr lang="en-US" dirty="0" smtClean="0">
                <a:solidFill>
                  <a:schemeClr val="accent1"/>
                </a:solidFill>
                <a:sym typeface="Symbol" pitchFamily="18" charset="2"/>
              </a:rPr>
              <a:t>Hidden bit:</a:t>
            </a:r>
            <a:r>
              <a:rPr lang="en-US" dirty="0" smtClean="0">
                <a:sym typeface="Symbol" pitchFamily="18" charset="2"/>
              </a:rPr>
              <a:t> in base 2, the leading “1” in the normalized mantissa (or significand) is not stored in memory.  This adds an additional bit of precision to the right of the number due to removing the bit on the left.</a:t>
            </a:r>
          </a:p>
          <a:p>
            <a:pPr marL="863600" lvl="1" indent="-381000"/>
            <a:r>
              <a:rPr lang="en-US" sz="1800" dirty="0" smtClean="0">
                <a:sym typeface="Symbol" pitchFamily="18" charset="2"/>
              </a:rPr>
              <a:t>More </a:t>
            </a:r>
            <a:r>
              <a:rPr lang="en-US" sz="1800" dirty="0">
                <a:sym typeface="Symbol" pitchFamily="18" charset="2"/>
              </a:rPr>
              <a:t>on that later</a:t>
            </a:r>
            <a:endParaRPr lang="en-CA" sz="1800" dirty="0">
              <a:sym typeface="Symbol" pitchFamily="18" charset="2"/>
            </a:endParaRPr>
          </a:p>
        </p:txBody>
      </p:sp>
      <p:sp>
        <p:nvSpPr>
          <p:cNvPr id="5529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5299" name="Rectangle 2"/>
          <p:cNvSpPr>
            <a:spLocks noGrp="1" noChangeArrowheads="1"/>
          </p:cNvSpPr>
          <p:nvPr>
            <p:ph type="title"/>
          </p:nvPr>
        </p:nvSpPr>
        <p:spPr>
          <a:xfrm>
            <a:off x="423863" y="71438"/>
            <a:ext cx="4876335" cy="372603"/>
          </a:xfrm>
        </p:spPr>
        <p:txBody>
          <a:bodyPr/>
          <a:lstStyle/>
          <a:p>
            <a:r>
              <a:rPr lang="en-US" dirty="0"/>
              <a:t>Floating-Point Numbers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a:xfrm>
            <a:off x="304800" y="609600"/>
            <a:ext cx="8331200" cy="5452775"/>
          </a:xfrm>
        </p:spPr>
        <p:txBody>
          <a:bodyPr/>
          <a:lstStyle/>
          <a:p>
            <a:r>
              <a:rPr lang="en-US" sz="1800" dirty="0">
                <a:solidFill>
                  <a:srgbClr val="FF0000"/>
                </a:solidFill>
              </a:rPr>
              <a:t>Review:</a:t>
            </a:r>
            <a:r>
              <a:rPr lang="en-US" sz="1800" dirty="0">
                <a:solidFill>
                  <a:schemeClr val="accent1"/>
                </a:solidFill>
              </a:rPr>
              <a:t> Excess representation</a:t>
            </a:r>
          </a:p>
          <a:p>
            <a:r>
              <a:rPr lang="en-US" sz="1800" dirty="0"/>
              <a:t>The idea is to assign the smallest numerical bit pattern, all zeros, to the negative of the bias, and assigning the remaining numbers in sequence as the bit patterns increase in magnitude</a:t>
            </a:r>
            <a:r>
              <a:rPr lang="en-US" sz="1800" dirty="0">
                <a:solidFill>
                  <a:srgbClr val="008000"/>
                </a:solidFill>
              </a:rPr>
              <a:t>.  Positive and negative representations of a number are obtained by adding a bias (excess value) to the two’s complement representation, ignoring any carry out from the most significant digit. </a:t>
            </a:r>
          </a:p>
          <a:p>
            <a:pPr lvl="1">
              <a:buFontTx/>
              <a:buNone/>
            </a:pPr>
            <a:r>
              <a:rPr lang="en-US" sz="1800" dirty="0">
                <a:sym typeface="Wingdings" pitchFamily="2" charset="2"/>
              </a:rPr>
              <a:t></a:t>
            </a:r>
            <a:r>
              <a:rPr lang="en-US" sz="1800" dirty="0">
                <a:solidFill>
                  <a:schemeClr val="accent2"/>
                </a:solidFill>
                <a:sym typeface="Wingdings" pitchFamily="2" charset="2"/>
              </a:rPr>
              <a:t>Numerically smaller numbers have smaller bit patterns, simplifying comparisons for floating-point exponents.</a:t>
            </a:r>
            <a:endParaRPr lang="en-US" sz="1800" dirty="0">
              <a:solidFill>
                <a:schemeClr val="accent2"/>
              </a:solidFill>
            </a:endParaRPr>
          </a:p>
          <a:p>
            <a:endParaRPr lang="en-US" sz="1800" dirty="0"/>
          </a:p>
          <a:p>
            <a:r>
              <a:rPr lang="en-US" sz="1800" u="sng" dirty="0"/>
              <a:t>Example:</a:t>
            </a:r>
            <a:r>
              <a:rPr lang="en-US" sz="1800" dirty="0"/>
              <a:t> Excess-127</a:t>
            </a:r>
          </a:p>
          <a:p>
            <a:pPr lvl="1"/>
            <a:r>
              <a:rPr lang="en-US" sz="1800" dirty="0"/>
              <a:t>+25 = 10011000</a:t>
            </a:r>
            <a:r>
              <a:rPr lang="en-US" sz="1800" baseline="-25000" dirty="0"/>
              <a:t>2</a:t>
            </a:r>
          </a:p>
          <a:p>
            <a:pPr lvl="1"/>
            <a:r>
              <a:rPr lang="en-US" sz="1800" dirty="0"/>
              <a:t>-25 =  01100110</a:t>
            </a:r>
            <a:r>
              <a:rPr lang="en-US" sz="1800" baseline="-25000" dirty="0"/>
              <a:t>2</a:t>
            </a:r>
          </a:p>
          <a:p>
            <a:pPr lvl="1"/>
            <a:r>
              <a:rPr lang="en-US" sz="1800" dirty="0"/>
              <a:t>One representation for zero: +0 = 01111111</a:t>
            </a:r>
            <a:r>
              <a:rPr lang="en-US" sz="1800" baseline="-25000" dirty="0"/>
              <a:t>2</a:t>
            </a:r>
            <a:r>
              <a:rPr lang="en-US" sz="1800" dirty="0"/>
              <a:t>; –0 = 01111111</a:t>
            </a:r>
            <a:r>
              <a:rPr lang="en-US" sz="1800" baseline="-25000" dirty="0"/>
              <a:t>2</a:t>
            </a:r>
          </a:p>
          <a:p>
            <a:pPr lvl="1"/>
            <a:r>
              <a:rPr lang="en-US" sz="1800" dirty="0"/>
              <a:t>Largest positive number is +128 = 11111111</a:t>
            </a:r>
            <a:r>
              <a:rPr lang="en-US" sz="1800" baseline="-25000" dirty="0"/>
              <a:t>2</a:t>
            </a:r>
            <a:r>
              <a:rPr lang="en-US" sz="1800" dirty="0"/>
              <a:t> </a:t>
            </a:r>
          </a:p>
          <a:p>
            <a:pPr lvl="1"/>
            <a:r>
              <a:rPr lang="en-US" sz="1800" dirty="0"/>
              <a:t>Largest negative number is –127 = 00000000</a:t>
            </a:r>
            <a:r>
              <a:rPr lang="en-US" sz="1800" baseline="-25000" dirty="0"/>
              <a:t>2</a:t>
            </a:r>
            <a:endParaRPr lang="en-CA" sz="1800" baseline="-25000" dirty="0"/>
          </a:p>
        </p:txBody>
      </p:sp>
      <p:sp>
        <p:nvSpPr>
          <p:cNvPr id="5632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6323" name="Rectangle 2"/>
          <p:cNvSpPr>
            <a:spLocks noGrp="1" noChangeArrowheads="1"/>
          </p:cNvSpPr>
          <p:nvPr>
            <p:ph type="title"/>
          </p:nvPr>
        </p:nvSpPr>
        <p:spPr>
          <a:xfrm>
            <a:off x="423863" y="71438"/>
            <a:ext cx="4876335" cy="372603"/>
          </a:xfrm>
        </p:spPr>
        <p:txBody>
          <a:bodyPr/>
          <a:lstStyle/>
          <a:p>
            <a:r>
              <a:rPr lang="en-US" dirty="0"/>
              <a:t>Floating-Point Numbers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noChangeArrowheads="1"/>
          </p:cNvSpPr>
          <p:nvPr>
            <p:ph idx="1"/>
          </p:nvPr>
        </p:nvSpPr>
        <p:spPr>
          <a:xfrm>
            <a:off x="304800" y="609600"/>
            <a:ext cx="8331200" cy="355600"/>
          </a:xfrm>
        </p:spPr>
        <p:txBody>
          <a:bodyPr/>
          <a:lstStyle/>
          <a:p>
            <a:r>
              <a:rPr lang="en-US" dirty="0">
                <a:solidFill>
                  <a:srgbClr val="FF0000"/>
                </a:solidFill>
              </a:rPr>
              <a:t>Review: </a:t>
            </a:r>
            <a:r>
              <a:rPr lang="en-US" dirty="0">
                <a:solidFill>
                  <a:schemeClr val="accent1"/>
                </a:solidFill>
              </a:rPr>
              <a:t>3-bit Integer Representation</a:t>
            </a:r>
            <a:endParaRPr lang="en-CA" dirty="0">
              <a:solidFill>
                <a:schemeClr val="accent1"/>
              </a:solidFill>
            </a:endParaRPr>
          </a:p>
        </p:txBody>
      </p:sp>
      <p:sp>
        <p:nvSpPr>
          <p:cNvPr id="57346"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7347" name="Rectangle 2"/>
          <p:cNvSpPr>
            <a:spLocks noGrp="1" noChangeArrowheads="1"/>
          </p:cNvSpPr>
          <p:nvPr>
            <p:ph type="title"/>
          </p:nvPr>
        </p:nvSpPr>
        <p:spPr>
          <a:xfrm>
            <a:off x="423863" y="71438"/>
            <a:ext cx="4876335" cy="372603"/>
          </a:xfrm>
        </p:spPr>
        <p:txBody>
          <a:bodyPr/>
          <a:lstStyle/>
          <a:p>
            <a:r>
              <a:rPr lang="en-US" dirty="0"/>
              <a:t>Floating-Point Numbers (Cont’d)</a:t>
            </a:r>
            <a:endParaRPr lang="en-CA" dirty="0"/>
          </a:p>
        </p:txBody>
      </p:sp>
      <p:graphicFrame>
        <p:nvGraphicFramePr>
          <p:cNvPr id="414834" name="Group 114"/>
          <p:cNvGraphicFramePr>
            <a:graphicFrameLocks noGrp="1"/>
          </p:cNvGraphicFramePr>
          <p:nvPr/>
        </p:nvGraphicFramePr>
        <p:xfrm>
          <a:off x="228600" y="990600"/>
          <a:ext cx="8382000" cy="5430843"/>
        </p:xfrm>
        <a:graphic>
          <a:graphicData uri="http://schemas.openxmlformats.org/drawingml/2006/table">
            <a:tbl>
              <a:tblPr/>
              <a:tblGrid>
                <a:gridCol w="1079500">
                  <a:extLst>
                    <a:ext uri="{9D8B030D-6E8A-4147-A177-3AD203B41FA5}">
                      <a16:colId xmlns:a16="http://schemas.microsoft.com/office/drawing/2014/main" xmlns="" val="20000"/>
                    </a:ext>
                  </a:extLst>
                </a:gridCol>
                <a:gridCol w="12065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1143000">
                  <a:extLst>
                    <a:ext uri="{9D8B030D-6E8A-4147-A177-3AD203B41FA5}">
                      <a16:colId xmlns:a16="http://schemas.microsoft.com/office/drawing/2014/main" xmlns="" val="20006"/>
                    </a:ext>
                  </a:extLst>
                </a:gridCol>
              </a:tblGrid>
              <a:tr h="457199">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1"/>
                          </a:solidFill>
                          <a:effectLst/>
                          <a:latin typeface="Arial" pitchFamily="34" charset="0"/>
                        </a:rPr>
                        <a:t>Decimal</a:t>
                      </a:r>
                      <a:endParaRPr kumimoji="0" lang="en-CA" sz="1800" b="0" i="0" u="none" strike="noStrike" cap="none" normalizeH="0" baseline="0" dirty="0">
                        <a:ln>
                          <a:noFill/>
                        </a:ln>
                        <a:solidFill>
                          <a:schemeClr val="accent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1"/>
                          </a:solidFill>
                          <a:effectLst/>
                          <a:latin typeface="Arial" pitchFamily="34" charset="0"/>
                        </a:rPr>
                        <a:t>Unsigned</a:t>
                      </a:r>
                      <a:endParaRPr kumimoji="0" lang="en-CA" sz="1800" b="0" i="0" u="none" strike="noStrike" cap="none" normalizeH="0" baseline="0" dirty="0">
                        <a:ln>
                          <a:noFill/>
                        </a:ln>
                        <a:solidFill>
                          <a:schemeClr val="accent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1"/>
                          </a:solidFill>
                          <a:effectLst/>
                          <a:latin typeface="Arial" pitchFamily="34" charset="0"/>
                        </a:rPr>
                        <a:t>Sign-Mag.</a:t>
                      </a:r>
                      <a:endParaRPr kumimoji="0" lang="en-CA" sz="1800" b="0" i="0" u="none" strike="noStrike" cap="none" normalizeH="0" baseline="0" dirty="0">
                        <a:ln>
                          <a:noFill/>
                        </a:ln>
                        <a:solidFill>
                          <a:schemeClr val="accent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1"/>
                          </a:solidFill>
                          <a:effectLst/>
                          <a:latin typeface="Arial" pitchFamily="34" charset="0"/>
                        </a:rPr>
                        <a:t>1’s Comp.</a:t>
                      </a:r>
                      <a:endParaRPr kumimoji="0" lang="en-CA" sz="1800" b="0" i="0" u="none" strike="noStrike" cap="none" normalizeH="0" baseline="0" dirty="0">
                        <a:ln>
                          <a:noFill/>
                        </a:ln>
                        <a:solidFill>
                          <a:schemeClr val="accent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1"/>
                          </a:solidFill>
                          <a:effectLst/>
                          <a:latin typeface="Arial" pitchFamily="34" charset="0"/>
                        </a:rPr>
                        <a:t>2’s Comp.</a:t>
                      </a:r>
                      <a:endParaRPr kumimoji="0" lang="en-CA" sz="1800" b="0" i="0" u="none" strike="noStrike" cap="none" normalizeH="0" baseline="0" dirty="0">
                        <a:ln>
                          <a:noFill/>
                        </a:ln>
                        <a:solidFill>
                          <a:schemeClr val="accent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Excess-4</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1"/>
                          </a:solidFill>
                          <a:effectLst/>
                          <a:latin typeface="Arial" pitchFamily="34" charset="0"/>
                        </a:rPr>
                        <a:t>Excess-3</a:t>
                      </a:r>
                      <a:endParaRPr kumimoji="0" lang="en-CA" sz="1800" b="0" i="0" u="none" strike="noStrike" cap="none" normalizeH="0" baseline="0" dirty="0">
                        <a:ln>
                          <a:noFill/>
                        </a:ln>
                        <a:solidFill>
                          <a:schemeClr val="accent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7</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6</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5</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4</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3</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111</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2</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110</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101</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100</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100</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011</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-2</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010</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-3</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111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101</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001</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000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382588">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-4</a:t>
                      </a:r>
                      <a:endParaRPr kumimoji="0" lang="en-CA" sz="18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100</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accent2"/>
                          </a:solidFill>
                          <a:effectLst/>
                          <a:latin typeface="Arial" pitchFamily="34" charset="0"/>
                        </a:rPr>
                        <a:t>000</a:t>
                      </a:r>
                      <a:endParaRPr kumimoji="0" lang="en-CA" sz="1800" b="0" i="0" u="none" strike="noStrike" cap="none" normalizeH="0" baseline="0" dirty="0">
                        <a:ln>
                          <a:noFill/>
                        </a:ln>
                        <a:solidFill>
                          <a:schemeClr val="accent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Pct val="100000"/>
                        <a:buFontTx/>
                        <a:buNone/>
                        <a:tabLst/>
                      </a:pPr>
                      <a:r>
                        <a:rPr kumimoji="0" lang="en-US" sz="1800" b="0" i="0" u="none" strike="noStrike" cap="none" normalizeH="0" baseline="0" dirty="0">
                          <a:ln>
                            <a:noFill/>
                          </a:ln>
                          <a:solidFill>
                            <a:schemeClr val="tx1"/>
                          </a:solidFill>
                          <a:effectLst/>
                          <a:latin typeface="Arial" pitchFamily="34" charset="0"/>
                        </a:rPr>
                        <a:t>-</a:t>
                      </a:r>
                      <a:endParaRPr kumimoji="0" lang="en-CA"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04800" y="609600"/>
            <a:ext cx="8331200" cy="5800725"/>
          </a:xfrm>
        </p:spPr>
        <p:txBody>
          <a:bodyPr/>
          <a:lstStyle/>
          <a:p>
            <a:r>
              <a:rPr lang="en-US" dirty="0">
                <a:solidFill>
                  <a:srgbClr val="FF0000"/>
                </a:solidFill>
              </a:rPr>
              <a:t>Review: </a:t>
            </a:r>
            <a:r>
              <a:rPr lang="en-US" dirty="0">
                <a:solidFill>
                  <a:schemeClr val="accent1"/>
                </a:solidFill>
              </a:rPr>
              <a:t>floating-point example -</a:t>
            </a:r>
            <a:r>
              <a:rPr lang="en-US" dirty="0"/>
              <a:t> Represent 254</a:t>
            </a:r>
            <a:r>
              <a:rPr lang="en-US" sz="1800" baseline="-25000" dirty="0"/>
              <a:t>10</a:t>
            </a:r>
            <a:r>
              <a:rPr lang="en-US" dirty="0"/>
              <a:t> in a normalized base 8 floating-point format with a sign bit, followed by a 3-bit excess-3 exponent, followed by four base 8 digits.</a:t>
            </a:r>
          </a:p>
          <a:p>
            <a:pPr lvl="1"/>
            <a:r>
              <a:rPr lang="en-US" dirty="0">
                <a:solidFill>
                  <a:schemeClr val="accent2"/>
                </a:solidFill>
              </a:rPr>
              <a:t>Step 1:</a:t>
            </a:r>
            <a:r>
              <a:rPr lang="en-US" dirty="0"/>
              <a:t> Convert to the target base using the </a:t>
            </a:r>
            <a:r>
              <a:rPr lang="en-US" dirty="0">
                <a:solidFill>
                  <a:srgbClr val="008000"/>
                </a:solidFill>
              </a:rPr>
              <a:t>remainder </a:t>
            </a:r>
            <a:r>
              <a:rPr lang="en-US" dirty="0"/>
              <a:t>method. </a:t>
            </a:r>
          </a:p>
          <a:p>
            <a:pPr lvl="2">
              <a:buFont typeface="Wingdings" pitchFamily="2" charset="2"/>
              <a:buNone/>
            </a:pPr>
            <a:r>
              <a:rPr lang="en-US" dirty="0"/>
              <a:t>       254/8 = 31 R </a:t>
            </a:r>
            <a:r>
              <a:rPr lang="en-US" dirty="0">
                <a:solidFill>
                  <a:schemeClr val="accent1"/>
                </a:solidFill>
              </a:rPr>
              <a:t>6</a:t>
            </a:r>
            <a:r>
              <a:rPr lang="en-US" dirty="0"/>
              <a:t>;        31/8 = 3 R </a:t>
            </a:r>
            <a:r>
              <a:rPr lang="en-US" dirty="0">
                <a:solidFill>
                  <a:schemeClr val="accent1"/>
                </a:solidFill>
              </a:rPr>
              <a:t>7</a:t>
            </a:r>
            <a:r>
              <a:rPr lang="en-US" dirty="0"/>
              <a:t>;        3/8 = 0 R </a:t>
            </a:r>
            <a:r>
              <a:rPr lang="en-US" dirty="0">
                <a:solidFill>
                  <a:schemeClr val="accent1"/>
                </a:solidFill>
              </a:rPr>
              <a:t>3</a:t>
            </a:r>
            <a:r>
              <a:rPr lang="en-US" dirty="0"/>
              <a:t>, thus</a:t>
            </a:r>
          </a:p>
          <a:p>
            <a:pPr lvl="2">
              <a:buFont typeface="Wingdings" pitchFamily="2" charset="2"/>
              <a:buNone/>
            </a:pPr>
            <a:r>
              <a:rPr lang="en-US" dirty="0"/>
              <a:t>        254</a:t>
            </a:r>
            <a:r>
              <a:rPr lang="en-US" baseline="-25000" dirty="0"/>
              <a:t>10</a:t>
            </a:r>
            <a:r>
              <a:rPr lang="en-US" dirty="0"/>
              <a:t> = 376</a:t>
            </a:r>
            <a:r>
              <a:rPr lang="en-US" baseline="-25000" dirty="0"/>
              <a:t>8</a:t>
            </a:r>
            <a:r>
              <a:rPr lang="en-US" dirty="0"/>
              <a:t> = 376 </a:t>
            </a:r>
            <a:r>
              <a:rPr lang="en-US" sz="2000" b="1" dirty="0">
                <a:sym typeface="Symbol" pitchFamily="18" charset="2"/>
              </a:rPr>
              <a:t></a:t>
            </a:r>
            <a:r>
              <a:rPr lang="en-US" dirty="0"/>
              <a:t> 8</a:t>
            </a:r>
            <a:r>
              <a:rPr lang="en-US" baseline="30000" dirty="0"/>
              <a:t>0</a:t>
            </a:r>
          </a:p>
          <a:p>
            <a:pPr lvl="2">
              <a:buFont typeface="Wingdings" pitchFamily="2" charset="2"/>
              <a:buNone/>
            </a:pPr>
            <a:endParaRPr lang="en-US" baseline="30000" dirty="0"/>
          </a:p>
          <a:p>
            <a:pPr lvl="1"/>
            <a:r>
              <a:rPr lang="en-US" dirty="0">
                <a:solidFill>
                  <a:schemeClr val="accent2"/>
                </a:solidFill>
              </a:rPr>
              <a:t>Step 2:</a:t>
            </a:r>
            <a:r>
              <a:rPr lang="en-US" dirty="0"/>
              <a:t> Normalize the number in the target base.</a:t>
            </a:r>
          </a:p>
          <a:p>
            <a:pPr lvl="2"/>
            <a:r>
              <a:rPr lang="en-US" dirty="0"/>
              <a:t>376 </a:t>
            </a:r>
            <a:r>
              <a:rPr lang="en-US" sz="2000" b="1" dirty="0">
                <a:sym typeface="Symbol" pitchFamily="18" charset="2"/>
              </a:rPr>
              <a:t></a:t>
            </a:r>
            <a:r>
              <a:rPr lang="en-US" dirty="0"/>
              <a:t> 8</a:t>
            </a:r>
            <a:r>
              <a:rPr lang="en-US" baseline="30000" dirty="0"/>
              <a:t>0 </a:t>
            </a:r>
            <a:r>
              <a:rPr lang="en-US" dirty="0"/>
              <a:t>=</a:t>
            </a:r>
            <a:r>
              <a:rPr lang="en-US" baseline="30000" dirty="0"/>
              <a:t> </a:t>
            </a:r>
            <a:r>
              <a:rPr lang="en-US" dirty="0"/>
              <a:t>3.76 </a:t>
            </a:r>
            <a:r>
              <a:rPr lang="en-US" sz="2000" b="1" dirty="0">
                <a:sym typeface="Symbol" pitchFamily="18" charset="2"/>
              </a:rPr>
              <a:t></a:t>
            </a:r>
            <a:r>
              <a:rPr lang="en-US" dirty="0"/>
              <a:t> 8</a:t>
            </a:r>
            <a:r>
              <a:rPr lang="en-US" baseline="30000" dirty="0"/>
              <a:t>2</a:t>
            </a:r>
          </a:p>
          <a:p>
            <a:pPr lvl="2"/>
            <a:endParaRPr lang="en-US" baseline="30000" dirty="0"/>
          </a:p>
          <a:p>
            <a:pPr lvl="1"/>
            <a:r>
              <a:rPr lang="en-US" dirty="0">
                <a:solidFill>
                  <a:schemeClr val="accent2"/>
                </a:solidFill>
              </a:rPr>
              <a:t>Step 3:</a:t>
            </a:r>
            <a:r>
              <a:rPr lang="en-US" dirty="0"/>
              <a:t> Fill in the bit fields, with a sign bit = 0 (positive), an exponent of 5 (2 + 3) in excess-3, and 4-digit fraction = 3.760                           </a:t>
            </a:r>
          </a:p>
          <a:p>
            <a:pPr lvl="2">
              <a:buFont typeface="Wingdings" pitchFamily="2" charset="2"/>
              <a:buNone/>
            </a:pPr>
            <a:r>
              <a:rPr lang="en-US" dirty="0"/>
              <a:t>                            </a:t>
            </a:r>
            <a:r>
              <a:rPr lang="en-US" dirty="0">
                <a:solidFill>
                  <a:schemeClr val="accent1"/>
                </a:solidFill>
              </a:rPr>
              <a:t>0  101  011 . 111  110  000</a:t>
            </a:r>
          </a:p>
          <a:p>
            <a:pPr lvl="2">
              <a:buFont typeface="Wingdings" pitchFamily="2" charset="2"/>
              <a:buNone/>
            </a:pPr>
            <a:endParaRPr lang="en-US" dirty="0">
              <a:solidFill>
                <a:schemeClr val="accent1"/>
              </a:solidFill>
            </a:endParaRPr>
          </a:p>
          <a:p>
            <a:pPr lvl="1">
              <a:buFontTx/>
              <a:buNone/>
            </a:pPr>
            <a:r>
              <a:rPr lang="en-US" sz="1800" dirty="0"/>
              <a:t>(spaces are shown for clarity, and base point is not stored in the computer)</a:t>
            </a:r>
            <a:r>
              <a:rPr lang="en-US" dirty="0"/>
              <a:t> </a:t>
            </a:r>
            <a:endParaRPr lang="en-CA" dirty="0"/>
          </a:p>
        </p:txBody>
      </p:sp>
      <p:sp>
        <p:nvSpPr>
          <p:cNvPr id="5837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8371" name="Rectangle 2"/>
          <p:cNvSpPr>
            <a:spLocks noGrp="1" noChangeArrowheads="1"/>
          </p:cNvSpPr>
          <p:nvPr>
            <p:ph type="title"/>
          </p:nvPr>
        </p:nvSpPr>
        <p:spPr>
          <a:xfrm>
            <a:off x="423863" y="71438"/>
            <a:ext cx="4876335" cy="372603"/>
          </a:xfrm>
        </p:spPr>
        <p:txBody>
          <a:bodyPr/>
          <a:lstStyle/>
          <a:p>
            <a:r>
              <a:rPr lang="en-US" dirty="0"/>
              <a:t>Floating-Point Numbers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37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idx="1"/>
          </p:nvPr>
        </p:nvSpPr>
        <p:spPr>
          <a:xfrm>
            <a:off x="215900" y="546100"/>
            <a:ext cx="8420100" cy="5868273"/>
          </a:xfrm>
        </p:spPr>
        <p:txBody>
          <a:bodyPr/>
          <a:lstStyle/>
          <a:p>
            <a:pPr marL="381000" indent="-381000"/>
            <a:r>
              <a:rPr lang="en-US" dirty="0">
                <a:solidFill>
                  <a:srgbClr val="FF0000"/>
                </a:solidFill>
              </a:rPr>
              <a:t>Review: </a:t>
            </a:r>
            <a:r>
              <a:rPr lang="en-US" dirty="0">
                <a:solidFill>
                  <a:schemeClr val="accent1"/>
                </a:solidFill>
              </a:rPr>
              <a:t>conversion example -</a:t>
            </a:r>
            <a:r>
              <a:rPr lang="en-US" dirty="0"/>
              <a:t> Convert (9.375 </a:t>
            </a:r>
            <a:r>
              <a:rPr lang="en-US" b="1" dirty="0">
                <a:sym typeface="Symbol" pitchFamily="18" charset="2"/>
              </a:rPr>
              <a:t> </a:t>
            </a:r>
            <a:r>
              <a:rPr lang="en-US" dirty="0">
                <a:sym typeface="Symbol" pitchFamily="18" charset="2"/>
              </a:rPr>
              <a:t>10</a:t>
            </a:r>
            <a:r>
              <a:rPr lang="en-US" baseline="30000" dirty="0">
                <a:sym typeface="Symbol" pitchFamily="18" charset="2"/>
              </a:rPr>
              <a:t>-2</a:t>
            </a:r>
            <a:r>
              <a:rPr lang="en-US" dirty="0">
                <a:sym typeface="Symbol" pitchFamily="18" charset="2"/>
              </a:rPr>
              <a:t>)</a:t>
            </a:r>
            <a:r>
              <a:rPr lang="en-US" baseline="-25000" dirty="0">
                <a:sym typeface="Symbol" pitchFamily="18" charset="2"/>
              </a:rPr>
              <a:t>10</a:t>
            </a:r>
            <a:r>
              <a:rPr lang="en-US" dirty="0">
                <a:sym typeface="Symbol" pitchFamily="18" charset="2"/>
              </a:rPr>
              <a:t> to base 2 scientific notation.</a:t>
            </a:r>
          </a:p>
          <a:p>
            <a:pPr marL="381000" indent="-381000"/>
            <a:r>
              <a:rPr lang="en-US" dirty="0">
                <a:solidFill>
                  <a:schemeClr val="accent2"/>
                </a:solidFill>
                <a:sym typeface="Symbol" pitchFamily="18" charset="2"/>
              </a:rPr>
              <a:t>Step 1:</a:t>
            </a:r>
            <a:r>
              <a:rPr lang="en-US" dirty="0">
                <a:sym typeface="Symbol" pitchFamily="18" charset="2"/>
              </a:rPr>
              <a:t> Convert from base 10 floating-point to base 10 fixed-point.</a:t>
            </a:r>
          </a:p>
          <a:p>
            <a:pPr marL="876300" lvl="1" indent="-381000">
              <a:buFontTx/>
              <a:buNone/>
            </a:pPr>
            <a:r>
              <a:rPr lang="en-US" dirty="0">
                <a:sym typeface="Wingdings" pitchFamily="2" charset="2"/>
              </a:rPr>
              <a:t> </a:t>
            </a:r>
            <a:r>
              <a:rPr lang="en-US" dirty="0"/>
              <a:t>(9.375 </a:t>
            </a:r>
            <a:r>
              <a:rPr lang="en-US" sz="2400" b="1" dirty="0">
                <a:sym typeface="Symbol" pitchFamily="18" charset="2"/>
              </a:rPr>
              <a:t> </a:t>
            </a:r>
            <a:r>
              <a:rPr lang="en-US" sz="2400" dirty="0">
                <a:sym typeface="Symbol" pitchFamily="18" charset="2"/>
              </a:rPr>
              <a:t>10</a:t>
            </a:r>
            <a:r>
              <a:rPr lang="en-US" sz="2400" baseline="30000" dirty="0">
                <a:sym typeface="Symbol" pitchFamily="18" charset="2"/>
              </a:rPr>
              <a:t>-2</a:t>
            </a:r>
            <a:r>
              <a:rPr lang="en-US" sz="2400" dirty="0">
                <a:sym typeface="Symbol" pitchFamily="18" charset="2"/>
              </a:rPr>
              <a:t>)</a:t>
            </a:r>
            <a:r>
              <a:rPr lang="en-US" sz="2400" baseline="-25000" dirty="0">
                <a:sym typeface="Symbol" pitchFamily="18" charset="2"/>
              </a:rPr>
              <a:t>10 </a:t>
            </a:r>
            <a:r>
              <a:rPr lang="en-US" sz="2400" dirty="0">
                <a:sym typeface="Symbol" pitchFamily="18" charset="2"/>
              </a:rPr>
              <a:t>= .09375</a:t>
            </a:r>
            <a:r>
              <a:rPr lang="en-US" sz="2400" baseline="-25000" dirty="0">
                <a:sym typeface="Symbol" pitchFamily="18" charset="2"/>
              </a:rPr>
              <a:t>10</a:t>
            </a:r>
          </a:p>
          <a:p>
            <a:pPr marL="381000" indent="-381000"/>
            <a:r>
              <a:rPr lang="en-US" dirty="0">
                <a:solidFill>
                  <a:schemeClr val="accent2"/>
                </a:solidFill>
                <a:sym typeface="Symbol" pitchFamily="18" charset="2"/>
              </a:rPr>
              <a:t>Step 2:</a:t>
            </a:r>
            <a:r>
              <a:rPr lang="en-US" dirty="0">
                <a:solidFill>
                  <a:schemeClr val="accent1"/>
                </a:solidFill>
                <a:sym typeface="Symbol" pitchFamily="18" charset="2"/>
              </a:rPr>
              <a:t> </a:t>
            </a:r>
            <a:r>
              <a:rPr lang="en-US" dirty="0">
                <a:sym typeface="Symbol" pitchFamily="18" charset="2"/>
              </a:rPr>
              <a:t>Convert from base 10 fixed-point to base 2 fixed-point using </a:t>
            </a:r>
            <a:r>
              <a:rPr lang="en-US" dirty="0">
                <a:solidFill>
                  <a:srgbClr val="008000"/>
                </a:solidFill>
                <a:sym typeface="Symbol" pitchFamily="18" charset="2"/>
              </a:rPr>
              <a:t>multiplication </a:t>
            </a:r>
            <a:r>
              <a:rPr lang="en-US" dirty="0">
                <a:sym typeface="Symbol" pitchFamily="18" charset="2"/>
              </a:rPr>
              <a:t>method.</a:t>
            </a:r>
            <a:endParaRPr lang="en-US" sz="2400" dirty="0">
              <a:sym typeface="Symbol" pitchFamily="18" charset="2"/>
            </a:endParaRPr>
          </a:p>
          <a:p>
            <a:pPr marL="876300" lvl="1" indent="-381000"/>
            <a:endParaRPr lang="en-US" sz="2400" dirty="0">
              <a:sym typeface="Symbol" pitchFamily="18" charset="2"/>
            </a:endParaRPr>
          </a:p>
          <a:p>
            <a:pPr marL="381000" indent="-381000"/>
            <a:endParaRPr lang="en-US" dirty="0">
              <a:solidFill>
                <a:schemeClr val="accent1"/>
              </a:solidFill>
              <a:sym typeface="Symbol" pitchFamily="18" charset="2"/>
            </a:endParaRPr>
          </a:p>
          <a:p>
            <a:pPr marL="381000" indent="-381000"/>
            <a:endParaRPr lang="en-US" dirty="0">
              <a:solidFill>
                <a:schemeClr val="accent1"/>
              </a:solidFill>
              <a:sym typeface="Symbol" pitchFamily="18" charset="2"/>
            </a:endParaRPr>
          </a:p>
          <a:p>
            <a:pPr marL="876300" lvl="1" indent="-381000">
              <a:buFontTx/>
              <a:buNone/>
            </a:pPr>
            <a:endParaRPr lang="en-US" dirty="0">
              <a:sym typeface="Wingdings" pitchFamily="2" charset="2"/>
            </a:endParaRPr>
          </a:p>
          <a:p>
            <a:pPr marL="876300" lvl="1" indent="-381000">
              <a:buFontTx/>
              <a:buNone/>
            </a:pPr>
            <a:r>
              <a:rPr lang="en-US" dirty="0">
                <a:sym typeface="Wingdings" pitchFamily="2" charset="2"/>
              </a:rPr>
              <a:t></a:t>
            </a:r>
            <a:r>
              <a:rPr lang="en-US" dirty="0">
                <a:solidFill>
                  <a:schemeClr val="accent1"/>
                </a:solidFill>
                <a:sym typeface="Wingdings" pitchFamily="2" charset="2"/>
              </a:rPr>
              <a:t> </a:t>
            </a:r>
            <a:r>
              <a:rPr lang="en-US" dirty="0">
                <a:sym typeface="Wingdings" pitchFamily="2" charset="2"/>
              </a:rPr>
              <a:t>Thus, .09375</a:t>
            </a:r>
            <a:r>
              <a:rPr lang="en-US" baseline="-25000" dirty="0">
                <a:sym typeface="Wingdings" pitchFamily="2" charset="2"/>
              </a:rPr>
              <a:t>10</a:t>
            </a:r>
            <a:r>
              <a:rPr lang="en-US" dirty="0">
                <a:sym typeface="Wingdings" pitchFamily="2" charset="2"/>
              </a:rPr>
              <a:t> = .00011</a:t>
            </a:r>
            <a:r>
              <a:rPr lang="en-US" baseline="-25000" dirty="0">
                <a:sym typeface="Wingdings" pitchFamily="2" charset="2"/>
              </a:rPr>
              <a:t>2</a:t>
            </a:r>
            <a:endParaRPr lang="en-US" dirty="0">
              <a:sym typeface="Symbol" pitchFamily="18" charset="2"/>
            </a:endParaRPr>
          </a:p>
          <a:p>
            <a:pPr marL="381000" indent="-381000"/>
            <a:r>
              <a:rPr lang="en-US" dirty="0">
                <a:solidFill>
                  <a:schemeClr val="accent2"/>
                </a:solidFill>
                <a:sym typeface="Symbol" pitchFamily="18" charset="2"/>
              </a:rPr>
              <a:t>Step 3:</a:t>
            </a:r>
            <a:r>
              <a:rPr lang="en-US" dirty="0">
                <a:solidFill>
                  <a:schemeClr val="accent1"/>
                </a:solidFill>
                <a:sym typeface="Symbol" pitchFamily="18" charset="2"/>
              </a:rPr>
              <a:t> </a:t>
            </a:r>
            <a:r>
              <a:rPr lang="en-US" dirty="0">
                <a:sym typeface="Symbol" pitchFamily="18" charset="2"/>
              </a:rPr>
              <a:t>Convert to normalized base 2 floating-point.</a:t>
            </a:r>
          </a:p>
          <a:p>
            <a:pPr marL="876300" lvl="1" indent="-381000">
              <a:buFontTx/>
              <a:buNone/>
            </a:pPr>
            <a:r>
              <a:rPr lang="en-US" dirty="0">
                <a:sym typeface="Wingdings" pitchFamily="2" charset="2"/>
              </a:rPr>
              <a:t> .00011</a:t>
            </a:r>
            <a:r>
              <a:rPr lang="en-US" baseline="-25000" dirty="0">
                <a:sym typeface="Wingdings" pitchFamily="2" charset="2"/>
              </a:rPr>
              <a:t>2</a:t>
            </a:r>
            <a:r>
              <a:rPr lang="en-US" dirty="0">
                <a:sym typeface="Wingdings" pitchFamily="2" charset="2"/>
              </a:rPr>
              <a:t> = .00011</a:t>
            </a:r>
            <a:r>
              <a:rPr lang="en-US" baseline="-25000" dirty="0">
                <a:sym typeface="Wingdings" pitchFamily="2" charset="2"/>
              </a:rPr>
              <a:t>2</a:t>
            </a:r>
            <a:r>
              <a:rPr lang="en-US" dirty="0">
                <a:sym typeface="Wingdings" pitchFamily="2" charset="2"/>
              </a:rPr>
              <a:t> </a:t>
            </a:r>
            <a:r>
              <a:rPr lang="en-US" b="1" dirty="0">
                <a:sym typeface="Symbol" pitchFamily="18" charset="2"/>
              </a:rPr>
              <a:t></a:t>
            </a:r>
            <a:r>
              <a:rPr lang="en-US" sz="2400" b="1" dirty="0">
                <a:sym typeface="Symbol" pitchFamily="18" charset="2"/>
              </a:rPr>
              <a:t> </a:t>
            </a:r>
            <a:r>
              <a:rPr lang="en-US" dirty="0">
                <a:sym typeface="Symbol" pitchFamily="18" charset="2"/>
              </a:rPr>
              <a:t>2</a:t>
            </a:r>
            <a:r>
              <a:rPr lang="en-US" baseline="30000" dirty="0">
                <a:sym typeface="Symbol" pitchFamily="18" charset="2"/>
              </a:rPr>
              <a:t>0</a:t>
            </a:r>
            <a:r>
              <a:rPr lang="en-US" dirty="0">
                <a:sym typeface="Symbol" pitchFamily="18" charset="2"/>
              </a:rPr>
              <a:t> = 1.1  2</a:t>
            </a:r>
            <a:r>
              <a:rPr lang="en-US" baseline="30000" dirty="0">
                <a:sym typeface="Symbol" pitchFamily="18" charset="2"/>
              </a:rPr>
              <a:t>-4</a:t>
            </a:r>
          </a:p>
        </p:txBody>
      </p:sp>
      <p:sp>
        <p:nvSpPr>
          <p:cNvPr id="5939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59395" name="Rectangle 2"/>
          <p:cNvSpPr>
            <a:spLocks noGrp="1" noChangeArrowheads="1"/>
          </p:cNvSpPr>
          <p:nvPr>
            <p:ph type="title"/>
          </p:nvPr>
        </p:nvSpPr>
        <p:spPr>
          <a:xfrm>
            <a:off x="423863" y="71438"/>
            <a:ext cx="4876335" cy="372603"/>
          </a:xfrm>
        </p:spPr>
        <p:txBody>
          <a:bodyPr/>
          <a:lstStyle/>
          <a:p>
            <a:r>
              <a:rPr lang="en-US" dirty="0"/>
              <a:t>Floating-Point Numbers (Cont’d)</a:t>
            </a:r>
            <a:endParaRPr lang="en-CA" dirty="0"/>
          </a:p>
        </p:txBody>
      </p:sp>
      <p:pic>
        <p:nvPicPr>
          <p:cNvPr id="59397" name="Picture 4"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0"/>
            <a:ext cx="2895600" cy="169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39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39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p:cNvSpPr>
            <a:spLocks noGrp="1" noChangeArrowheads="1"/>
          </p:cNvSpPr>
          <p:nvPr>
            <p:ph idx="1"/>
          </p:nvPr>
        </p:nvSpPr>
        <p:spPr>
          <a:xfrm>
            <a:off x="304800" y="609600"/>
            <a:ext cx="8331200" cy="660400"/>
          </a:xfrm>
        </p:spPr>
        <p:txBody>
          <a:bodyPr/>
          <a:lstStyle/>
          <a:p>
            <a:r>
              <a:rPr lang="en-US" dirty="0">
                <a:solidFill>
                  <a:srgbClr val="FF0000"/>
                </a:solidFill>
              </a:rPr>
              <a:t>Review</a:t>
            </a:r>
            <a:r>
              <a:rPr lang="en-US" dirty="0"/>
              <a:t> - Developed in 1985.  It can be supported in hardware, or a mixture of hardware and software.</a:t>
            </a:r>
            <a:endParaRPr lang="en-CA" dirty="0"/>
          </a:p>
        </p:txBody>
      </p:sp>
      <p:sp>
        <p:nvSpPr>
          <p:cNvPr id="6451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64515" name="Rectangle 2"/>
          <p:cNvSpPr>
            <a:spLocks noGrp="1" noChangeArrowheads="1"/>
          </p:cNvSpPr>
          <p:nvPr>
            <p:ph type="title"/>
          </p:nvPr>
        </p:nvSpPr>
        <p:spPr>
          <a:xfrm>
            <a:off x="423863" y="71438"/>
            <a:ext cx="4965700" cy="368300"/>
          </a:xfrm>
        </p:spPr>
        <p:txBody>
          <a:bodyPr/>
          <a:lstStyle/>
          <a:p>
            <a:r>
              <a:rPr lang="en-US" dirty="0"/>
              <a:t>IEEE-754 Floating-Point Standard</a:t>
            </a:r>
            <a:endParaRPr lang="en-CA" dirty="0"/>
          </a:p>
        </p:txBody>
      </p:sp>
      <p:pic>
        <p:nvPicPr>
          <p:cNvPr id="64517" name="Picture 5" descr="fig28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6324600" cy="2084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18" name="Picture 6" descr="fig28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352800"/>
            <a:ext cx="7010400" cy="1184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19" name="Picture 7" descr="fig287-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572000"/>
            <a:ext cx="6705600" cy="1928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520" name="Line 8"/>
          <p:cNvSpPr>
            <a:spLocks noChangeShapeType="1"/>
          </p:cNvSpPr>
          <p:nvPr/>
        </p:nvSpPr>
        <p:spPr bwMode="auto">
          <a:xfrm flipV="1">
            <a:off x="3962400" y="2209800"/>
            <a:ext cx="0" cy="457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4521" name="Text Box 9" descr="10%"/>
          <p:cNvSpPr txBox="1">
            <a:spLocks noChangeArrowheads="1"/>
          </p:cNvSpPr>
          <p:nvPr/>
        </p:nvSpPr>
        <p:spPr bwMode="auto">
          <a:xfrm>
            <a:off x="3962400" y="2286000"/>
            <a:ext cx="12128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Hidden bit</a:t>
            </a:r>
            <a:endParaRPr lang="en-CA" sz="1800" dirty="0">
              <a:solidFill>
                <a:schemeClr val="accent1"/>
              </a:solidFill>
            </a:endParaRPr>
          </a:p>
        </p:txBody>
      </p:sp>
      <p:sp>
        <p:nvSpPr>
          <p:cNvPr id="64522" name="Text Box 10" descr="10%"/>
          <p:cNvSpPr txBox="1">
            <a:spLocks noChangeArrowheads="1"/>
          </p:cNvSpPr>
          <p:nvPr/>
        </p:nvSpPr>
        <p:spPr bwMode="auto">
          <a:xfrm>
            <a:off x="152400" y="1752600"/>
            <a:ext cx="14001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t>0&lt;E’&lt;255</a:t>
            </a:r>
          </a:p>
          <a:p>
            <a:r>
              <a:rPr lang="en-US" sz="1800" dirty="0"/>
              <a:t>2</a:t>
            </a:r>
            <a:r>
              <a:rPr lang="en-US" sz="1800" baseline="30000" dirty="0"/>
              <a:t>-126</a:t>
            </a:r>
            <a:r>
              <a:rPr lang="en-US" sz="1800" dirty="0"/>
              <a:t> to 2</a:t>
            </a:r>
            <a:r>
              <a:rPr lang="en-US" sz="1800" baseline="30000" dirty="0"/>
              <a:t>+127</a:t>
            </a:r>
            <a:endParaRPr lang="en-CA" sz="1800" baseline="30000" dirty="0"/>
          </a:p>
        </p:txBody>
      </p:sp>
      <p:sp>
        <p:nvSpPr>
          <p:cNvPr id="64523" name="Text Box 11" descr="10%"/>
          <p:cNvSpPr txBox="1">
            <a:spLocks noChangeArrowheads="1"/>
          </p:cNvSpPr>
          <p:nvPr/>
        </p:nvSpPr>
        <p:spPr bwMode="auto">
          <a:xfrm>
            <a:off x="152400" y="5715000"/>
            <a:ext cx="1479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t>0&lt;E’&lt;2047</a:t>
            </a:r>
          </a:p>
          <a:p>
            <a:r>
              <a:rPr lang="en-US" sz="1800" dirty="0"/>
              <a:t>2</a:t>
            </a:r>
            <a:r>
              <a:rPr lang="en-US" sz="1800" baseline="30000" dirty="0"/>
              <a:t>-1022</a:t>
            </a:r>
            <a:r>
              <a:rPr lang="en-US" sz="1800" dirty="0"/>
              <a:t> to 2</a:t>
            </a:r>
            <a:r>
              <a:rPr lang="en-US" sz="1800" baseline="30000" dirty="0"/>
              <a:t>1023</a:t>
            </a:r>
            <a:endParaRPr lang="en-CA" sz="1800" baseline="30000" dirty="0"/>
          </a:p>
        </p:txBody>
      </p:sp>
      <p:sp>
        <p:nvSpPr>
          <p:cNvPr id="64524" name="Text Box 12" descr="10%"/>
          <p:cNvSpPr txBox="1">
            <a:spLocks noChangeArrowheads="1"/>
          </p:cNvSpPr>
          <p:nvPr/>
        </p:nvSpPr>
        <p:spPr bwMode="auto">
          <a:xfrm>
            <a:off x="6934200" y="1143000"/>
            <a:ext cx="1797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Single precision</a:t>
            </a:r>
            <a:endParaRPr lang="en-CA" sz="1800" dirty="0">
              <a:solidFill>
                <a:schemeClr val="accent1"/>
              </a:solidFill>
            </a:endParaRPr>
          </a:p>
        </p:txBody>
      </p:sp>
      <p:sp>
        <p:nvSpPr>
          <p:cNvPr id="64525" name="Text Box 13" descr="10%"/>
          <p:cNvSpPr txBox="1">
            <a:spLocks noChangeArrowheads="1"/>
          </p:cNvSpPr>
          <p:nvPr/>
        </p:nvSpPr>
        <p:spPr bwMode="auto">
          <a:xfrm>
            <a:off x="6934200" y="5334000"/>
            <a:ext cx="188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800" dirty="0">
                <a:solidFill>
                  <a:schemeClr val="accent1"/>
                </a:solidFill>
              </a:rPr>
              <a:t>Double precision</a:t>
            </a:r>
            <a:endParaRPr lang="en-CA" sz="18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2" grpId="0"/>
      <p:bldP spid="6452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a:xfrm>
            <a:off x="304800" y="609600"/>
            <a:ext cx="8331200" cy="355600"/>
          </a:xfrm>
        </p:spPr>
        <p:txBody>
          <a:bodyPr/>
          <a:lstStyle/>
          <a:p>
            <a:r>
              <a:rPr lang="en-US" dirty="0">
                <a:solidFill>
                  <a:schemeClr val="accent1"/>
                </a:solidFill>
              </a:rPr>
              <a:t>Review - Examples in the IEEE-754 Format</a:t>
            </a:r>
            <a:endParaRPr lang="en-CA" dirty="0">
              <a:solidFill>
                <a:schemeClr val="accent1"/>
              </a:solidFill>
            </a:endParaRPr>
          </a:p>
        </p:txBody>
      </p:sp>
      <p:sp>
        <p:nvSpPr>
          <p:cNvPr id="66562"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66563" name="Rectangle 2"/>
          <p:cNvSpPr>
            <a:spLocks noGrp="1" noChangeArrowheads="1"/>
          </p:cNvSpPr>
          <p:nvPr>
            <p:ph type="title"/>
          </p:nvPr>
        </p:nvSpPr>
        <p:spPr>
          <a:xfrm>
            <a:off x="423863" y="71438"/>
            <a:ext cx="6216650" cy="368300"/>
          </a:xfrm>
        </p:spPr>
        <p:txBody>
          <a:bodyPr/>
          <a:lstStyle/>
          <a:p>
            <a:r>
              <a:rPr lang="en-US" dirty="0"/>
              <a:t>IEEE-754 Floating-Point Standard (Cont’d)</a:t>
            </a:r>
            <a:endParaRPr lang="en-CA" dirty="0"/>
          </a:p>
        </p:txBody>
      </p:sp>
      <p:pic>
        <p:nvPicPr>
          <p:cNvPr id="66565" name="Picture 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305800" cy="409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66566" name="Line 5"/>
          <p:cNvSpPr>
            <a:spLocks noChangeShapeType="1"/>
          </p:cNvSpPr>
          <p:nvPr/>
        </p:nvSpPr>
        <p:spPr bwMode="auto">
          <a:xfrm flipH="1">
            <a:off x="533400" y="5867400"/>
            <a:ext cx="1752600" cy="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6567" name="Line 6"/>
          <p:cNvSpPr>
            <a:spLocks noChangeShapeType="1"/>
          </p:cNvSpPr>
          <p:nvPr/>
        </p:nvSpPr>
        <p:spPr bwMode="auto">
          <a:xfrm flipV="1">
            <a:off x="533400" y="5029200"/>
            <a:ext cx="0" cy="83820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6568" name="Text Box 7" descr="10%"/>
          <p:cNvSpPr txBox="1">
            <a:spLocks noChangeArrowheads="1"/>
          </p:cNvSpPr>
          <p:nvPr/>
        </p:nvSpPr>
        <p:spPr bwMode="auto">
          <a:xfrm>
            <a:off x="474663" y="5475288"/>
            <a:ext cx="18986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pPr algn="ctr"/>
            <a:r>
              <a:rPr lang="en-US" sz="1800" dirty="0"/>
              <a:t>Double-precision</a:t>
            </a:r>
            <a:endParaRPr lang="en-CA" sz="1800" dirty="0"/>
          </a:p>
        </p:txBody>
      </p:sp>
      <p:sp>
        <p:nvSpPr>
          <p:cNvPr id="66569" name="Line 8"/>
          <p:cNvSpPr>
            <a:spLocks noChangeShapeType="1"/>
          </p:cNvSpPr>
          <p:nvPr/>
        </p:nvSpPr>
        <p:spPr bwMode="auto">
          <a:xfrm>
            <a:off x="7848600" y="5943600"/>
            <a:ext cx="1066800" cy="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6570" name="Line 9"/>
          <p:cNvSpPr>
            <a:spLocks noChangeShapeType="1"/>
          </p:cNvSpPr>
          <p:nvPr/>
        </p:nvSpPr>
        <p:spPr bwMode="auto">
          <a:xfrm flipV="1">
            <a:off x="8915400" y="3048000"/>
            <a:ext cx="0" cy="289560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6571" name="Line 10"/>
          <p:cNvSpPr>
            <a:spLocks noChangeShapeType="1"/>
          </p:cNvSpPr>
          <p:nvPr/>
        </p:nvSpPr>
        <p:spPr bwMode="auto">
          <a:xfrm>
            <a:off x="8610600" y="3429000"/>
            <a:ext cx="304800" cy="0"/>
          </a:xfrm>
          <a:prstGeom prst="line">
            <a:avLst/>
          </a:prstGeom>
          <a:noFill/>
          <a:ln w="25400">
            <a:solidFill>
              <a:schemeClr val="accent2"/>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6572" name="Line 11"/>
          <p:cNvSpPr>
            <a:spLocks noChangeShapeType="1"/>
          </p:cNvSpPr>
          <p:nvPr/>
        </p:nvSpPr>
        <p:spPr bwMode="auto">
          <a:xfrm>
            <a:off x="8610600" y="3048000"/>
            <a:ext cx="304800" cy="0"/>
          </a:xfrm>
          <a:prstGeom prst="line">
            <a:avLst/>
          </a:prstGeom>
          <a:noFill/>
          <a:ln w="25400">
            <a:solidFill>
              <a:schemeClr val="accent2"/>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6573" name="Text Box 12" descr="10%"/>
          <p:cNvSpPr txBox="1">
            <a:spLocks noChangeArrowheads="1"/>
          </p:cNvSpPr>
          <p:nvPr/>
        </p:nvSpPr>
        <p:spPr bwMode="auto">
          <a:xfrm>
            <a:off x="7620000" y="5562600"/>
            <a:ext cx="1289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pPr algn="ctr"/>
            <a:r>
              <a:rPr lang="en-US" sz="1800" dirty="0">
                <a:solidFill>
                  <a:schemeClr val="accent1"/>
                </a:solidFill>
              </a:rPr>
              <a:t>Clean zero</a:t>
            </a:r>
            <a:endParaRPr lang="en-CA" sz="1800" dirty="0">
              <a:solidFill>
                <a:schemeClr val="accent1"/>
              </a:solidFill>
            </a:endParaRPr>
          </a:p>
        </p:txBody>
      </p:sp>
      <p:sp>
        <p:nvSpPr>
          <p:cNvPr id="66574" name="Line 13"/>
          <p:cNvSpPr>
            <a:spLocks noChangeShapeType="1"/>
          </p:cNvSpPr>
          <p:nvPr/>
        </p:nvSpPr>
        <p:spPr bwMode="auto">
          <a:xfrm flipV="1">
            <a:off x="2743200" y="4495800"/>
            <a:ext cx="0" cy="190500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6575" name="Line 14"/>
          <p:cNvSpPr>
            <a:spLocks noChangeShapeType="1"/>
          </p:cNvSpPr>
          <p:nvPr/>
        </p:nvSpPr>
        <p:spPr bwMode="auto">
          <a:xfrm flipH="1">
            <a:off x="2438400" y="4495800"/>
            <a:ext cx="304800" cy="0"/>
          </a:xfrm>
          <a:prstGeom prst="line">
            <a:avLst/>
          </a:prstGeom>
          <a:noFill/>
          <a:ln w="254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66576" name="Line 15"/>
          <p:cNvSpPr>
            <a:spLocks noChangeShapeType="1"/>
          </p:cNvSpPr>
          <p:nvPr/>
        </p:nvSpPr>
        <p:spPr bwMode="auto">
          <a:xfrm>
            <a:off x="2743200" y="6400800"/>
            <a:ext cx="1219200" cy="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CA" dirty="0"/>
          </a:p>
        </p:txBody>
      </p:sp>
      <p:graphicFrame>
        <p:nvGraphicFramePr>
          <p:cNvPr id="66577" name="Object 0"/>
          <p:cNvGraphicFramePr>
            <a:graphicFrameLocks noChangeAspect="1"/>
          </p:cNvGraphicFramePr>
          <p:nvPr/>
        </p:nvGraphicFramePr>
        <p:xfrm>
          <a:off x="2819400" y="5715000"/>
          <a:ext cx="1066800" cy="609600"/>
        </p:xfrm>
        <a:graphic>
          <a:graphicData uri="http://schemas.openxmlformats.org/presentationml/2006/ole">
            <mc:AlternateContent xmlns:mc="http://schemas.openxmlformats.org/markup-compatibility/2006">
              <mc:Choice xmlns:v="urn:schemas-microsoft-com:vml" Requires="v">
                <p:oleObj spid="_x0000_s66873" name="Equation" r:id="rId4" imgW="1066800" imgH="609600" progId="Equation.3">
                  <p:embed/>
                </p:oleObj>
              </mc:Choice>
              <mc:Fallback>
                <p:oleObj name="Equation" r:id="rId4" imgW="1066800" imgH="6096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5715000"/>
                        <a:ext cx="1066800" cy="609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8" name="Text Box 17" descr="10%"/>
          <p:cNvSpPr txBox="1">
            <a:spLocks noChangeArrowheads="1"/>
          </p:cNvSpPr>
          <p:nvPr/>
        </p:nvSpPr>
        <p:spPr bwMode="auto">
          <a:xfrm>
            <a:off x="609600" y="3886200"/>
            <a:ext cx="13271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400" b="1" dirty="0"/>
              <a:t>denormalized</a:t>
            </a:r>
            <a:endParaRPr lang="en-CA" sz="14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idx="1"/>
          </p:nvPr>
        </p:nvSpPr>
        <p:spPr>
          <a:xfrm>
            <a:off x="304800" y="546100"/>
            <a:ext cx="8331200" cy="5899051"/>
          </a:xfrm>
        </p:spPr>
        <p:txBody>
          <a:bodyPr/>
          <a:lstStyle/>
          <a:p>
            <a:r>
              <a:rPr lang="en-US" dirty="0">
                <a:solidFill>
                  <a:schemeClr val="accent1"/>
                </a:solidFill>
              </a:rPr>
              <a:t>Review - IEEE-754 conversion example:</a:t>
            </a:r>
            <a:r>
              <a:rPr lang="en-US" dirty="0"/>
              <a:t> Represent -12.625</a:t>
            </a:r>
            <a:r>
              <a:rPr lang="en-US" baseline="-25000" dirty="0"/>
              <a:t>10</a:t>
            </a:r>
            <a:r>
              <a:rPr lang="en-US" dirty="0"/>
              <a:t> in single precision IEEE-754 format.</a:t>
            </a:r>
          </a:p>
          <a:p>
            <a:r>
              <a:rPr lang="en-US" dirty="0">
                <a:solidFill>
                  <a:schemeClr val="accent2"/>
                </a:solidFill>
              </a:rPr>
              <a:t>Step 1:</a:t>
            </a:r>
            <a:r>
              <a:rPr lang="en-US" dirty="0"/>
              <a:t> Convert to the target base 2.</a:t>
            </a:r>
          </a:p>
          <a:p>
            <a:pPr lvl="1"/>
            <a:r>
              <a:rPr lang="en-US" dirty="0"/>
              <a:t>-12.625</a:t>
            </a:r>
            <a:r>
              <a:rPr lang="en-US" baseline="-25000" dirty="0"/>
              <a:t>10</a:t>
            </a:r>
            <a:r>
              <a:rPr lang="en-US" dirty="0"/>
              <a:t> = -1100.101</a:t>
            </a:r>
            <a:r>
              <a:rPr lang="en-US" baseline="-25000" dirty="0"/>
              <a:t>2</a:t>
            </a:r>
          </a:p>
          <a:p>
            <a:pPr lvl="1"/>
            <a:endParaRPr lang="en-US" baseline="-25000" dirty="0"/>
          </a:p>
          <a:p>
            <a:r>
              <a:rPr lang="en-US" dirty="0">
                <a:solidFill>
                  <a:schemeClr val="accent2"/>
                </a:solidFill>
              </a:rPr>
              <a:t>Step 2:</a:t>
            </a:r>
            <a:r>
              <a:rPr lang="en-US" dirty="0"/>
              <a:t> Normalize the number in base 2.</a:t>
            </a:r>
          </a:p>
          <a:p>
            <a:pPr lvl="1"/>
            <a:r>
              <a:rPr lang="en-US" dirty="0"/>
              <a:t>-1100.101</a:t>
            </a:r>
            <a:r>
              <a:rPr lang="en-US" baseline="-25000" dirty="0"/>
              <a:t>2</a:t>
            </a:r>
            <a:r>
              <a:rPr lang="en-US" dirty="0"/>
              <a:t> = -1.100101 </a:t>
            </a:r>
            <a:r>
              <a:rPr lang="en-US" b="1" dirty="0">
                <a:sym typeface="Symbol" pitchFamily="18" charset="2"/>
              </a:rPr>
              <a:t></a:t>
            </a:r>
            <a:r>
              <a:rPr lang="en-US" dirty="0"/>
              <a:t> 2</a:t>
            </a:r>
            <a:r>
              <a:rPr lang="en-US" baseline="30000" dirty="0"/>
              <a:t>3</a:t>
            </a:r>
          </a:p>
          <a:p>
            <a:pPr lvl="1"/>
            <a:endParaRPr lang="en-US" baseline="30000" dirty="0"/>
          </a:p>
          <a:p>
            <a:r>
              <a:rPr lang="en-US" dirty="0">
                <a:solidFill>
                  <a:schemeClr val="accent2"/>
                </a:solidFill>
              </a:rPr>
              <a:t>Step 3:</a:t>
            </a:r>
            <a:r>
              <a:rPr lang="en-US" baseline="30000" dirty="0"/>
              <a:t> </a:t>
            </a:r>
            <a:r>
              <a:rPr lang="en-US" dirty="0"/>
              <a:t>Fill in bits.</a:t>
            </a:r>
          </a:p>
          <a:p>
            <a:pPr lvl="1"/>
            <a:r>
              <a:rPr lang="en-US" dirty="0"/>
              <a:t>Sign bit = 1 (negative)</a:t>
            </a:r>
          </a:p>
          <a:p>
            <a:pPr lvl="1"/>
            <a:r>
              <a:rPr lang="en-US" dirty="0"/>
              <a:t>Exponent is 3 + excess-127 </a:t>
            </a:r>
            <a:r>
              <a:rPr lang="en-US" dirty="0">
                <a:sym typeface="Wingdings" pitchFamily="2" charset="2"/>
              </a:rPr>
              <a:t>  3 + 127 = 130 = 10000010</a:t>
            </a:r>
            <a:r>
              <a:rPr lang="en-US" baseline="-25000" dirty="0">
                <a:sym typeface="Wingdings" pitchFamily="2" charset="2"/>
              </a:rPr>
              <a:t>2</a:t>
            </a:r>
          </a:p>
          <a:p>
            <a:pPr lvl="1"/>
            <a:r>
              <a:rPr lang="en-US" dirty="0"/>
              <a:t>Leading 1 of fraction is hidden, thus the final bit pattern is:</a:t>
            </a:r>
          </a:p>
          <a:p>
            <a:pPr lvl="1"/>
            <a:endParaRPr lang="en-US" dirty="0"/>
          </a:p>
          <a:p>
            <a:pPr lvl="1">
              <a:buFontTx/>
              <a:buNone/>
            </a:pPr>
            <a:r>
              <a:rPr lang="en-US" dirty="0"/>
              <a:t>             </a:t>
            </a:r>
            <a:r>
              <a:rPr lang="en-US" dirty="0">
                <a:solidFill>
                  <a:schemeClr val="accent2"/>
                </a:solidFill>
              </a:rPr>
              <a:t>1  1000 0010   1001 0100 0000 0000 0000 000</a:t>
            </a:r>
            <a:endParaRPr lang="en-CA" dirty="0">
              <a:solidFill>
                <a:schemeClr val="accent2"/>
              </a:solidFill>
            </a:endParaRPr>
          </a:p>
        </p:txBody>
      </p:sp>
      <p:sp>
        <p:nvSpPr>
          <p:cNvPr id="67586"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67587" name="Rectangle 2"/>
          <p:cNvSpPr>
            <a:spLocks noGrp="1" noChangeArrowheads="1"/>
          </p:cNvSpPr>
          <p:nvPr>
            <p:ph type="title"/>
          </p:nvPr>
        </p:nvSpPr>
        <p:spPr>
          <a:xfrm>
            <a:off x="423863" y="71438"/>
            <a:ext cx="6216650" cy="368300"/>
          </a:xfrm>
        </p:spPr>
        <p:txBody>
          <a:bodyPr/>
          <a:lstStyle/>
          <a:p>
            <a:r>
              <a:rPr lang="en-US" dirty="0"/>
              <a:t>IEEE-754 Floating-Point Standard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58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8">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58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58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331200" cy="359073"/>
          </a:xfrm>
        </p:spPr>
        <p:txBody>
          <a:bodyPr/>
          <a:lstStyle/>
          <a:p>
            <a:r>
              <a:rPr lang="en-US" dirty="0">
                <a:solidFill>
                  <a:schemeClr val="accent1"/>
                </a:solidFill>
              </a:rPr>
              <a:t>Effect of Loss of Precision</a:t>
            </a:r>
            <a:endParaRPr lang="en-CA" dirty="0"/>
          </a:p>
        </p:txBody>
      </p:sp>
      <p:sp>
        <p:nvSpPr>
          <p:cNvPr id="4" name="Footer Placeholder 3"/>
          <p:cNvSpPr>
            <a:spLocks noGrp="1"/>
          </p:cNvSpPr>
          <p:nvPr>
            <p:ph type="ftr" sz="quarter" idx="10"/>
          </p:nvPr>
        </p:nvSpPr>
        <p:spPr/>
        <p:txBody>
          <a:bodyPr/>
          <a:lstStyle/>
          <a:p>
            <a:pPr>
              <a:defRPr/>
            </a:pPr>
            <a:r>
              <a:rPr lang="en-US" dirty="0"/>
              <a:t>ELEC-374: Digital Systems Engineering   </a:t>
            </a:r>
          </a:p>
        </p:txBody>
      </p:sp>
      <p:sp>
        <p:nvSpPr>
          <p:cNvPr id="3" name="Title 2"/>
          <p:cNvSpPr>
            <a:spLocks noGrp="1"/>
          </p:cNvSpPr>
          <p:nvPr>
            <p:ph type="title"/>
          </p:nvPr>
        </p:nvSpPr>
        <p:spPr>
          <a:xfrm>
            <a:off x="423863" y="71438"/>
            <a:ext cx="6277359" cy="372603"/>
          </a:xfrm>
        </p:spPr>
        <p:txBody>
          <a:bodyPr/>
          <a:lstStyle/>
          <a:p>
            <a:r>
              <a:rPr lang="en-US" dirty="0"/>
              <a:t>IEEE-754 Floating-Point Standard (Cont’d)</a:t>
            </a:r>
            <a:endParaRPr lang="en-CA" dirty="0"/>
          </a:p>
        </p:txBody>
      </p:sp>
      <p:pic>
        <p:nvPicPr>
          <p:cNvPr id="5" name="Picture 4"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267700" cy="496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123870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304800" y="609600"/>
            <a:ext cx="8331200" cy="5398914"/>
          </a:xfrm>
        </p:spPr>
        <p:txBody>
          <a:bodyPr/>
          <a:lstStyle/>
          <a:p>
            <a:pPr>
              <a:defRPr/>
            </a:pPr>
            <a:r>
              <a:rPr lang="en-US" sz="1750" b="1" dirty="0"/>
              <a:t>Addition/Subtraction</a:t>
            </a:r>
            <a:r>
              <a:rPr lang="en-US" sz="1750" dirty="0"/>
              <a:t> (HA, FA, RCA, serial, CLA, Carry-Select, memory-based)</a:t>
            </a:r>
          </a:p>
          <a:p>
            <a:pPr>
              <a:defRPr/>
            </a:pPr>
            <a:r>
              <a:rPr lang="en-US" sz="1750" b="1" dirty="0"/>
              <a:t>Multiplication </a:t>
            </a:r>
          </a:p>
          <a:p>
            <a:pPr lvl="1">
              <a:defRPr/>
            </a:pPr>
            <a:r>
              <a:rPr lang="en-US" sz="1750" b="1" dirty="0"/>
              <a:t>of positive numbers </a:t>
            </a:r>
            <a:r>
              <a:rPr lang="en-US" sz="1550" dirty="0"/>
              <a:t> </a:t>
            </a:r>
            <a:r>
              <a:rPr lang="en-US" sz="1750" dirty="0">
                <a:ea typeface="+mn-ea"/>
                <a:cs typeface="+mn-cs"/>
              </a:rPr>
              <a:t>(array multipliers, sequential multipliers)</a:t>
            </a:r>
          </a:p>
          <a:p>
            <a:pPr lvl="1">
              <a:defRPr/>
            </a:pPr>
            <a:r>
              <a:rPr lang="en-US" sz="1750" b="1" dirty="0"/>
              <a:t>of Signed-operand  </a:t>
            </a:r>
            <a:r>
              <a:rPr lang="en-US" sz="1750" dirty="0">
                <a:ea typeface="+mn-ea"/>
                <a:cs typeface="+mn-cs"/>
              </a:rPr>
              <a:t>(Booth algorithm)</a:t>
            </a:r>
          </a:p>
          <a:p>
            <a:pPr lvl="1">
              <a:defRPr/>
            </a:pPr>
            <a:r>
              <a:rPr lang="en-US" sz="1750" b="1" dirty="0"/>
              <a:t>Fast multiplication</a:t>
            </a:r>
          </a:p>
          <a:p>
            <a:pPr lvl="2">
              <a:defRPr/>
            </a:pPr>
            <a:r>
              <a:rPr lang="en-US" sz="1600" dirty="0"/>
              <a:t>Bit-pair recoding of multipliers, Carry Save addition of summands</a:t>
            </a:r>
          </a:p>
          <a:p>
            <a:pPr lvl="2">
              <a:defRPr/>
            </a:pPr>
            <a:r>
              <a:rPr lang="en-US" sz="1600" dirty="0"/>
              <a:t>Other methods: Table lookup, memory-based</a:t>
            </a:r>
          </a:p>
          <a:p>
            <a:pPr>
              <a:defRPr/>
            </a:pPr>
            <a:r>
              <a:rPr lang="en-US" sz="1750" b="1" dirty="0"/>
              <a:t>Division</a:t>
            </a:r>
          </a:p>
          <a:p>
            <a:pPr lvl="1">
              <a:defRPr/>
            </a:pPr>
            <a:r>
              <a:rPr lang="en-US" sz="1750" b="1" dirty="0"/>
              <a:t>Integer Division </a:t>
            </a:r>
            <a:r>
              <a:rPr lang="en-US" sz="1600" dirty="0"/>
              <a:t>(Restoring and non-restoring algorithms, array division)</a:t>
            </a:r>
          </a:p>
          <a:p>
            <a:pPr lvl="1">
              <a:defRPr/>
            </a:pPr>
            <a:r>
              <a:rPr lang="en-US" sz="1750" b="1" dirty="0"/>
              <a:t>Division by Convergence</a:t>
            </a:r>
          </a:p>
          <a:p>
            <a:pPr>
              <a:defRPr/>
            </a:pPr>
            <a:r>
              <a:rPr lang="en-US" sz="1750" b="1" dirty="0"/>
              <a:t>Floating-point numbers and operations</a:t>
            </a:r>
          </a:p>
          <a:p>
            <a:pPr lvl="1">
              <a:defRPr/>
            </a:pPr>
            <a:r>
              <a:rPr lang="en-US" sz="1600" dirty="0"/>
              <a:t>Errors in floating-point representation</a:t>
            </a:r>
          </a:p>
          <a:p>
            <a:pPr lvl="1">
              <a:defRPr/>
            </a:pPr>
            <a:r>
              <a:rPr lang="en-US" sz="1600" dirty="0"/>
              <a:t>IEEE-754 floating-point standard</a:t>
            </a:r>
          </a:p>
          <a:p>
            <a:pPr lvl="1">
              <a:defRPr/>
            </a:pPr>
            <a:r>
              <a:rPr lang="en-US" sz="1600" dirty="0"/>
              <a:t>Implementing floating-point operations</a:t>
            </a:r>
            <a:endParaRPr lang="en-CA" sz="1600" dirty="0"/>
          </a:p>
        </p:txBody>
      </p:sp>
      <p:sp>
        <p:nvSpPr>
          <p:cNvPr id="717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7171" name="Rectangle 2"/>
          <p:cNvSpPr>
            <a:spLocks noGrp="1" noChangeArrowheads="1"/>
          </p:cNvSpPr>
          <p:nvPr>
            <p:ph type="title"/>
          </p:nvPr>
        </p:nvSpPr>
        <p:spPr>
          <a:xfrm>
            <a:off x="423863" y="71438"/>
            <a:ext cx="1185862" cy="373062"/>
          </a:xfrm>
        </p:spPr>
        <p:txBody>
          <a:bodyPr/>
          <a:lstStyle/>
          <a:p>
            <a:r>
              <a:rPr lang="en-US" dirty="0"/>
              <a:t>Outline</a:t>
            </a:r>
            <a:endParaRPr lang="en-CA" dirty="0"/>
          </a:p>
        </p:txBody>
      </p:sp>
      <p:sp>
        <p:nvSpPr>
          <p:cNvPr id="7173" name="Text Box 4" descr="10%"/>
          <p:cNvSpPr txBox="1">
            <a:spLocks noChangeArrowheads="1"/>
          </p:cNvSpPr>
          <p:nvPr/>
        </p:nvSpPr>
        <p:spPr bwMode="auto">
          <a:xfrm>
            <a:off x="4800600" y="5181600"/>
            <a:ext cx="3657600" cy="646331"/>
          </a:xfrm>
          <a:prstGeom prst="rect">
            <a:avLst/>
          </a:prstGeom>
          <a:noFill/>
          <a:ln>
            <a:solidFill>
              <a:schemeClr val="accent6"/>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squar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pPr>
              <a:spcBef>
                <a:spcPts val="0"/>
              </a:spcBef>
            </a:pPr>
            <a:r>
              <a:rPr lang="en-US" sz="1200" b="1" dirty="0">
                <a:solidFill>
                  <a:schemeClr val="accent6">
                    <a:lumMod val="75000"/>
                  </a:schemeClr>
                </a:solidFill>
              </a:rPr>
              <a:t>References: Hamacher et al., Cavanagh (Part I);</a:t>
            </a:r>
          </a:p>
          <a:p>
            <a:pPr>
              <a:spcBef>
                <a:spcPts val="0"/>
              </a:spcBef>
            </a:pPr>
            <a:r>
              <a:rPr lang="en-US" sz="1200" b="1" dirty="0">
                <a:solidFill>
                  <a:schemeClr val="accent6">
                    <a:lumMod val="75000"/>
                  </a:schemeClr>
                </a:solidFill>
              </a:rPr>
              <a:t>as well as Murdocca, and Heuring (ch. 2), and Parhami</a:t>
            </a:r>
            <a:endParaRPr lang="en-US" b="1" dirty="0">
              <a:solidFill>
                <a:schemeClr val="accent6">
                  <a:lumMod val="75000"/>
                </a:schemeClr>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idx="1"/>
          </p:nvPr>
        </p:nvSpPr>
        <p:spPr>
          <a:xfrm>
            <a:off x="304800" y="609600"/>
            <a:ext cx="8610600" cy="6299200"/>
          </a:xfrm>
        </p:spPr>
        <p:txBody>
          <a:bodyPr/>
          <a:lstStyle/>
          <a:p>
            <a:r>
              <a:rPr lang="en-US" dirty="0">
                <a:solidFill>
                  <a:schemeClr val="accent1"/>
                </a:solidFill>
              </a:rPr>
              <a:t>IEEE-754 single-precision rules:</a:t>
            </a:r>
          </a:p>
          <a:p>
            <a:r>
              <a:rPr lang="en-US" dirty="0">
                <a:solidFill>
                  <a:schemeClr val="accent1"/>
                </a:solidFill>
              </a:rPr>
              <a:t>Add/Subtract Rule:</a:t>
            </a:r>
          </a:p>
          <a:p>
            <a:pPr lvl="1">
              <a:spcBef>
                <a:spcPts val="600"/>
              </a:spcBef>
            </a:pPr>
            <a:r>
              <a:rPr lang="en-US" sz="1800" dirty="0"/>
              <a:t>Choose the number with the smaller exponent and shift its mantissa right a number of steps equal to the difference in exponents.</a:t>
            </a:r>
          </a:p>
          <a:p>
            <a:pPr lvl="1">
              <a:spcBef>
                <a:spcPts val="600"/>
              </a:spcBef>
            </a:pPr>
            <a:r>
              <a:rPr lang="en-US" sz="1800" dirty="0"/>
              <a:t>Set the exponent of the result equal to the larger exponent.</a:t>
            </a:r>
          </a:p>
          <a:p>
            <a:pPr lvl="1">
              <a:spcBef>
                <a:spcPts val="600"/>
              </a:spcBef>
            </a:pPr>
            <a:r>
              <a:rPr lang="en-US" sz="1800" dirty="0"/>
              <a:t>Perform addition/subtraction on the mantissas and determine the sign of the result.</a:t>
            </a:r>
          </a:p>
          <a:p>
            <a:pPr lvl="1">
              <a:spcBef>
                <a:spcPts val="600"/>
              </a:spcBef>
            </a:pPr>
            <a:r>
              <a:rPr lang="en-US" sz="1800" dirty="0"/>
              <a:t>Normalize the resulting value, if necessary.</a:t>
            </a:r>
          </a:p>
          <a:p>
            <a:r>
              <a:rPr lang="en-US" dirty="0">
                <a:solidFill>
                  <a:schemeClr val="accent1"/>
                </a:solidFill>
              </a:rPr>
              <a:t>Multiply Rule:</a:t>
            </a:r>
          </a:p>
          <a:p>
            <a:pPr lvl="1">
              <a:spcBef>
                <a:spcPts val="600"/>
              </a:spcBef>
            </a:pPr>
            <a:r>
              <a:rPr lang="en-US" sz="1800" dirty="0"/>
              <a:t>Add the exponents and subtract 127.</a:t>
            </a:r>
          </a:p>
          <a:p>
            <a:pPr lvl="1">
              <a:spcBef>
                <a:spcPts val="600"/>
              </a:spcBef>
            </a:pPr>
            <a:r>
              <a:rPr lang="en-US" sz="1800" dirty="0"/>
              <a:t>Multiply the mantissas and determine the sign of result.</a:t>
            </a:r>
          </a:p>
          <a:p>
            <a:pPr lvl="1">
              <a:spcBef>
                <a:spcPts val="600"/>
              </a:spcBef>
            </a:pPr>
            <a:r>
              <a:rPr lang="en-US" sz="1800" dirty="0"/>
              <a:t>Normalize the resulting value, if necessary.</a:t>
            </a:r>
          </a:p>
          <a:p>
            <a:r>
              <a:rPr lang="en-US" dirty="0">
                <a:solidFill>
                  <a:schemeClr val="accent1"/>
                </a:solidFill>
              </a:rPr>
              <a:t>Divide Rule:</a:t>
            </a:r>
          </a:p>
          <a:p>
            <a:pPr lvl="1">
              <a:spcBef>
                <a:spcPts val="600"/>
              </a:spcBef>
            </a:pPr>
            <a:r>
              <a:rPr lang="en-US" sz="1800" dirty="0"/>
              <a:t>Subtract the exponents and add 127.</a:t>
            </a:r>
          </a:p>
          <a:p>
            <a:pPr lvl="1">
              <a:spcBef>
                <a:spcPts val="600"/>
              </a:spcBef>
            </a:pPr>
            <a:r>
              <a:rPr lang="en-US" sz="1800" dirty="0"/>
              <a:t>Divide the mantissas and determine the sign of the result.</a:t>
            </a:r>
          </a:p>
          <a:p>
            <a:pPr lvl="1">
              <a:spcBef>
                <a:spcPts val="600"/>
              </a:spcBef>
            </a:pPr>
            <a:r>
              <a:rPr lang="en-US" sz="1800" dirty="0"/>
              <a:t>Normalize the resulting value, if necessary.</a:t>
            </a:r>
            <a:endParaRPr lang="en-CA" sz="1800" dirty="0"/>
          </a:p>
          <a:p>
            <a:endParaRPr lang="en-CA" dirty="0"/>
          </a:p>
        </p:txBody>
      </p:sp>
      <p:sp>
        <p:nvSpPr>
          <p:cNvPr id="68610"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68611" name="Rectangle 2"/>
          <p:cNvSpPr>
            <a:spLocks noGrp="1" noChangeArrowheads="1"/>
          </p:cNvSpPr>
          <p:nvPr>
            <p:ph type="title"/>
          </p:nvPr>
        </p:nvSpPr>
        <p:spPr>
          <a:xfrm>
            <a:off x="423863" y="71438"/>
            <a:ext cx="5509522" cy="372603"/>
          </a:xfrm>
        </p:spPr>
        <p:txBody>
          <a:bodyPr/>
          <a:lstStyle/>
          <a:p>
            <a:r>
              <a:rPr lang="en-US" dirty="0"/>
              <a:t>Floating-Point Arithmetic Operations</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12">
                                            <p:txEl>
                                              <p:pRg st="6" end="6"/>
                                            </p:txEl>
                                          </p:spTgt>
                                        </p:tgtEl>
                                        <p:attrNameLst>
                                          <p:attrName>style.visibility</p:attrName>
                                        </p:attrNameLst>
                                      </p:cBhvr>
                                      <p:to>
                                        <p:strVal val="visible"/>
                                      </p:to>
                                    </p:set>
                                    <p:animEffect transition="in" filter="fade">
                                      <p:cBhvr>
                                        <p:cTn id="7" dur="500"/>
                                        <p:tgtEl>
                                          <p:spTgt spid="6861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8612">
                                            <p:txEl>
                                              <p:pRg st="7" end="7"/>
                                            </p:txEl>
                                          </p:spTgt>
                                        </p:tgtEl>
                                        <p:attrNameLst>
                                          <p:attrName>style.visibility</p:attrName>
                                        </p:attrNameLst>
                                      </p:cBhvr>
                                      <p:to>
                                        <p:strVal val="visible"/>
                                      </p:to>
                                    </p:set>
                                    <p:animEffect transition="in" filter="fade">
                                      <p:cBhvr>
                                        <p:cTn id="10" dur="500"/>
                                        <p:tgtEl>
                                          <p:spTgt spid="6861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8612">
                                            <p:txEl>
                                              <p:pRg st="8" end="8"/>
                                            </p:txEl>
                                          </p:spTgt>
                                        </p:tgtEl>
                                        <p:attrNameLst>
                                          <p:attrName>style.visibility</p:attrName>
                                        </p:attrNameLst>
                                      </p:cBhvr>
                                      <p:to>
                                        <p:strVal val="visible"/>
                                      </p:to>
                                    </p:set>
                                    <p:animEffect transition="in" filter="fade">
                                      <p:cBhvr>
                                        <p:cTn id="13" dur="500"/>
                                        <p:tgtEl>
                                          <p:spTgt spid="68612">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8612">
                                            <p:txEl>
                                              <p:pRg st="9" end="9"/>
                                            </p:txEl>
                                          </p:spTgt>
                                        </p:tgtEl>
                                        <p:attrNameLst>
                                          <p:attrName>style.visibility</p:attrName>
                                        </p:attrNameLst>
                                      </p:cBhvr>
                                      <p:to>
                                        <p:strVal val="visible"/>
                                      </p:to>
                                    </p:set>
                                    <p:animEffect transition="in" filter="fade">
                                      <p:cBhvr>
                                        <p:cTn id="16" dur="500"/>
                                        <p:tgtEl>
                                          <p:spTgt spid="68612">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8612">
                                            <p:txEl>
                                              <p:pRg st="10" end="10"/>
                                            </p:txEl>
                                          </p:spTgt>
                                        </p:tgtEl>
                                        <p:attrNameLst>
                                          <p:attrName>style.visibility</p:attrName>
                                        </p:attrNameLst>
                                      </p:cBhvr>
                                      <p:to>
                                        <p:strVal val="visible"/>
                                      </p:to>
                                    </p:set>
                                    <p:animEffect transition="in" filter="fade">
                                      <p:cBhvr>
                                        <p:cTn id="21" dur="500"/>
                                        <p:tgtEl>
                                          <p:spTgt spid="68612">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8612">
                                            <p:txEl>
                                              <p:pRg st="11" end="11"/>
                                            </p:txEl>
                                          </p:spTgt>
                                        </p:tgtEl>
                                        <p:attrNameLst>
                                          <p:attrName>style.visibility</p:attrName>
                                        </p:attrNameLst>
                                      </p:cBhvr>
                                      <p:to>
                                        <p:strVal val="visible"/>
                                      </p:to>
                                    </p:set>
                                    <p:animEffect transition="in" filter="fade">
                                      <p:cBhvr>
                                        <p:cTn id="24" dur="500"/>
                                        <p:tgtEl>
                                          <p:spTgt spid="68612">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8612">
                                            <p:txEl>
                                              <p:pRg st="12" end="12"/>
                                            </p:txEl>
                                          </p:spTgt>
                                        </p:tgtEl>
                                        <p:attrNameLst>
                                          <p:attrName>style.visibility</p:attrName>
                                        </p:attrNameLst>
                                      </p:cBhvr>
                                      <p:to>
                                        <p:strVal val="visible"/>
                                      </p:to>
                                    </p:set>
                                    <p:animEffect transition="in" filter="fade">
                                      <p:cBhvr>
                                        <p:cTn id="27" dur="500"/>
                                        <p:tgtEl>
                                          <p:spTgt spid="68612">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8612">
                                            <p:txEl>
                                              <p:pRg st="13" end="13"/>
                                            </p:txEl>
                                          </p:spTgt>
                                        </p:tgtEl>
                                        <p:attrNameLst>
                                          <p:attrName>style.visibility</p:attrName>
                                        </p:attrNameLst>
                                      </p:cBhvr>
                                      <p:to>
                                        <p:strVal val="visible"/>
                                      </p:to>
                                    </p:set>
                                    <p:animEffect transition="in" filter="fade">
                                      <p:cBhvr>
                                        <p:cTn id="30" dur="500"/>
                                        <p:tgtEl>
                                          <p:spTgt spid="686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a:xfrm>
            <a:off x="304800" y="609600"/>
            <a:ext cx="2590800" cy="965200"/>
          </a:xfrm>
        </p:spPr>
        <p:txBody>
          <a:bodyPr/>
          <a:lstStyle/>
          <a:p>
            <a:r>
              <a:rPr lang="en-US" dirty="0">
                <a:solidFill>
                  <a:schemeClr val="accent1"/>
                </a:solidFill>
              </a:rPr>
              <a:t>Floating-point addition/subtraction unit</a:t>
            </a:r>
            <a:endParaRPr lang="en-CA" dirty="0">
              <a:solidFill>
                <a:schemeClr val="accent1"/>
              </a:solidFill>
            </a:endParaRPr>
          </a:p>
        </p:txBody>
      </p:sp>
      <p:sp>
        <p:nvSpPr>
          <p:cNvPr id="72706"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72707" name="Rectangle 2"/>
          <p:cNvSpPr>
            <a:spLocks noGrp="1" noChangeArrowheads="1"/>
          </p:cNvSpPr>
          <p:nvPr>
            <p:ph type="title"/>
          </p:nvPr>
        </p:nvSpPr>
        <p:spPr>
          <a:xfrm>
            <a:off x="423863" y="71438"/>
            <a:ext cx="6772688" cy="372603"/>
          </a:xfrm>
        </p:spPr>
        <p:txBody>
          <a:bodyPr/>
          <a:lstStyle/>
          <a:p>
            <a:r>
              <a:rPr lang="en-US" dirty="0"/>
              <a:t>Floating-Point Arithmetic Operations (Cont’d)</a:t>
            </a:r>
            <a:endParaRPr lang="en-CA" dirty="0"/>
          </a:p>
        </p:txBody>
      </p:sp>
      <p:pic>
        <p:nvPicPr>
          <p:cNvPr id="72709" name="Picture 4" descr="fig2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609600"/>
            <a:ext cx="62484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2710" name="Group 26"/>
          <p:cNvGrpSpPr>
            <a:grpSpLocks/>
          </p:cNvGrpSpPr>
          <p:nvPr/>
        </p:nvGrpSpPr>
        <p:grpSpPr bwMode="auto">
          <a:xfrm>
            <a:off x="5029200" y="5181600"/>
            <a:ext cx="457200" cy="457200"/>
            <a:chOff x="672" y="2928"/>
            <a:chExt cx="288" cy="288"/>
          </a:xfrm>
        </p:grpSpPr>
        <p:sp>
          <p:nvSpPr>
            <p:cNvPr id="72728" name="Oval 5" descr="10%"/>
            <p:cNvSpPr>
              <a:spLocks noChangeArrowheads="1"/>
            </p:cNvSpPr>
            <p:nvPr/>
          </p:nvSpPr>
          <p:spPr bwMode="auto">
            <a:xfrm>
              <a:off x="672" y="2928"/>
              <a:ext cx="288" cy="288"/>
            </a:xfrm>
            <a:prstGeom prst="ellipse">
              <a:avLst/>
            </a:prstGeom>
            <a:noFill/>
            <a:ln w="254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72729" name="Text Box 6" descr="10%"/>
            <p:cNvSpPr txBox="1">
              <a:spLocks noChangeArrowheads="1"/>
            </p:cNvSpPr>
            <p:nvPr/>
          </p:nvSpPr>
          <p:spPr bwMode="auto">
            <a:xfrm>
              <a:off x="710" y="2966"/>
              <a:ext cx="18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t>4</a:t>
              </a:r>
              <a:endParaRPr lang="en-CA" b="1" dirty="0"/>
            </a:p>
          </p:txBody>
        </p:sp>
      </p:grpSp>
      <p:grpSp>
        <p:nvGrpSpPr>
          <p:cNvPr id="72711" name="Group 9"/>
          <p:cNvGrpSpPr>
            <a:grpSpLocks/>
          </p:cNvGrpSpPr>
          <p:nvPr/>
        </p:nvGrpSpPr>
        <p:grpSpPr bwMode="auto">
          <a:xfrm>
            <a:off x="3200400" y="1143000"/>
            <a:ext cx="457200" cy="457200"/>
            <a:chOff x="672" y="2928"/>
            <a:chExt cx="288" cy="288"/>
          </a:xfrm>
        </p:grpSpPr>
        <p:sp>
          <p:nvSpPr>
            <p:cNvPr id="72726" name="Oval 10" descr="10%"/>
            <p:cNvSpPr>
              <a:spLocks noChangeArrowheads="1"/>
            </p:cNvSpPr>
            <p:nvPr/>
          </p:nvSpPr>
          <p:spPr bwMode="auto">
            <a:xfrm>
              <a:off x="672" y="2928"/>
              <a:ext cx="288" cy="288"/>
            </a:xfrm>
            <a:prstGeom prst="ellipse">
              <a:avLst/>
            </a:prstGeom>
            <a:noFill/>
            <a:ln w="254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72727" name="Text Box 11" descr="10%"/>
            <p:cNvSpPr txBox="1">
              <a:spLocks noChangeArrowheads="1"/>
            </p:cNvSpPr>
            <p:nvPr/>
          </p:nvSpPr>
          <p:spPr bwMode="auto">
            <a:xfrm>
              <a:off x="710" y="2966"/>
              <a:ext cx="18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t>1</a:t>
              </a:r>
              <a:endParaRPr lang="en-CA" b="1" dirty="0"/>
            </a:p>
          </p:txBody>
        </p:sp>
      </p:grpSp>
      <p:grpSp>
        <p:nvGrpSpPr>
          <p:cNvPr id="72712" name="Group 19"/>
          <p:cNvGrpSpPr>
            <a:grpSpLocks/>
          </p:cNvGrpSpPr>
          <p:nvPr/>
        </p:nvGrpSpPr>
        <p:grpSpPr bwMode="auto">
          <a:xfrm>
            <a:off x="5181600" y="2743200"/>
            <a:ext cx="457200" cy="457200"/>
            <a:chOff x="1152" y="3408"/>
            <a:chExt cx="288" cy="288"/>
          </a:xfrm>
        </p:grpSpPr>
        <p:sp>
          <p:nvSpPr>
            <p:cNvPr id="72724" name="Oval 13" descr="10%"/>
            <p:cNvSpPr>
              <a:spLocks noChangeArrowheads="1"/>
            </p:cNvSpPr>
            <p:nvPr/>
          </p:nvSpPr>
          <p:spPr bwMode="auto">
            <a:xfrm>
              <a:off x="1152" y="3408"/>
              <a:ext cx="288" cy="288"/>
            </a:xfrm>
            <a:prstGeom prst="ellipse">
              <a:avLst/>
            </a:prstGeom>
            <a:noFill/>
            <a:ln w="254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72725" name="Text Box 14" descr="10%"/>
            <p:cNvSpPr txBox="1">
              <a:spLocks noChangeArrowheads="1"/>
            </p:cNvSpPr>
            <p:nvPr/>
          </p:nvSpPr>
          <p:spPr bwMode="auto">
            <a:xfrm>
              <a:off x="1190" y="3446"/>
              <a:ext cx="18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t>3</a:t>
              </a:r>
              <a:endParaRPr lang="en-CA" b="1" dirty="0"/>
            </a:p>
          </p:txBody>
        </p:sp>
      </p:grpSp>
      <p:grpSp>
        <p:nvGrpSpPr>
          <p:cNvPr id="72713" name="Group 18"/>
          <p:cNvGrpSpPr>
            <a:grpSpLocks/>
          </p:cNvGrpSpPr>
          <p:nvPr/>
        </p:nvGrpSpPr>
        <p:grpSpPr bwMode="auto">
          <a:xfrm>
            <a:off x="2895600" y="4229100"/>
            <a:ext cx="457200" cy="457200"/>
            <a:chOff x="1152" y="3408"/>
            <a:chExt cx="288" cy="288"/>
          </a:xfrm>
        </p:grpSpPr>
        <p:sp>
          <p:nvSpPr>
            <p:cNvPr id="72722" name="Oval 16" descr="10%"/>
            <p:cNvSpPr>
              <a:spLocks noChangeArrowheads="1"/>
            </p:cNvSpPr>
            <p:nvPr/>
          </p:nvSpPr>
          <p:spPr bwMode="auto">
            <a:xfrm>
              <a:off x="1152" y="3408"/>
              <a:ext cx="288" cy="288"/>
            </a:xfrm>
            <a:prstGeom prst="ellipse">
              <a:avLst/>
            </a:prstGeom>
            <a:noFill/>
            <a:ln w="254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72723" name="Text Box 17" descr="10%"/>
            <p:cNvSpPr txBox="1">
              <a:spLocks noChangeArrowheads="1"/>
            </p:cNvSpPr>
            <p:nvPr/>
          </p:nvSpPr>
          <p:spPr bwMode="auto">
            <a:xfrm>
              <a:off x="1190" y="3446"/>
              <a:ext cx="18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t>2</a:t>
              </a:r>
              <a:endParaRPr lang="en-CA" b="1" dirty="0"/>
            </a:p>
          </p:txBody>
        </p:sp>
      </p:grpSp>
      <p:sp>
        <p:nvSpPr>
          <p:cNvPr id="72714" name="Line 20"/>
          <p:cNvSpPr>
            <a:spLocks noChangeShapeType="1"/>
          </p:cNvSpPr>
          <p:nvPr/>
        </p:nvSpPr>
        <p:spPr bwMode="auto">
          <a:xfrm flipH="1">
            <a:off x="5029200" y="3048000"/>
            <a:ext cx="152400" cy="1524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72715" name="Line 21"/>
          <p:cNvSpPr>
            <a:spLocks noChangeShapeType="1"/>
          </p:cNvSpPr>
          <p:nvPr/>
        </p:nvSpPr>
        <p:spPr bwMode="auto">
          <a:xfrm>
            <a:off x="5638800" y="3048000"/>
            <a:ext cx="228600" cy="762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grpSp>
        <p:nvGrpSpPr>
          <p:cNvPr id="72716" name="Group 25"/>
          <p:cNvGrpSpPr>
            <a:grpSpLocks/>
          </p:cNvGrpSpPr>
          <p:nvPr/>
        </p:nvGrpSpPr>
        <p:grpSpPr bwMode="auto">
          <a:xfrm>
            <a:off x="7620000" y="2286000"/>
            <a:ext cx="457200" cy="457200"/>
            <a:chOff x="1200" y="3360"/>
            <a:chExt cx="288" cy="288"/>
          </a:xfrm>
        </p:grpSpPr>
        <p:sp>
          <p:nvSpPr>
            <p:cNvPr id="72720" name="Oval 23" descr="10%"/>
            <p:cNvSpPr>
              <a:spLocks noChangeArrowheads="1"/>
            </p:cNvSpPr>
            <p:nvPr/>
          </p:nvSpPr>
          <p:spPr bwMode="auto">
            <a:xfrm>
              <a:off x="1200" y="3360"/>
              <a:ext cx="288" cy="288"/>
            </a:xfrm>
            <a:prstGeom prst="ellipse">
              <a:avLst/>
            </a:prstGeom>
            <a:noFill/>
            <a:ln w="254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CA" dirty="0"/>
            </a:p>
          </p:txBody>
        </p:sp>
        <p:sp>
          <p:nvSpPr>
            <p:cNvPr id="72721" name="Text Box 24" descr="10%"/>
            <p:cNvSpPr txBox="1">
              <a:spLocks noChangeArrowheads="1"/>
            </p:cNvSpPr>
            <p:nvPr/>
          </p:nvSpPr>
          <p:spPr bwMode="auto">
            <a:xfrm>
              <a:off x="1238" y="3398"/>
              <a:ext cx="18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b="1" dirty="0"/>
                <a:t>2</a:t>
              </a:r>
              <a:endParaRPr lang="en-CA" b="1" dirty="0"/>
            </a:p>
          </p:txBody>
        </p:sp>
      </p:grpSp>
      <p:sp>
        <p:nvSpPr>
          <p:cNvPr id="72717" name="Line 27"/>
          <p:cNvSpPr>
            <a:spLocks noChangeShapeType="1"/>
          </p:cNvSpPr>
          <p:nvPr/>
        </p:nvSpPr>
        <p:spPr bwMode="auto">
          <a:xfrm flipV="1">
            <a:off x="5486400" y="5257800"/>
            <a:ext cx="533400" cy="762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72718" name="Line 28"/>
          <p:cNvSpPr>
            <a:spLocks noChangeShapeType="1"/>
          </p:cNvSpPr>
          <p:nvPr/>
        </p:nvSpPr>
        <p:spPr bwMode="auto">
          <a:xfrm flipV="1">
            <a:off x="5257800" y="4800600"/>
            <a:ext cx="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
        <p:nvSpPr>
          <p:cNvPr id="72719" name="Line 29"/>
          <p:cNvSpPr>
            <a:spLocks noChangeShapeType="1"/>
          </p:cNvSpPr>
          <p:nvPr/>
        </p:nvSpPr>
        <p:spPr bwMode="auto">
          <a:xfrm flipH="1">
            <a:off x="4800600" y="5486400"/>
            <a:ext cx="228600" cy="762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CA" dirty="0"/>
          </a:p>
        </p:txBody>
      </p:sp>
    </p:spTree>
    <p:extLst>
      <p:ext uri="{BB962C8B-B14F-4D97-AF65-F5344CB8AC3E}">
        <p14:creationId xmlns:p14="http://schemas.microsoft.com/office/powerpoint/2010/main" val="258498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11"/>
                                        </p:tgtEl>
                                        <p:attrNameLst>
                                          <p:attrName>style.visibility</p:attrName>
                                        </p:attrNameLst>
                                      </p:cBhvr>
                                      <p:to>
                                        <p:strVal val="visible"/>
                                      </p:to>
                                    </p:set>
                                    <p:animEffect transition="in" filter="fade">
                                      <p:cBhvr>
                                        <p:cTn id="7" dur="500"/>
                                        <p:tgtEl>
                                          <p:spTgt spid="727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716"/>
                                        </p:tgtEl>
                                        <p:attrNameLst>
                                          <p:attrName>style.visibility</p:attrName>
                                        </p:attrNameLst>
                                      </p:cBhvr>
                                      <p:to>
                                        <p:strVal val="visible"/>
                                      </p:to>
                                    </p:set>
                                    <p:animEffect transition="in" filter="fade">
                                      <p:cBhvr>
                                        <p:cTn id="12" dur="500"/>
                                        <p:tgtEl>
                                          <p:spTgt spid="72716"/>
                                        </p:tgtEl>
                                      </p:cBhvr>
                                    </p:animEffect>
                                  </p:childTnLst>
                                </p:cTn>
                              </p:par>
                              <p:par>
                                <p:cTn id="13" presetID="10" presetClass="entr" presetSubtype="0" fill="hold" nodeType="withEffect">
                                  <p:stCondLst>
                                    <p:cond delay="0"/>
                                  </p:stCondLst>
                                  <p:childTnLst>
                                    <p:set>
                                      <p:cBhvr>
                                        <p:cTn id="14" dur="1" fill="hold">
                                          <p:stCondLst>
                                            <p:cond delay="0"/>
                                          </p:stCondLst>
                                        </p:cTn>
                                        <p:tgtEl>
                                          <p:spTgt spid="72713"/>
                                        </p:tgtEl>
                                        <p:attrNameLst>
                                          <p:attrName>style.visibility</p:attrName>
                                        </p:attrNameLst>
                                      </p:cBhvr>
                                      <p:to>
                                        <p:strVal val="visible"/>
                                      </p:to>
                                    </p:set>
                                    <p:animEffect transition="in" filter="fade">
                                      <p:cBhvr>
                                        <p:cTn id="15" dur="500"/>
                                        <p:tgtEl>
                                          <p:spTgt spid="727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2712"/>
                                        </p:tgtEl>
                                        <p:attrNameLst>
                                          <p:attrName>style.visibility</p:attrName>
                                        </p:attrNameLst>
                                      </p:cBhvr>
                                      <p:to>
                                        <p:strVal val="visible"/>
                                      </p:to>
                                    </p:set>
                                    <p:animEffect transition="in" filter="fade">
                                      <p:cBhvr>
                                        <p:cTn id="20" dur="500"/>
                                        <p:tgtEl>
                                          <p:spTgt spid="727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2714"/>
                                        </p:tgtEl>
                                        <p:attrNameLst>
                                          <p:attrName>style.visibility</p:attrName>
                                        </p:attrNameLst>
                                      </p:cBhvr>
                                      <p:to>
                                        <p:strVal val="visible"/>
                                      </p:to>
                                    </p:set>
                                    <p:animEffect transition="in" filter="fade">
                                      <p:cBhvr>
                                        <p:cTn id="25" dur="500"/>
                                        <p:tgtEl>
                                          <p:spTgt spid="727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2715"/>
                                        </p:tgtEl>
                                        <p:attrNameLst>
                                          <p:attrName>style.visibility</p:attrName>
                                        </p:attrNameLst>
                                      </p:cBhvr>
                                      <p:to>
                                        <p:strVal val="visible"/>
                                      </p:to>
                                    </p:set>
                                    <p:animEffect transition="in" filter="fade">
                                      <p:cBhvr>
                                        <p:cTn id="28" dur="500"/>
                                        <p:tgtEl>
                                          <p:spTgt spid="727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2710"/>
                                        </p:tgtEl>
                                        <p:attrNameLst>
                                          <p:attrName>style.visibility</p:attrName>
                                        </p:attrNameLst>
                                      </p:cBhvr>
                                      <p:to>
                                        <p:strVal val="visible"/>
                                      </p:to>
                                    </p:set>
                                    <p:animEffect transition="in" filter="fade">
                                      <p:cBhvr>
                                        <p:cTn id="33" dur="500"/>
                                        <p:tgtEl>
                                          <p:spTgt spid="727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2717"/>
                                        </p:tgtEl>
                                        <p:attrNameLst>
                                          <p:attrName>style.visibility</p:attrName>
                                        </p:attrNameLst>
                                      </p:cBhvr>
                                      <p:to>
                                        <p:strVal val="visible"/>
                                      </p:to>
                                    </p:set>
                                    <p:animEffect transition="in" filter="fade">
                                      <p:cBhvr>
                                        <p:cTn id="38" dur="500"/>
                                        <p:tgtEl>
                                          <p:spTgt spid="727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2718"/>
                                        </p:tgtEl>
                                        <p:attrNameLst>
                                          <p:attrName>style.visibility</p:attrName>
                                        </p:attrNameLst>
                                      </p:cBhvr>
                                      <p:to>
                                        <p:strVal val="visible"/>
                                      </p:to>
                                    </p:set>
                                    <p:animEffect transition="in" filter="fade">
                                      <p:cBhvr>
                                        <p:cTn id="41" dur="500"/>
                                        <p:tgtEl>
                                          <p:spTgt spid="727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2719"/>
                                        </p:tgtEl>
                                        <p:attrNameLst>
                                          <p:attrName>style.visibility</p:attrName>
                                        </p:attrNameLst>
                                      </p:cBhvr>
                                      <p:to>
                                        <p:strVal val="visible"/>
                                      </p:to>
                                    </p:set>
                                    <p:animEffect transition="in" filter="fade">
                                      <p:cBhvr>
                                        <p:cTn id="44" dur="500"/>
                                        <p:tgtEl>
                                          <p:spTgt spid="72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4" grpId="0" animBg="1"/>
      <p:bldP spid="72715" grpId="0" animBg="1"/>
      <p:bldP spid="72717" grpId="0" animBg="1"/>
      <p:bldP spid="72718" grpId="0" animBg="1"/>
      <p:bldP spid="7271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noChangeArrowheads="1"/>
          </p:cNvSpPr>
          <p:nvPr>
            <p:ph idx="1"/>
          </p:nvPr>
        </p:nvSpPr>
        <p:spPr>
          <a:xfrm>
            <a:off x="304800" y="609600"/>
            <a:ext cx="8331200" cy="5591175"/>
          </a:xfrm>
        </p:spPr>
        <p:txBody>
          <a:bodyPr/>
          <a:lstStyle/>
          <a:p>
            <a:r>
              <a:rPr lang="en-US" dirty="0">
                <a:solidFill>
                  <a:schemeClr val="accent1"/>
                </a:solidFill>
              </a:rPr>
              <a:t>Truncation methods:</a:t>
            </a:r>
            <a:r>
              <a:rPr lang="en-US" dirty="0"/>
              <a:t> in the preceding algorithms, the mantissas of initial operands and final results are limited to 24 bits, including the implicit leading 1.  However, it is important to retain extra bits, often called </a:t>
            </a:r>
            <a:r>
              <a:rPr lang="en-US" dirty="0">
                <a:solidFill>
                  <a:schemeClr val="accent2"/>
                </a:solidFill>
              </a:rPr>
              <a:t>guard bits</a:t>
            </a:r>
            <a:r>
              <a:rPr lang="en-US" dirty="0"/>
              <a:t>, during the intermediate steps.  This yields maximum accuracy in the final results.</a:t>
            </a:r>
          </a:p>
          <a:p>
            <a:r>
              <a:rPr lang="en-US" dirty="0"/>
              <a:t>In generating a final result, the extended mantissa bits (guard bits) need to be </a:t>
            </a:r>
            <a:r>
              <a:rPr lang="en-US" i="1" dirty="0">
                <a:solidFill>
                  <a:schemeClr val="accent1"/>
                </a:solidFill>
              </a:rPr>
              <a:t>truncated</a:t>
            </a:r>
            <a:r>
              <a:rPr lang="en-US" i="1" dirty="0"/>
              <a:t> </a:t>
            </a:r>
            <a:r>
              <a:rPr lang="en-US" dirty="0"/>
              <a:t>such that the new 24-bit mantissa approximates the longer version.  There are three different truncation methods. </a:t>
            </a:r>
          </a:p>
          <a:p>
            <a:r>
              <a:rPr lang="en-US" dirty="0"/>
              <a:t>Suppose we want to truncate a fraction from six to three bits:</a:t>
            </a:r>
          </a:p>
          <a:p>
            <a:pPr lvl="1"/>
            <a:r>
              <a:rPr lang="en-US" dirty="0">
                <a:solidFill>
                  <a:schemeClr val="accent2"/>
                </a:solidFill>
              </a:rPr>
              <a:t>Chopping:</a:t>
            </a:r>
            <a:r>
              <a:rPr lang="en-US" dirty="0"/>
              <a:t> where all fractions in the range 0.b</a:t>
            </a:r>
            <a:r>
              <a:rPr lang="en-US" baseline="-25000" dirty="0"/>
              <a:t>-1</a:t>
            </a:r>
            <a:r>
              <a:rPr lang="en-US" dirty="0"/>
              <a:t>b</a:t>
            </a:r>
            <a:r>
              <a:rPr lang="en-US" baseline="-25000" dirty="0"/>
              <a:t>-2</a:t>
            </a:r>
            <a:r>
              <a:rPr lang="en-US" dirty="0"/>
              <a:t>b</a:t>
            </a:r>
            <a:r>
              <a:rPr lang="en-US" baseline="-25000" dirty="0"/>
              <a:t>-3</a:t>
            </a:r>
            <a:r>
              <a:rPr lang="en-US" dirty="0"/>
              <a:t>000 to            0. b</a:t>
            </a:r>
            <a:r>
              <a:rPr lang="en-US" baseline="-25000" dirty="0"/>
              <a:t>-1</a:t>
            </a:r>
            <a:r>
              <a:rPr lang="en-US" dirty="0"/>
              <a:t>b</a:t>
            </a:r>
            <a:r>
              <a:rPr lang="en-US" baseline="-25000" dirty="0"/>
              <a:t>-2</a:t>
            </a:r>
            <a:r>
              <a:rPr lang="en-US" dirty="0"/>
              <a:t>b</a:t>
            </a:r>
            <a:r>
              <a:rPr lang="en-US" baseline="-25000" dirty="0"/>
              <a:t>-3</a:t>
            </a:r>
            <a:r>
              <a:rPr lang="en-US" dirty="0"/>
              <a:t>111 are truncated to 0. b</a:t>
            </a:r>
            <a:r>
              <a:rPr lang="en-US" baseline="-25000" dirty="0"/>
              <a:t>-1</a:t>
            </a:r>
            <a:r>
              <a:rPr lang="en-US" dirty="0"/>
              <a:t>b</a:t>
            </a:r>
            <a:r>
              <a:rPr lang="en-US" baseline="-25000" dirty="0"/>
              <a:t>-2</a:t>
            </a:r>
            <a:r>
              <a:rPr lang="en-US" dirty="0"/>
              <a:t>b</a:t>
            </a:r>
            <a:r>
              <a:rPr lang="en-US" baseline="-25000" dirty="0"/>
              <a:t>-3</a:t>
            </a:r>
            <a:r>
              <a:rPr lang="en-US" dirty="0"/>
              <a:t>.</a:t>
            </a:r>
          </a:p>
          <a:p>
            <a:pPr lvl="1"/>
            <a:r>
              <a:rPr lang="en-US" dirty="0">
                <a:solidFill>
                  <a:schemeClr val="accent2"/>
                </a:solidFill>
              </a:rPr>
              <a:t>Von Neumann rounding:</a:t>
            </a:r>
            <a:r>
              <a:rPr lang="en-US" dirty="0"/>
              <a:t> if the three bits to be removed are all 0s, they are simply dropped.  However, if any of the bits to be removed is 1, the least significant bit of the retained bits is set to 1. Thus, in our example, all 6-bit fractions with b</a:t>
            </a:r>
            <a:r>
              <a:rPr lang="en-US" baseline="-25000" dirty="0"/>
              <a:t>-4</a:t>
            </a:r>
            <a:r>
              <a:rPr lang="en-US" dirty="0"/>
              <a:t>b</a:t>
            </a:r>
            <a:r>
              <a:rPr lang="en-US" baseline="-25000" dirty="0"/>
              <a:t>-5</a:t>
            </a:r>
            <a:r>
              <a:rPr lang="en-US" dirty="0"/>
              <a:t>b</a:t>
            </a:r>
            <a:r>
              <a:rPr lang="en-US" baseline="-25000" dirty="0"/>
              <a:t>-6 </a:t>
            </a:r>
            <a:r>
              <a:rPr lang="en-US" dirty="0"/>
              <a:t>not equal to 000 are truncated to 0. b</a:t>
            </a:r>
            <a:r>
              <a:rPr lang="en-US" baseline="-25000" dirty="0"/>
              <a:t>-1</a:t>
            </a:r>
            <a:r>
              <a:rPr lang="en-US" dirty="0"/>
              <a:t>b</a:t>
            </a:r>
            <a:r>
              <a:rPr lang="en-US" baseline="-25000" dirty="0"/>
              <a:t>-2</a:t>
            </a:r>
            <a:r>
              <a:rPr lang="en-US" dirty="0"/>
              <a:t>1.</a:t>
            </a:r>
            <a:endParaRPr lang="en-CA" dirty="0"/>
          </a:p>
        </p:txBody>
      </p:sp>
      <p:sp>
        <p:nvSpPr>
          <p:cNvPr id="6963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69635" name="Rectangle 2"/>
          <p:cNvSpPr>
            <a:spLocks noGrp="1" noChangeArrowheads="1"/>
          </p:cNvSpPr>
          <p:nvPr>
            <p:ph type="title"/>
          </p:nvPr>
        </p:nvSpPr>
        <p:spPr>
          <a:xfrm>
            <a:off x="423863" y="71438"/>
            <a:ext cx="6772688" cy="372603"/>
          </a:xfrm>
        </p:spPr>
        <p:txBody>
          <a:bodyPr/>
          <a:lstStyle/>
          <a:p>
            <a:r>
              <a:rPr lang="en-US" dirty="0"/>
              <a:t>Floating-Point Arithmetic Operations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1" end="1"/>
                                            </p:txEl>
                                          </p:spTgt>
                                        </p:tgtEl>
                                        <p:attrNameLst>
                                          <p:attrName>style.visibility</p:attrName>
                                        </p:attrNameLst>
                                      </p:cBhvr>
                                      <p:to>
                                        <p:strVal val="visible"/>
                                      </p:to>
                                    </p:set>
                                    <p:animEffect transition="in" filter="fade">
                                      <p:cBhvr>
                                        <p:cTn id="7" dur="500"/>
                                        <p:tgtEl>
                                          <p:spTgt spid="696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2" end="2"/>
                                            </p:txEl>
                                          </p:spTgt>
                                        </p:tgtEl>
                                        <p:attrNameLst>
                                          <p:attrName>style.visibility</p:attrName>
                                        </p:attrNameLst>
                                      </p:cBhvr>
                                      <p:to>
                                        <p:strVal val="visible"/>
                                      </p:to>
                                    </p:set>
                                    <p:animEffect transition="in" filter="fade">
                                      <p:cBhvr>
                                        <p:cTn id="12" dur="500"/>
                                        <p:tgtEl>
                                          <p:spTgt spid="6963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9636">
                                            <p:txEl>
                                              <p:pRg st="3" end="3"/>
                                            </p:txEl>
                                          </p:spTgt>
                                        </p:tgtEl>
                                        <p:attrNameLst>
                                          <p:attrName>style.visibility</p:attrName>
                                        </p:attrNameLst>
                                      </p:cBhvr>
                                      <p:to>
                                        <p:strVal val="visible"/>
                                      </p:to>
                                    </p:set>
                                    <p:animEffect transition="in" filter="fade">
                                      <p:cBhvr>
                                        <p:cTn id="15" dur="500"/>
                                        <p:tgtEl>
                                          <p:spTgt spid="6963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9636">
                                            <p:txEl>
                                              <p:pRg st="4" end="4"/>
                                            </p:txEl>
                                          </p:spTgt>
                                        </p:tgtEl>
                                        <p:attrNameLst>
                                          <p:attrName>style.visibility</p:attrName>
                                        </p:attrNameLst>
                                      </p:cBhvr>
                                      <p:to>
                                        <p:strVal val="visible"/>
                                      </p:to>
                                    </p:set>
                                    <p:animEffect transition="in" filter="fade">
                                      <p:cBhvr>
                                        <p:cTn id="20" dur="500"/>
                                        <p:tgtEl>
                                          <p:spTgt spid="696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idx="1"/>
          </p:nvPr>
        </p:nvSpPr>
        <p:spPr>
          <a:xfrm>
            <a:off x="304800" y="609600"/>
            <a:ext cx="8547100" cy="5799023"/>
          </a:xfrm>
        </p:spPr>
        <p:txBody>
          <a:bodyPr/>
          <a:lstStyle/>
          <a:p>
            <a:pPr lvl="1">
              <a:spcBef>
                <a:spcPts val="1200"/>
              </a:spcBef>
            </a:pPr>
            <a:r>
              <a:rPr lang="en-US" dirty="0">
                <a:solidFill>
                  <a:schemeClr val="accent2"/>
                </a:solidFill>
              </a:rPr>
              <a:t>Rounding: </a:t>
            </a:r>
            <a:r>
              <a:rPr lang="en-US" dirty="0"/>
              <a:t>a 1 is added to the LSB position of the bits to be retained if there is a 1 in the MSB position of the bits being removed.</a:t>
            </a:r>
          </a:p>
          <a:p>
            <a:pPr lvl="2">
              <a:spcBef>
                <a:spcPts val="1500"/>
              </a:spcBef>
            </a:pPr>
            <a:r>
              <a:rPr lang="en-US" sz="2000" dirty="0"/>
              <a:t>Thus, 0. b</a:t>
            </a:r>
            <a:r>
              <a:rPr lang="en-US" sz="2000" baseline="-25000" dirty="0"/>
              <a:t>-1</a:t>
            </a:r>
            <a:r>
              <a:rPr lang="en-US" sz="2000" dirty="0"/>
              <a:t>b</a:t>
            </a:r>
            <a:r>
              <a:rPr lang="en-US" sz="2000" baseline="-25000" dirty="0"/>
              <a:t>-2</a:t>
            </a:r>
            <a:r>
              <a:rPr lang="en-US" sz="2000" dirty="0"/>
              <a:t>b</a:t>
            </a:r>
            <a:r>
              <a:rPr lang="en-US" sz="2000" baseline="-25000" dirty="0"/>
              <a:t>-3</a:t>
            </a:r>
            <a:r>
              <a:rPr lang="en-US" sz="2000" dirty="0"/>
              <a:t>1 . . . Is rounded to 0. b</a:t>
            </a:r>
            <a:r>
              <a:rPr lang="en-US" sz="2000" baseline="-25000" dirty="0"/>
              <a:t>-1</a:t>
            </a:r>
            <a:r>
              <a:rPr lang="en-US" sz="2000" dirty="0"/>
              <a:t>b</a:t>
            </a:r>
            <a:r>
              <a:rPr lang="en-US" sz="2000" baseline="-25000" dirty="0"/>
              <a:t>-2</a:t>
            </a:r>
            <a:r>
              <a:rPr lang="en-US" sz="2000" dirty="0"/>
              <a:t>b</a:t>
            </a:r>
            <a:r>
              <a:rPr lang="en-US" sz="2000" baseline="-25000" dirty="0"/>
              <a:t>-3</a:t>
            </a:r>
            <a:r>
              <a:rPr lang="en-US" sz="2000" dirty="0"/>
              <a:t> + 0.001, and               0. b</a:t>
            </a:r>
            <a:r>
              <a:rPr lang="en-US" sz="2000" baseline="-25000" dirty="0"/>
              <a:t>-1</a:t>
            </a:r>
            <a:r>
              <a:rPr lang="en-US" sz="2000" dirty="0"/>
              <a:t>b</a:t>
            </a:r>
            <a:r>
              <a:rPr lang="en-US" sz="2000" baseline="-25000" dirty="0"/>
              <a:t>-2</a:t>
            </a:r>
            <a:r>
              <a:rPr lang="en-US" sz="2000" dirty="0"/>
              <a:t>b</a:t>
            </a:r>
            <a:r>
              <a:rPr lang="en-US" sz="2000" baseline="-25000" dirty="0"/>
              <a:t>-3</a:t>
            </a:r>
            <a:r>
              <a:rPr lang="en-US" sz="2000" dirty="0"/>
              <a:t>0 . . . is rounded to 0. b</a:t>
            </a:r>
            <a:r>
              <a:rPr lang="en-US" sz="2000" baseline="-25000" dirty="0"/>
              <a:t>-1</a:t>
            </a:r>
            <a:r>
              <a:rPr lang="en-US" sz="2000" dirty="0"/>
              <a:t>b</a:t>
            </a:r>
            <a:r>
              <a:rPr lang="en-US" sz="2000" baseline="-25000" dirty="0"/>
              <a:t>-2</a:t>
            </a:r>
            <a:r>
              <a:rPr lang="en-US" sz="2000" dirty="0"/>
              <a:t>b</a:t>
            </a:r>
            <a:r>
              <a:rPr lang="en-US" sz="2000" baseline="-25000" dirty="0"/>
              <a:t>-3</a:t>
            </a:r>
            <a:r>
              <a:rPr lang="en-US" sz="2000" dirty="0"/>
              <a:t>. </a:t>
            </a:r>
          </a:p>
          <a:p>
            <a:pPr lvl="2">
              <a:spcBef>
                <a:spcPts val="1500"/>
              </a:spcBef>
            </a:pPr>
            <a:r>
              <a:rPr lang="en-US" sz="2000" dirty="0"/>
              <a:t>This provides the closest approximation to the number being truncated, except for the case in which the bits to be removed are 10…0.  This is a </a:t>
            </a:r>
            <a:r>
              <a:rPr lang="en-US" sz="2000" b="1" dirty="0"/>
              <a:t>tie</a:t>
            </a:r>
            <a:r>
              <a:rPr lang="en-US" sz="2000" dirty="0"/>
              <a:t> situation; </a:t>
            </a:r>
            <a:r>
              <a:rPr lang="en-CA" sz="2000" dirty="0"/>
              <a:t>the longer value is halfway between the two closest truncated representations.  To break the tie in an unbiased way, one possibility is to choose the retained bits to be the nearest even number (similar to the default mode of IEEE-754).  In this regard, the value              0.b</a:t>
            </a:r>
            <a:r>
              <a:rPr lang="en-CA" sz="2000" baseline="-25000" dirty="0"/>
              <a:t>-1</a:t>
            </a:r>
            <a:r>
              <a:rPr lang="en-CA" sz="2000" dirty="0"/>
              <a:t>b</a:t>
            </a:r>
            <a:r>
              <a:rPr lang="en-CA" sz="2000" baseline="-25000" dirty="0"/>
              <a:t>-2</a:t>
            </a:r>
            <a:r>
              <a:rPr lang="en-CA" sz="2000" dirty="0">
                <a:solidFill>
                  <a:srgbClr val="3366FF"/>
                </a:solidFill>
              </a:rPr>
              <a:t>0</a:t>
            </a:r>
            <a:r>
              <a:rPr lang="en-CA" sz="2000" dirty="0"/>
              <a:t>100 is truncated to the value 0.b</a:t>
            </a:r>
            <a:r>
              <a:rPr lang="en-CA" sz="2000" baseline="-25000" dirty="0"/>
              <a:t>-1</a:t>
            </a:r>
            <a:r>
              <a:rPr lang="en-CA" sz="2000" dirty="0"/>
              <a:t>b</a:t>
            </a:r>
            <a:r>
              <a:rPr lang="en-CA" sz="2000" baseline="-25000" dirty="0"/>
              <a:t>-2</a:t>
            </a:r>
            <a:r>
              <a:rPr lang="en-CA" sz="2000" dirty="0"/>
              <a:t>0, and 0.b</a:t>
            </a:r>
            <a:r>
              <a:rPr lang="en-CA" sz="2000" baseline="-25000" dirty="0"/>
              <a:t>-1</a:t>
            </a:r>
            <a:r>
              <a:rPr lang="en-CA" sz="2000" dirty="0"/>
              <a:t>b</a:t>
            </a:r>
            <a:r>
              <a:rPr lang="en-CA" sz="2000" baseline="-25000" dirty="0"/>
              <a:t>-2</a:t>
            </a:r>
            <a:r>
              <a:rPr lang="en-CA" sz="2000" dirty="0">
                <a:solidFill>
                  <a:srgbClr val="3366FF"/>
                </a:solidFill>
              </a:rPr>
              <a:t>1</a:t>
            </a:r>
            <a:r>
              <a:rPr lang="en-CA" sz="2000" dirty="0"/>
              <a:t>100 is truncated to 0.b</a:t>
            </a:r>
            <a:r>
              <a:rPr lang="en-CA" sz="2000" baseline="-25000" dirty="0"/>
              <a:t>-1</a:t>
            </a:r>
            <a:r>
              <a:rPr lang="en-CA" sz="2000" dirty="0"/>
              <a:t>b</a:t>
            </a:r>
            <a:r>
              <a:rPr lang="en-CA" sz="2000" baseline="-25000" dirty="0"/>
              <a:t>-2</a:t>
            </a:r>
            <a:r>
              <a:rPr lang="en-CA" sz="2000" dirty="0"/>
              <a:t>1+ 0.001.  This technique is referred to as “</a:t>
            </a:r>
            <a:r>
              <a:rPr lang="en-CA" sz="2000" dirty="0">
                <a:solidFill>
                  <a:schemeClr val="accent1"/>
                </a:solidFill>
              </a:rPr>
              <a:t>round to the nearest number or nearest even number in case of a tie</a:t>
            </a:r>
            <a:r>
              <a:rPr lang="en-CA" sz="2000" dirty="0"/>
              <a:t>”. </a:t>
            </a:r>
            <a:endParaRPr lang="en-US" sz="2000" dirty="0"/>
          </a:p>
          <a:p>
            <a:pPr lvl="2">
              <a:lnSpc>
                <a:spcPct val="90000"/>
              </a:lnSpc>
              <a:spcBef>
                <a:spcPts val="1500"/>
              </a:spcBef>
            </a:pPr>
            <a:r>
              <a:rPr lang="en-US" sz="2000" dirty="0"/>
              <a:t>This method is the most difficult to implement because it requires an addition operation and a possible renormalization.</a:t>
            </a:r>
          </a:p>
        </p:txBody>
      </p:sp>
      <p:sp>
        <p:nvSpPr>
          <p:cNvPr id="7065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70659" name="Rectangle 2"/>
          <p:cNvSpPr>
            <a:spLocks noGrp="1" noChangeArrowheads="1"/>
          </p:cNvSpPr>
          <p:nvPr>
            <p:ph type="title"/>
          </p:nvPr>
        </p:nvSpPr>
        <p:spPr>
          <a:xfrm>
            <a:off x="423863" y="71438"/>
            <a:ext cx="6772688" cy="372603"/>
          </a:xfrm>
        </p:spPr>
        <p:txBody>
          <a:bodyPr/>
          <a:lstStyle/>
          <a:p>
            <a:r>
              <a:rPr lang="en-US" dirty="0"/>
              <a:t>Floating-Point Arithmetic Operations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60">
                                            <p:txEl>
                                              <p:pRg st="1" end="1"/>
                                            </p:txEl>
                                          </p:spTgt>
                                        </p:tgtEl>
                                        <p:attrNameLst>
                                          <p:attrName>style.visibility</p:attrName>
                                        </p:attrNameLst>
                                      </p:cBhvr>
                                      <p:to>
                                        <p:strVal val="visible"/>
                                      </p:to>
                                    </p:set>
                                    <p:animEffect transition="in" filter="fade">
                                      <p:cBhvr>
                                        <p:cTn id="7" dur="500"/>
                                        <p:tgtEl>
                                          <p:spTgt spid="706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60">
                                            <p:txEl>
                                              <p:pRg st="2" end="2"/>
                                            </p:txEl>
                                          </p:spTgt>
                                        </p:tgtEl>
                                        <p:attrNameLst>
                                          <p:attrName>style.visibility</p:attrName>
                                        </p:attrNameLst>
                                      </p:cBhvr>
                                      <p:to>
                                        <p:strVal val="visible"/>
                                      </p:to>
                                    </p:set>
                                    <p:animEffect transition="in" filter="fade">
                                      <p:cBhvr>
                                        <p:cTn id="12" dur="500"/>
                                        <p:tgtEl>
                                          <p:spTgt spid="706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660">
                                            <p:txEl>
                                              <p:pRg st="3" end="3"/>
                                            </p:txEl>
                                          </p:spTgt>
                                        </p:tgtEl>
                                        <p:attrNameLst>
                                          <p:attrName>style.visibility</p:attrName>
                                        </p:attrNameLst>
                                      </p:cBhvr>
                                      <p:to>
                                        <p:strVal val="visible"/>
                                      </p:to>
                                    </p:set>
                                    <p:animEffect transition="in" filter="fade">
                                      <p:cBhvr>
                                        <p:cTn id="17" dur="500"/>
                                        <p:tgtEl>
                                          <p:spTgt spid="706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a:xfrm>
            <a:off x="304800" y="609600"/>
            <a:ext cx="8331200" cy="4898777"/>
          </a:xfrm>
        </p:spPr>
        <p:txBody>
          <a:bodyPr/>
          <a:lstStyle/>
          <a:p>
            <a:r>
              <a:rPr lang="en-US" dirty="0">
                <a:solidFill>
                  <a:schemeClr val="accent1"/>
                </a:solidFill>
              </a:rPr>
              <a:t>IEEE-754 Guard bits: </a:t>
            </a:r>
            <a:r>
              <a:rPr lang="en-US" dirty="0"/>
              <a:t>rounding method (the default mode: rounding to the nearest representable number) is used using </a:t>
            </a:r>
            <a:r>
              <a:rPr lang="en-US" dirty="0">
                <a:solidFill>
                  <a:srgbClr val="00B050"/>
                </a:solidFill>
              </a:rPr>
              <a:t>three guard bits </a:t>
            </a:r>
            <a:r>
              <a:rPr lang="en-US" dirty="0"/>
              <a:t>to be carried along during the intermediate steps in performing the operations.  The first 2 guard bits are the two most significant bits of the section of the mantissa to be removed.  The third bit (</a:t>
            </a:r>
            <a:r>
              <a:rPr lang="en-US" dirty="0">
                <a:solidFill>
                  <a:schemeClr val="accent2"/>
                </a:solidFill>
              </a:rPr>
              <a:t>sticky bit</a:t>
            </a:r>
            <a:r>
              <a:rPr lang="en-US" dirty="0"/>
              <a:t>) is the logical OR of all bits beyond these first two bits in the full representation of mantissa.</a:t>
            </a:r>
          </a:p>
          <a:p>
            <a:endParaRPr lang="en-US" dirty="0">
              <a:solidFill>
                <a:srgbClr val="FF0000"/>
              </a:solidFill>
            </a:endParaRPr>
          </a:p>
          <a:p>
            <a:pPr>
              <a:spcBef>
                <a:spcPts val="600"/>
              </a:spcBef>
              <a:spcAft>
                <a:spcPts val="1800"/>
              </a:spcAft>
            </a:pPr>
            <a:r>
              <a:rPr lang="en-CA" dirty="0" smtClean="0">
                <a:solidFill>
                  <a:srgbClr val="FF0000"/>
                </a:solidFill>
              </a:rPr>
              <a:t>Floating-point </a:t>
            </a:r>
            <a:r>
              <a:rPr lang="en-CA" dirty="0">
                <a:solidFill>
                  <a:srgbClr val="FF0000"/>
                </a:solidFill>
              </a:rPr>
              <a:t>arithmetic example:  </a:t>
            </a:r>
            <a:r>
              <a:rPr lang="en-US" dirty="0"/>
              <a:t>Consider a shortened version of the IEEE floating-point format that fits into 12 bits, including the sign bit. The scale factor has an implied base of 2 and a 5-bit excess-15 exponent, with the two end values of 0 and 31 used to signify the special values exact zero and infinity, respectively. The 6-bit mantissa is normalized as in the IEEE format, with an implied 1 to the left of the binary point.</a:t>
            </a:r>
            <a:endParaRPr lang="en-CA" dirty="0"/>
          </a:p>
        </p:txBody>
      </p:sp>
      <p:sp>
        <p:nvSpPr>
          <p:cNvPr id="7168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71683" name="Title 2"/>
          <p:cNvSpPr>
            <a:spLocks noGrp="1"/>
          </p:cNvSpPr>
          <p:nvPr>
            <p:ph type="title"/>
          </p:nvPr>
        </p:nvSpPr>
        <p:spPr>
          <a:xfrm>
            <a:off x="423863" y="71438"/>
            <a:ext cx="6772688" cy="372603"/>
          </a:xfrm>
        </p:spPr>
        <p:txBody>
          <a:bodyPr/>
          <a:lstStyle/>
          <a:p>
            <a:r>
              <a:rPr lang="en-US" dirty="0"/>
              <a:t>Floating-Point Arithmetic Operations (Cont’d)</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2">
                                            <p:txEl>
                                              <p:pRg st="2" end="2"/>
                                            </p:txEl>
                                          </p:spTgt>
                                        </p:tgtEl>
                                        <p:attrNameLst>
                                          <p:attrName>style.visibility</p:attrName>
                                        </p:attrNameLst>
                                      </p:cBhvr>
                                      <p:to>
                                        <p:strVal val="visible"/>
                                      </p:to>
                                    </p:set>
                                    <p:animEffect transition="in" filter="fade">
                                      <p:cBhvr>
                                        <p:cTn id="7" dur="500"/>
                                        <p:tgtEl>
                                          <p:spTgt spid="716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31200" cy="1128514"/>
          </a:xfrm>
        </p:spPr>
        <p:txBody>
          <a:bodyPr/>
          <a:lstStyle/>
          <a:p>
            <a:r>
              <a:rPr lang="en-US" dirty="0"/>
              <a:t>Some of the slides have been provided and adapted from previous course instructor, Dr. Ahmad Afsahi.</a:t>
            </a:r>
          </a:p>
          <a:p>
            <a:endParaRPr lang="en-US" dirty="0"/>
          </a:p>
        </p:txBody>
      </p:sp>
      <p:sp>
        <p:nvSpPr>
          <p:cNvPr id="4" name="Footer Placeholder 3"/>
          <p:cNvSpPr>
            <a:spLocks noGrp="1"/>
          </p:cNvSpPr>
          <p:nvPr>
            <p:ph type="ftr" sz="quarter" idx="10"/>
          </p:nvPr>
        </p:nvSpPr>
        <p:spPr/>
        <p:txBody>
          <a:bodyPr/>
          <a:lstStyle/>
          <a:p>
            <a:pPr>
              <a:defRPr/>
            </a:pPr>
            <a:r>
              <a:rPr lang="en-US"/>
              <a:t>ELEC-374: Digital Systems Engineering   </a:t>
            </a:r>
            <a:endParaRPr lang="en-US" dirty="0"/>
          </a:p>
        </p:txBody>
      </p:sp>
      <p:sp>
        <p:nvSpPr>
          <p:cNvPr id="2" name="Title 1"/>
          <p:cNvSpPr>
            <a:spLocks noGrp="1"/>
          </p:cNvSpPr>
          <p:nvPr>
            <p:ph type="title"/>
          </p:nvPr>
        </p:nvSpPr>
        <p:spPr/>
        <p:txBody>
          <a:bodyPr/>
          <a:lstStyle/>
          <a:p>
            <a:r>
              <a:rPr lang="en-US" dirty="0">
                <a:latin typeface="Arial" charset="0"/>
                <a:ea typeface="ＭＳ Ｐゴシック" charset="0"/>
              </a:rPr>
              <a:t>Acknowledgment</a:t>
            </a:r>
            <a:endParaRPr lang="en-US" dirty="0"/>
          </a:p>
        </p:txBody>
      </p:sp>
    </p:spTree>
    <p:extLst>
      <p:ext uri="{BB962C8B-B14F-4D97-AF65-F5344CB8AC3E}">
        <p14:creationId xmlns:p14="http://schemas.microsoft.com/office/powerpoint/2010/main" val="97055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a:xfrm>
            <a:off x="304800" y="609600"/>
            <a:ext cx="8331200" cy="358775"/>
          </a:xfrm>
        </p:spPr>
        <p:txBody>
          <a:bodyPr/>
          <a:lstStyle/>
          <a:p>
            <a:r>
              <a:rPr lang="en-US">
                <a:solidFill>
                  <a:schemeClr val="accent1"/>
                </a:solidFill>
              </a:rPr>
              <a:t>Half-adder </a:t>
            </a:r>
            <a:r>
              <a:rPr lang="en-US"/>
              <a:t>(binary addition)</a:t>
            </a:r>
            <a:endParaRPr lang="en-CA" dirty="0"/>
          </a:p>
        </p:txBody>
      </p:sp>
      <p:sp>
        <p:nvSpPr>
          <p:cNvPr id="8194"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8195" name="Rectangle 2"/>
          <p:cNvSpPr>
            <a:spLocks noGrp="1" noChangeArrowheads="1"/>
          </p:cNvSpPr>
          <p:nvPr>
            <p:ph type="title"/>
          </p:nvPr>
        </p:nvSpPr>
        <p:spPr>
          <a:xfrm>
            <a:off x="423863" y="71438"/>
            <a:ext cx="3136900" cy="368300"/>
          </a:xfrm>
        </p:spPr>
        <p:txBody>
          <a:bodyPr/>
          <a:lstStyle/>
          <a:p>
            <a:r>
              <a:rPr lang="en-US"/>
              <a:t>Addition/Subtraction</a:t>
            </a:r>
            <a:endParaRPr lang="en-CA" dirty="0"/>
          </a:p>
        </p:txBody>
      </p:sp>
      <p:grpSp>
        <p:nvGrpSpPr>
          <p:cNvPr id="8197" name="Group 40"/>
          <p:cNvGrpSpPr>
            <a:grpSpLocks/>
          </p:cNvGrpSpPr>
          <p:nvPr/>
        </p:nvGrpSpPr>
        <p:grpSpPr bwMode="auto">
          <a:xfrm>
            <a:off x="685800" y="1295400"/>
            <a:ext cx="3975100" cy="1338263"/>
            <a:chOff x="834" y="444"/>
            <a:chExt cx="2504" cy="843"/>
          </a:xfrm>
        </p:grpSpPr>
        <p:sp>
          <p:nvSpPr>
            <p:cNvPr id="8273" name="Rectangle 41"/>
            <p:cNvSpPr>
              <a:spLocks noChangeArrowheads="1"/>
            </p:cNvSpPr>
            <p:nvPr/>
          </p:nvSpPr>
          <p:spPr bwMode="auto">
            <a:xfrm>
              <a:off x="2120" y="445"/>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74" name="Rectangle 42"/>
            <p:cNvSpPr>
              <a:spLocks noChangeArrowheads="1"/>
            </p:cNvSpPr>
            <p:nvPr/>
          </p:nvSpPr>
          <p:spPr bwMode="auto">
            <a:xfrm>
              <a:off x="2120" y="596"/>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75" name="Line 43"/>
            <p:cNvSpPr>
              <a:spLocks noChangeShapeType="1"/>
            </p:cNvSpPr>
            <p:nvPr/>
          </p:nvSpPr>
          <p:spPr bwMode="auto">
            <a:xfrm flipH="1">
              <a:off x="2006" y="744"/>
              <a:ext cx="199"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76" name="Line 44"/>
            <p:cNvSpPr>
              <a:spLocks noChangeShapeType="1"/>
            </p:cNvSpPr>
            <p:nvPr/>
          </p:nvSpPr>
          <p:spPr bwMode="auto">
            <a:xfrm flipH="1">
              <a:off x="2391" y="744"/>
              <a:ext cx="18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77" name="Rectangle 45"/>
            <p:cNvSpPr>
              <a:spLocks noChangeArrowheads="1"/>
            </p:cNvSpPr>
            <p:nvPr/>
          </p:nvSpPr>
          <p:spPr bwMode="auto">
            <a:xfrm>
              <a:off x="2022" y="596"/>
              <a:ext cx="9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 </a:t>
              </a:r>
              <a:endParaRPr lang="en-CA" sz="2400" dirty="0">
                <a:latin typeface="Times New Roman" pitchFamily="18" charset="0"/>
              </a:endParaRPr>
            </a:p>
          </p:txBody>
        </p:sp>
        <p:sp>
          <p:nvSpPr>
            <p:cNvPr id="8278" name="Rectangle 46"/>
            <p:cNvSpPr>
              <a:spLocks noChangeArrowheads="1"/>
            </p:cNvSpPr>
            <p:nvPr/>
          </p:nvSpPr>
          <p:spPr bwMode="auto">
            <a:xfrm>
              <a:off x="2496" y="444"/>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79" name="Rectangle 47"/>
            <p:cNvSpPr>
              <a:spLocks noChangeArrowheads="1"/>
            </p:cNvSpPr>
            <p:nvPr/>
          </p:nvSpPr>
          <p:spPr bwMode="auto">
            <a:xfrm>
              <a:off x="2496" y="595"/>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80" name="Rectangle 48"/>
            <p:cNvSpPr>
              <a:spLocks noChangeArrowheads="1"/>
            </p:cNvSpPr>
            <p:nvPr/>
          </p:nvSpPr>
          <p:spPr bwMode="auto">
            <a:xfrm>
              <a:off x="2399" y="595"/>
              <a:ext cx="9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 </a:t>
              </a:r>
              <a:endParaRPr lang="en-CA" sz="2400" dirty="0">
                <a:latin typeface="Times New Roman" pitchFamily="18" charset="0"/>
              </a:endParaRPr>
            </a:p>
          </p:txBody>
        </p:sp>
        <p:sp>
          <p:nvSpPr>
            <p:cNvPr id="8281" name="Rectangle 49"/>
            <p:cNvSpPr>
              <a:spLocks noChangeArrowheads="1"/>
            </p:cNvSpPr>
            <p:nvPr/>
          </p:nvSpPr>
          <p:spPr bwMode="auto">
            <a:xfrm>
              <a:off x="2496" y="8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82" name="Rectangle 50"/>
            <p:cNvSpPr>
              <a:spLocks noChangeArrowheads="1"/>
            </p:cNvSpPr>
            <p:nvPr/>
          </p:nvSpPr>
          <p:spPr bwMode="auto">
            <a:xfrm>
              <a:off x="2388" y="8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83" name="Rectangle 51"/>
            <p:cNvSpPr>
              <a:spLocks noChangeArrowheads="1"/>
            </p:cNvSpPr>
            <p:nvPr/>
          </p:nvSpPr>
          <p:spPr bwMode="auto">
            <a:xfrm>
              <a:off x="2120" y="8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84" name="Line 52"/>
            <p:cNvSpPr>
              <a:spLocks noChangeShapeType="1"/>
            </p:cNvSpPr>
            <p:nvPr/>
          </p:nvSpPr>
          <p:spPr bwMode="auto">
            <a:xfrm flipH="1">
              <a:off x="2762" y="744"/>
              <a:ext cx="18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85" name="Rectangle 53"/>
            <p:cNvSpPr>
              <a:spLocks noChangeArrowheads="1"/>
            </p:cNvSpPr>
            <p:nvPr/>
          </p:nvSpPr>
          <p:spPr bwMode="auto">
            <a:xfrm>
              <a:off x="2012" y="8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86" name="Rectangle 54"/>
            <p:cNvSpPr>
              <a:spLocks noChangeArrowheads="1"/>
            </p:cNvSpPr>
            <p:nvPr/>
          </p:nvSpPr>
          <p:spPr bwMode="auto">
            <a:xfrm>
              <a:off x="2872" y="444"/>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87" name="Rectangle 55"/>
            <p:cNvSpPr>
              <a:spLocks noChangeArrowheads="1"/>
            </p:cNvSpPr>
            <p:nvPr/>
          </p:nvSpPr>
          <p:spPr bwMode="auto">
            <a:xfrm>
              <a:off x="2872" y="595"/>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88" name="Rectangle 56"/>
            <p:cNvSpPr>
              <a:spLocks noChangeArrowheads="1"/>
            </p:cNvSpPr>
            <p:nvPr/>
          </p:nvSpPr>
          <p:spPr bwMode="auto">
            <a:xfrm>
              <a:off x="2776" y="595"/>
              <a:ext cx="9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 </a:t>
              </a:r>
              <a:endParaRPr lang="en-CA" sz="2400" dirty="0">
                <a:latin typeface="Times New Roman" pitchFamily="18" charset="0"/>
              </a:endParaRPr>
            </a:p>
          </p:txBody>
        </p:sp>
        <p:sp>
          <p:nvSpPr>
            <p:cNvPr id="8289" name="Rectangle 57"/>
            <p:cNvSpPr>
              <a:spLocks noChangeArrowheads="1"/>
            </p:cNvSpPr>
            <p:nvPr/>
          </p:nvSpPr>
          <p:spPr bwMode="auto">
            <a:xfrm>
              <a:off x="2872" y="8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90" name="Line 58"/>
            <p:cNvSpPr>
              <a:spLocks noChangeShapeType="1"/>
            </p:cNvSpPr>
            <p:nvPr/>
          </p:nvSpPr>
          <p:spPr bwMode="auto">
            <a:xfrm flipH="1">
              <a:off x="3147" y="744"/>
              <a:ext cx="18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91" name="Rectangle 59"/>
            <p:cNvSpPr>
              <a:spLocks noChangeArrowheads="1"/>
            </p:cNvSpPr>
            <p:nvPr/>
          </p:nvSpPr>
          <p:spPr bwMode="auto">
            <a:xfrm>
              <a:off x="2764" y="8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92" name="Rectangle 60"/>
            <p:cNvSpPr>
              <a:spLocks noChangeArrowheads="1"/>
            </p:cNvSpPr>
            <p:nvPr/>
          </p:nvSpPr>
          <p:spPr bwMode="auto">
            <a:xfrm>
              <a:off x="3248" y="444"/>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93" name="Rectangle 61"/>
            <p:cNvSpPr>
              <a:spLocks noChangeArrowheads="1"/>
            </p:cNvSpPr>
            <p:nvPr/>
          </p:nvSpPr>
          <p:spPr bwMode="auto">
            <a:xfrm>
              <a:off x="3248" y="595"/>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94" name="Rectangle 62"/>
            <p:cNvSpPr>
              <a:spLocks noChangeArrowheads="1"/>
            </p:cNvSpPr>
            <p:nvPr/>
          </p:nvSpPr>
          <p:spPr bwMode="auto">
            <a:xfrm>
              <a:off x="3152" y="595"/>
              <a:ext cx="9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 </a:t>
              </a:r>
              <a:endParaRPr lang="en-CA" sz="2400" dirty="0">
                <a:latin typeface="Times New Roman" pitchFamily="18" charset="0"/>
              </a:endParaRPr>
            </a:p>
          </p:txBody>
        </p:sp>
        <p:sp>
          <p:nvSpPr>
            <p:cNvPr id="8295" name="Rectangle 63"/>
            <p:cNvSpPr>
              <a:spLocks noChangeArrowheads="1"/>
            </p:cNvSpPr>
            <p:nvPr/>
          </p:nvSpPr>
          <p:spPr bwMode="auto">
            <a:xfrm>
              <a:off x="3248" y="8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96" name="Line 64"/>
            <p:cNvSpPr>
              <a:spLocks noChangeShapeType="1"/>
            </p:cNvSpPr>
            <p:nvPr/>
          </p:nvSpPr>
          <p:spPr bwMode="auto">
            <a:xfrm flipH="1">
              <a:off x="1356" y="744"/>
              <a:ext cx="18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97" name="Rectangle 65"/>
            <p:cNvSpPr>
              <a:spLocks noChangeArrowheads="1"/>
            </p:cNvSpPr>
            <p:nvPr/>
          </p:nvSpPr>
          <p:spPr bwMode="auto">
            <a:xfrm>
              <a:off x="3140" y="8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98" name="Rectangle 66"/>
            <p:cNvSpPr>
              <a:spLocks noChangeArrowheads="1"/>
            </p:cNvSpPr>
            <p:nvPr/>
          </p:nvSpPr>
          <p:spPr bwMode="auto">
            <a:xfrm>
              <a:off x="1466" y="444"/>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x </a:t>
              </a:r>
              <a:endParaRPr lang="en-CA" sz="2400" dirty="0">
                <a:latin typeface="Times New Roman" pitchFamily="18" charset="0"/>
              </a:endParaRPr>
            </a:p>
          </p:txBody>
        </p:sp>
        <p:sp>
          <p:nvSpPr>
            <p:cNvPr id="8299" name="Rectangle 67"/>
            <p:cNvSpPr>
              <a:spLocks noChangeArrowheads="1"/>
            </p:cNvSpPr>
            <p:nvPr/>
          </p:nvSpPr>
          <p:spPr bwMode="auto">
            <a:xfrm>
              <a:off x="1469" y="595"/>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y </a:t>
              </a:r>
              <a:endParaRPr lang="en-CA" sz="2400" dirty="0">
                <a:latin typeface="Times New Roman" pitchFamily="18" charset="0"/>
              </a:endParaRPr>
            </a:p>
          </p:txBody>
        </p:sp>
        <p:sp>
          <p:nvSpPr>
            <p:cNvPr id="8300" name="Rectangle 68"/>
            <p:cNvSpPr>
              <a:spLocks noChangeArrowheads="1"/>
            </p:cNvSpPr>
            <p:nvPr/>
          </p:nvSpPr>
          <p:spPr bwMode="auto">
            <a:xfrm>
              <a:off x="1370" y="595"/>
              <a:ext cx="9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 </a:t>
              </a:r>
              <a:endParaRPr lang="en-CA" sz="2400" dirty="0">
                <a:latin typeface="Times New Roman" pitchFamily="18" charset="0"/>
              </a:endParaRPr>
            </a:p>
          </p:txBody>
        </p:sp>
        <p:sp>
          <p:nvSpPr>
            <p:cNvPr id="8301" name="Rectangle 69"/>
            <p:cNvSpPr>
              <a:spLocks noChangeArrowheads="1"/>
            </p:cNvSpPr>
            <p:nvPr/>
          </p:nvSpPr>
          <p:spPr bwMode="auto">
            <a:xfrm>
              <a:off x="1469" y="801"/>
              <a:ext cx="7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s </a:t>
              </a:r>
              <a:endParaRPr lang="en-CA" sz="2400" dirty="0">
                <a:latin typeface="Times New Roman" pitchFamily="18" charset="0"/>
              </a:endParaRPr>
            </a:p>
          </p:txBody>
        </p:sp>
        <p:sp>
          <p:nvSpPr>
            <p:cNvPr id="8302" name="Freeform 70"/>
            <p:cNvSpPr>
              <a:spLocks/>
            </p:cNvSpPr>
            <p:nvPr/>
          </p:nvSpPr>
          <p:spPr bwMode="auto">
            <a:xfrm>
              <a:off x="1356" y="1009"/>
              <a:ext cx="40" cy="80"/>
            </a:xfrm>
            <a:custGeom>
              <a:avLst/>
              <a:gdLst>
                <a:gd name="T0" fmla="*/ 1 w 79"/>
                <a:gd name="T1" fmla="*/ 1 h 159"/>
                <a:gd name="T2" fmla="*/ 1 w 79"/>
                <a:gd name="T3" fmla="*/ 0 h 159"/>
                <a:gd name="T4" fmla="*/ 0 w 79"/>
                <a:gd name="T5" fmla="*/ 1 h 159"/>
                <a:gd name="T6" fmla="*/ 1 w 79"/>
                <a:gd name="T7" fmla="*/ 1 h 159"/>
                <a:gd name="T8" fmla="*/ 1 w 79"/>
                <a:gd name="T9" fmla="*/ 1 h 159"/>
                <a:gd name="T10" fmla="*/ 0 60000 65536"/>
                <a:gd name="T11" fmla="*/ 0 60000 65536"/>
                <a:gd name="T12" fmla="*/ 0 60000 65536"/>
                <a:gd name="T13" fmla="*/ 0 60000 65536"/>
                <a:gd name="T14" fmla="*/ 0 60000 65536"/>
                <a:gd name="T15" fmla="*/ 0 w 79"/>
                <a:gd name="T16" fmla="*/ 0 h 159"/>
                <a:gd name="T17" fmla="*/ 79 w 79"/>
                <a:gd name="T18" fmla="*/ 159 h 159"/>
              </a:gdLst>
              <a:ahLst/>
              <a:cxnLst>
                <a:cxn ang="T10">
                  <a:pos x="T0" y="T1"/>
                </a:cxn>
                <a:cxn ang="T11">
                  <a:pos x="T2" y="T3"/>
                </a:cxn>
                <a:cxn ang="T12">
                  <a:pos x="T4" y="T5"/>
                </a:cxn>
                <a:cxn ang="T13">
                  <a:pos x="T6" y="T7"/>
                </a:cxn>
                <a:cxn ang="T14">
                  <a:pos x="T8" y="T9"/>
                </a:cxn>
              </a:cxnLst>
              <a:rect l="T15" t="T16" r="T17" b="T18"/>
              <a:pathLst>
                <a:path w="79" h="159">
                  <a:moveTo>
                    <a:pt x="79" y="159"/>
                  </a:moveTo>
                  <a:lnTo>
                    <a:pt x="53" y="0"/>
                  </a:lnTo>
                  <a:lnTo>
                    <a:pt x="0" y="159"/>
                  </a:lnTo>
                  <a:lnTo>
                    <a:pt x="53" y="159"/>
                  </a:lnTo>
                  <a:lnTo>
                    <a:pt x="79" y="159"/>
                  </a:lnTo>
                  <a:close/>
                </a:path>
              </a:pathLst>
            </a:custGeom>
            <a:solidFill>
              <a:srgbClr val="000000"/>
            </a:solidFill>
            <a:ln w="20638">
              <a:solidFill>
                <a:srgbClr val="000000"/>
              </a:solidFill>
              <a:round/>
              <a:headEnd/>
              <a:tailEnd/>
            </a:ln>
          </p:spPr>
          <p:txBody>
            <a:bodyPr/>
            <a:lstStyle/>
            <a:p>
              <a:endParaRPr lang="en-CA" dirty="0"/>
            </a:p>
          </p:txBody>
        </p:sp>
        <p:sp>
          <p:nvSpPr>
            <p:cNvPr id="8303" name="Freeform 71"/>
            <p:cNvSpPr>
              <a:spLocks/>
            </p:cNvSpPr>
            <p:nvPr/>
          </p:nvSpPr>
          <p:spPr bwMode="auto">
            <a:xfrm>
              <a:off x="1144" y="1089"/>
              <a:ext cx="239" cy="132"/>
            </a:xfrm>
            <a:custGeom>
              <a:avLst/>
              <a:gdLst>
                <a:gd name="T0" fmla="*/ 1 w 478"/>
                <a:gd name="T1" fmla="*/ 0 h 265"/>
                <a:gd name="T2" fmla="*/ 1 w 478"/>
                <a:gd name="T3" fmla="*/ 0 h 265"/>
                <a:gd name="T4" fmla="*/ 0 w 478"/>
                <a:gd name="T5" fmla="*/ 0 h 265"/>
                <a:gd name="T6" fmla="*/ 0 60000 65536"/>
                <a:gd name="T7" fmla="*/ 0 60000 65536"/>
                <a:gd name="T8" fmla="*/ 0 60000 65536"/>
                <a:gd name="T9" fmla="*/ 0 w 478"/>
                <a:gd name="T10" fmla="*/ 0 h 265"/>
                <a:gd name="T11" fmla="*/ 478 w 478"/>
                <a:gd name="T12" fmla="*/ 265 h 265"/>
              </a:gdLst>
              <a:ahLst/>
              <a:cxnLst>
                <a:cxn ang="T6">
                  <a:pos x="T0" y="T1"/>
                </a:cxn>
                <a:cxn ang="T7">
                  <a:pos x="T2" y="T3"/>
                </a:cxn>
                <a:cxn ang="T8">
                  <a:pos x="T4" y="T5"/>
                </a:cxn>
              </a:cxnLst>
              <a:rect l="T9" t="T10" r="T11" b="T12"/>
              <a:pathLst>
                <a:path w="478" h="265">
                  <a:moveTo>
                    <a:pt x="478" y="0"/>
                  </a:moveTo>
                  <a:lnTo>
                    <a:pt x="478" y="265"/>
                  </a:lnTo>
                  <a:lnTo>
                    <a:pt x="0" y="265"/>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304" name="Freeform 72"/>
            <p:cNvSpPr>
              <a:spLocks/>
            </p:cNvSpPr>
            <p:nvPr/>
          </p:nvSpPr>
          <p:spPr bwMode="auto">
            <a:xfrm>
              <a:off x="1476" y="1009"/>
              <a:ext cx="39" cy="80"/>
            </a:xfrm>
            <a:custGeom>
              <a:avLst/>
              <a:gdLst>
                <a:gd name="T0" fmla="*/ 0 w 80"/>
                <a:gd name="T1" fmla="*/ 1 h 159"/>
                <a:gd name="T2" fmla="*/ 0 w 80"/>
                <a:gd name="T3" fmla="*/ 0 h 159"/>
                <a:gd name="T4" fmla="*/ 0 w 80"/>
                <a:gd name="T5" fmla="*/ 1 h 159"/>
                <a:gd name="T6" fmla="*/ 0 w 80"/>
                <a:gd name="T7" fmla="*/ 1 h 159"/>
                <a:gd name="T8" fmla="*/ 0 w 80"/>
                <a:gd name="T9" fmla="*/ 1 h 159"/>
                <a:gd name="T10" fmla="*/ 0 60000 65536"/>
                <a:gd name="T11" fmla="*/ 0 60000 65536"/>
                <a:gd name="T12" fmla="*/ 0 60000 65536"/>
                <a:gd name="T13" fmla="*/ 0 60000 65536"/>
                <a:gd name="T14" fmla="*/ 0 60000 65536"/>
                <a:gd name="T15" fmla="*/ 0 w 80"/>
                <a:gd name="T16" fmla="*/ 0 h 159"/>
                <a:gd name="T17" fmla="*/ 80 w 80"/>
                <a:gd name="T18" fmla="*/ 159 h 159"/>
              </a:gdLst>
              <a:ahLst/>
              <a:cxnLst>
                <a:cxn ang="T10">
                  <a:pos x="T0" y="T1"/>
                </a:cxn>
                <a:cxn ang="T11">
                  <a:pos x="T2" y="T3"/>
                </a:cxn>
                <a:cxn ang="T12">
                  <a:pos x="T4" y="T5"/>
                </a:cxn>
                <a:cxn ang="T13">
                  <a:pos x="T6" y="T7"/>
                </a:cxn>
                <a:cxn ang="T14">
                  <a:pos x="T8" y="T9"/>
                </a:cxn>
              </a:cxnLst>
              <a:rect l="T15" t="T16" r="T17" b="T18"/>
              <a:pathLst>
                <a:path w="80" h="159">
                  <a:moveTo>
                    <a:pt x="80" y="159"/>
                  </a:moveTo>
                  <a:lnTo>
                    <a:pt x="27" y="0"/>
                  </a:lnTo>
                  <a:lnTo>
                    <a:pt x="0" y="159"/>
                  </a:lnTo>
                  <a:lnTo>
                    <a:pt x="27" y="159"/>
                  </a:lnTo>
                  <a:lnTo>
                    <a:pt x="80" y="159"/>
                  </a:lnTo>
                  <a:close/>
                </a:path>
              </a:pathLst>
            </a:custGeom>
            <a:solidFill>
              <a:srgbClr val="000000"/>
            </a:solidFill>
            <a:ln w="20638">
              <a:solidFill>
                <a:srgbClr val="000000"/>
              </a:solidFill>
              <a:round/>
              <a:headEnd/>
              <a:tailEnd/>
            </a:ln>
          </p:spPr>
          <p:txBody>
            <a:bodyPr/>
            <a:lstStyle/>
            <a:p>
              <a:endParaRPr lang="en-CA" dirty="0"/>
            </a:p>
          </p:txBody>
        </p:sp>
        <p:sp>
          <p:nvSpPr>
            <p:cNvPr id="8305" name="Freeform 73"/>
            <p:cNvSpPr>
              <a:spLocks/>
            </p:cNvSpPr>
            <p:nvPr/>
          </p:nvSpPr>
          <p:spPr bwMode="auto">
            <a:xfrm>
              <a:off x="1489" y="1089"/>
              <a:ext cx="239" cy="132"/>
            </a:xfrm>
            <a:custGeom>
              <a:avLst/>
              <a:gdLst>
                <a:gd name="T0" fmla="*/ 0 w 477"/>
                <a:gd name="T1" fmla="*/ 0 h 265"/>
                <a:gd name="T2" fmla="*/ 0 w 477"/>
                <a:gd name="T3" fmla="*/ 0 h 265"/>
                <a:gd name="T4" fmla="*/ 1 w 477"/>
                <a:gd name="T5" fmla="*/ 0 h 265"/>
                <a:gd name="T6" fmla="*/ 0 60000 65536"/>
                <a:gd name="T7" fmla="*/ 0 60000 65536"/>
                <a:gd name="T8" fmla="*/ 0 60000 65536"/>
                <a:gd name="T9" fmla="*/ 0 w 477"/>
                <a:gd name="T10" fmla="*/ 0 h 265"/>
                <a:gd name="T11" fmla="*/ 477 w 477"/>
                <a:gd name="T12" fmla="*/ 265 h 265"/>
              </a:gdLst>
              <a:ahLst/>
              <a:cxnLst>
                <a:cxn ang="T6">
                  <a:pos x="T0" y="T1"/>
                </a:cxn>
                <a:cxn ang="T7">
                  <a:pos x="T2" y="T3"/>
                </a:cxn>
                <a:cxn ang="T8">
                  <a:pos x="T4" y="T5"/>
                </a:cxn>
              </a:cxnLst>
              <a:rect l="T9" t="T10" r="T11" b="T12"/>
              <a:pathLst>
                <a:path w="477" h="265">
                  <a:moveTo>
                    <a:pt x="0" y="0"/>
                  </a:moveTo>
                  <a:lnTo>
                    <a:pt x="0" y="265"/>
                  </a:lnTo>
                  <a:lnTo>
                    <a:pt x="477" y="265"/>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306" name="Rectangle 74"/>
            <p:cNvSpPr>
              <a:spLocks noChangeArrowheads="1"/>
            </p:cNvSpPr>
            <p:nvPr/>
          </p:nvSpPr>
          <p:spPr bwMode="auto">
            <a:xfrm>
              <a:off x="1361" y="801"/>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c </a:t>
              </a:r>
              <a:endParaRPr lang="en-CA" sz="2400" dirty="0">
                <a:latin typeface="Times New Roman" pitchFamily="18" charset="0"/>
              </a:endParaRPr>
            </a:p>
          </p:txBody>
        </p:sp>
        <p:sp>
          <p:nvSpPr>
            <p:cNvPr id="8307" name="Rectangle 75"/>
            <p:cNvSpPr>
              <a:spLocks noChangeArrowheads="1"/>
            </p:cNvSpPr>
            <p:nvPr/>
          </p:nvSpPr>
          <p:spPr bwMode="auto">
            <a:xfrm>
              <a:off x="1777" y="1143"/>
              <a:ext cx="25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Sum </a:t>
              </a:r>
              <a:endParaRPr lang="en-CA" sz="2400" dirty="0">
                <a:latin typeface="Times New Roman" pitchFamily="18" charset="0"/>
              </a:endParaRPr>
            </a:p>
          </p:txBody>
        </p:sp>
        <p:sp>
          <p:nvSpPr>
            <p:cNvPr id="8308" name="Rectangle 76"/>
            <p:cNvSpPr>
              <a:spLocks noChangeArrowheads="1"/>
            </p:cNvSpPr>
            <p:nvPr/>
          </p:nvSpPr>
          <p:spPr bwMode="auto">
            <a:xfrm>
              <a:off x="834" y="1143"/>
              <a:ext cx="30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Carry </a:t>
              </a:r>
              <a:endParaRPr lang="en-CA" sz="2400" dirty="0">
                <a:latin typeface="Times New Roman" pitchFamily="18" charset="0"/>
              </a:endParaRPr>
            </a:p>
          </p:txBody>
        </p:sp>
      </p:grpSp>
      <p:grpSp>
        <p:nvGrpSpPr>
          <p:cNvPr id="8198" name="Group 77"/>
          <p:cNvGrpSpPr>
            <a:grpSpLocks/>
          </p:cNvGrpSpPr>
          <p:nvPr/>
        </p:nvGrpSpPr>
        <p:grpSpPr bwMode="auto">
          <a:xfrm>
            <a:off x="5410200" y="838200"/>
            <a:ext cx="2674938" cy="1938338"/>
            <a:chOff x="1263" y="1778"/>
            <a:chExt cx="1685" cy="1221"/>
          </a:xfrm>
        </p:grpSpPr>
        <p:sp>
          <p:nvSpPr>
            <p:cNvPr id="8248" name="Rectangle 78"/>
            <p:cNvSpPr>
              <a:spLocks noChangeArrowheads="1"/>
            </p:cNvSpPr>
            <p:nvPr/>
          </p:nvSpPr>
          <p:spPr bwMode="auto">
            <a:xfrm>
              <a:off x="2565" y="1825"/>
              <a:ext cx="25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Sum </a:t>
              </a:r>
              <a:endParaRPr lang="en-CA" sz="2400" dirty="0">
                <a:latin typeface="Times New Roman" pitchFamily="18" charset="0"/>
              </a:endParaRPr>
            </a:p>
          </p:txBody>
        </p:sp>
        <p:sp>
          <p:nvSpPr>
            <p:cNvPr id="8249" name="Rectangle 79"/>
            <p:cNvSpPr>
              <a:spLocks noChangeArrowheads="1"/>
            </p:cNvSpPr>
            <p:nvPr/>
          </p:nvSpPr>
          <p:spPr bwMode="auto">
            <a:xfrm>
              <a:off x="2652" y="1986"/>
              <a:ext cx="7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s </a:t>
              </a:r>
              <a:endParaRPr lang="en-CA" sz="2400" dirty="0">
                <a:latin typeface="Times New Roman" pitchFamily="18" charset="0"/>
              </a:endParaRPr>
            </a:p>
          </p:txBody>
        </p:sp>
        <p:sp>
          <p:nvSpPr>
            <p:cNvPr id="8250" name="Rectangle 80"/>
            <p:cNvSpPr>
              <a:spLocks noChangeArrowheads="1"/>
            </p:cNvSpPr>
            <p:nvPr/>
          </p:nvSpPr>
          <p:spPr bwMode="auto">
            <a:xfrm>
              <a:off x="2646" y="2236"/>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51" name="Rectangle 81"/>
            <p:cNvSpPr>
              <a:spLocks noChangeArrowheads="1"/>
            </p:cNvSpPr>
            <p:nvPr/>
          </p:nvSpPr>
          <p:spPr bwMode="auto">
            <a:xfrm>
              <a:off x="2646" y="2419"/>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52" name="Rectangle 82"/>
            <p:cNvSpPr>
              <a:spLocks noChangeArrowheads="1"/>
            </p:cNvSpPr>
            <p:nvPr/>
          </p:nvSpPr>
          <p:spPr bwMode="auto">
            <a:xfrm>
              <a:off x="2646" y="26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53" name="Rectangle 83"/>
            <p:cNvSpPr>
              <a:spLocks noChangeArrowheads="1"/>
            </p:cNvSpPr>
            <p:nvPr/>
          </p:nvSpPr>
          <p:spPr bwMode="auto">
            <a:xfrm>
              <a:off x="2646" y="2784"/>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54" name="Rectangle 84"/>
            <p:cNvSpPr>
              <a:spLocks noChangeArrowheads="1"/>
            </p:cNvSpPr>
            <p:nvPr/>
          </p:nvSpPr>
          <p:spPr bwMode="auto">
            <a:xfrm>
              <a:off x="1978" y="1825"/>
              <a:ext cx="30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Carry </a:t>
              </a:r>
              <a:endParaRPr lang="en-CA" sz="2400" dirty="0">
                <a:latin typeface="Times New Roman" pitchFamily="18" charset="0"/>
              </a:endParaRPr>
            </a:p>
          </p:txBody>
        </p:sp>
        <p:sp>
          <p:nvSpPr>
            <p:cNvPr id="8255" name="Rectangle 85"/>
            <p:cNvSpPr>
              <a:spLocks noChangeArrowheads="1"/>
            </p:cNvSpPr>
            <p:nvPr/>
          </p:nvSpPr>
          <p:spPr bwMode="auto">
            <a:xfrm>
              <a:off x="2088" y="1986"/>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c </a:t>
              </a:r>
              <a:endParaRPr lang="en-CA" sz="2400" dirty="0">
                <a:latin typeface="Times New Roman" pitchFamily="18" charset="0"/>
              </a:endParaRPr>
            </a:p>
          </p:txBody>
        </p:sp>
        <p:sp>
          <p:nvSpPr>
            <p:cNvPr id="8256" name="Rectangle 86"/>
            <p:cNvSpPr>
              <a:spLocks noChangeArrowheads="1"/>
            </p:cNvSpPr>
            <p:nvPr/>
          </p:nvSpPr>
          <p:spPr bwMode="auto">
            <a:xfrm>
              <a:off x="2084" y="2236"/>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57" name="Rectangle 87"/>
            <p:cNvSpPr>
              <a:spLocks noChangeArrowheads="1"/>
            </p:cNvSpPr>
            <p:nvPr/>
          </p:nvSpPr>
          <p:spPr bwMode="auto">
            <a:xfrm>
              <a:off x="2084" y="2419"/>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58" name="Rectangle 88"/>
            <p:cNvSpPr>
              <a:spLocks noChangeArrowheads="1"/>
            </p:cNvSpPr>
            <p:nvPr/>
          </p:nvSpPr>
          <p:spPr bwMode="auto">
            <a:xfrm>
              <a:off x="2084" y="26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59" name="Rectangle 89"/>
            <p:cNvSpPr>
              <a:spLocks noChangeArrowheads="1"/>
            </p:cNvSpPr>
            <p:nvPr/>
          </p:nvSpPr>
          <p:spPr bwMode="auto">
            <a:xfrm>
              <a:off x="2084" y="2784"/>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60" name="Line 90"/>
            <p:cNvSpPr>
              <a:spLocks noChangeShapeType="1"/>
            </p:cNvSpPr>
            <p:nvPr/>
          </p:nvSpPr>
          <p:spPr bwMode="auto">
            <a:xfrm flipH="1">
              <a:off x="1263" y="2163"/>
              <a:ext cx="1685" cy="1"/>
            </a:xfrm>
            <a:prstGeom prst="line">
              <a:avLst/>
            </a:prstGeom>
            <a:noFill/>
            <a:ln w="20638">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61" name="Line 91"/>
            <p:cNvSpPr>
              <a:spLocks noChangeShapeType="1"/>
            </p:cNvSpPr>
            <p:nvPr/>
          </p:nvSpPr>
          <p:spPr bwMode="auto">
            <a:xfrm flipV="1">
              <a:off x="1820" y="1778"/>
              <a:ext cx="1" cy="1221"/>
            </a:xfrm>
            <a:prstGeom prst="line">
              <a:avLst/>
            </a:prstGeom>
            <a:noFill/>
            <a:ln w="20638">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62" name="Line 92"/>
            <p:cNvSpPr>
              <a:spLocks noChangeShapeType="1"/>
            </p:cNvSpPr>
            <p:nvPr/>
          </p:nvSpPr>
          <p:spPr bwMode="auto">
            <a:xfrm flipV="1">
              <a:off x="2391" y="1778"/>
              <a:ext cx="1" cy="1221"/>
            </a:xfrm>
            <a:prstGeom prst="line">
              <a:avLst/>
            </a:prstGeom>
            <a:noFill/>
            <a:ln w="20638">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63" name="Rectangle 93"/>
            <p:cNvSpPr>
              <a:spLocks noChangeArrowheads="1"/>
            </p:cNvSpPr>
            <p:nvPr/>
          </p:nvSpPr>
          <p:spPr bwMode="auto">
            <a:xfrm>
              <a:off x="1427" y="1986"/>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x </a:t>
              </a:r>
              <a:endParaRPr lang="en-CA" sz="2400" dirty="0">
                <a:latin typeface="Times New Roman" pitchFamily="18" charset="0"/>
              </a:endParaRPr>
            </a:p>
          </p:txBody>
        </p:sp>
        <p:sp>
          <p:nvSpPr>
            <p:cNvPr id="8264" name="Rectangle 94"/>
            <p:cNvSpPr>
              <a:spLocks noChangeArrowheads="1"/>
            </p:cNvSpPr>
            <p:nvPr/>
          </p:nvSpPr>
          <p:spPr bwMode="auto">
            <a:xfrm>
              <a:off x="1623" y="1986"/>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y </a:t>
              </a:r>
              <a:endParaRPr lang="en-CA" sz="2400" dirty="0">
                <a:latin typeface="Times New Roman" pitchFamily="18" charset="0"/>
              </a:endParaRPr>
            </a:p>
          </p:txBody>
        </p:sp>
        <p:sp>
          <p:nvSpPr>
            <p:cNvPr id="8265" name="Rectangle 95"/>
            <p:cNvSpPr>
              <a:spLocks noChangeArrowheads="1"/>
            </p:cNvSpPr>
            <p:nvPr/>
          </p:nvSpPr>
          <p:spPr bwMode="auto">
            <a:xfrm>
              <a:off x="1401" y="2236"/>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66" name="Rectangle 96"/>
            <p:cNvSpPr>
              <a:spLocks noChangeArrowheads="1"/>
            </p:cNvSpPr>
            <p:nvPr/>
          </p:nvSpPr>
          <p:spPr bwMode="auto">
            <a:xfrm>
              <a:off x="1401" y="2419"/>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67" name="Rectangle 97"/>
            <p:cNvSpPr>
              <a:spLocks noChangeArrowheads="1"/>
            </p:cNvSpPr>
            <p:nvPr/>
          </p:nvSpPr>
          <p:spPr bwMode="auto">
            <a:xfrm>
              <a:off x="1401" y="26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68" name="Rectangle 98"/>
            <p:cNvSpPr>
              <a:spLocks noChangeArrowheads="1"/>
            </p:cNvSpPr>
            <p:nvPr/>
          </p:nvSpPr>
          <p:spPr bwMode="auto">
            <a:xfrm>
              <a:off x="1401" y="2784"/>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69" name="Rectangle 99"/>
            <p:cNvSpPr>
              <a:spLocks noChangeArrowheads="1"/>
            </p:cNvSpPr>
            <p:nvPr/>
          </p:nvSpPr>
          <p:spPr bwMode="auto">
            <a:xfrm>
              <a:off x="1624" y="2236"/>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70" name="Rectangle 100"/>
            <p:cNvSpPr>
              <a:spLocks noChangeArrowheads="1"/>
            </p:cNvSpPr>
            <p:nvPr/>
          </p:nvSpPr>
          <p:spPr bwMode="auto">
            <a:xfrm>
              <a:off x="1624" y="2419"/>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sp>
          <p:nvSpPr>
            <p:cNvPr id="8271" name="Rectangle 101"/>
            <p:cNvSpPr>
              <a:spLocks noChangeArrowheads="1"/>
            </p:cNvSpPr>
            <p:nvPr/>
          </p:nvSpPr>
          <p:spPr bwMode="auto">
            <a:xfrm>
              <a:off x="1624" y="2601"/>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0 </a:t>
              </a:r>
              <a:endParaRPr lang="en-CA" sz="2400" dirty="0">
                <a:latin typeface="Times New Roman" pitchFamily="18" charset="0"/>
              </a:endParaRPr>
            </a:p>
          </p:txBody>
        </p:sp>
        <p:sp>
          <p:nvSpPr>
            <p:cNvPr id="8272" name="Rectangle 102"/>
            <p:cNvSpPr>
              <a:spLocks noChangeArrowheads="1"/>
            </p:cNvSpPr>
            <p:nvPr/>
          </p:nvSpPr>
          <p:spPr bwMode="auto">
            <a:xfrm>
              <a:off x="1624" y="2784"/>
              <a:ext cx="9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1 </a:t>
              </a:r>
              <a:endParaRPr lang="en-CA" sz="2400" dirty="0">
                <a:latin typeface="Times New Roman" pitchFamily="18" charset="0"/>
              </a:endParaRPr>
            </a:p>
          </p:txBody>
        </p:sp>
      </p:grpSp>
      <p:grpSp>
        <p:nvGrpSpPr>
          <p:cNvPr id="8199" name="Group 103"/>
          <p:cNvGrpSpPr>
            <a:grpSpLocks/>
          </p:cNvGrpSpPr>
          <p:nvPr/>
        </p:nvGrpSpPr>
        <p:grpSpPr bwMode="auto">
          <a:xfrm>
            <a:off x="1447800" y="4495800"/>
            <a:ext cx="5749925" cy="1403350"/>
            <a:chOff x="407" y="3587"/>
            <a:chExt cx="3622" cy="884"/>
          </a:xfrm>
        </p:grpSpPr>
        <p:sp>
          <p:nvSpPr>
            <p:cNvPr id="8206" name="Freeform 104"/>
            <p:cNvSpPr>
              <a:spLocks/>
            </p:cNvSpPr>
            <p:nvPr/>
          </p:nvSpPr>
          <p:spPr bwMode="auto">
            <a:xfrm>
              <a:off x="1436" y="4325"/>
              <a:ext cx="106" cy="1"/>
            </a:xfrm>
            <a:custGeom>
              <a:avLst/>
              <a:gdLst>
                <a:gd name="T0" fmla="*/ 1 w 212"/>
                <a:gd name="T1" fmla="*/ 0 h 1"/>
                <a:gd name="T2" fmla="*/ 0 w 212"/>
                <a:gd name="T3" fmla="*/ 0 h 1"/>
                <a:gd name="T4" fmla="*/ 1 w 212"/>
                <a:gd name="T5" fmla="*/ 0 h 1"/>
                <a:gd name="T6" fmla="*/ 0 60000 65536"/>
                <a:gd name="T7" fmla="*/ 0 60000 65536"/>
                <a:gd name="T8" fmla="*/ 0 60000 65536"/>
                <a:gd name="T9" fmla="*/ 0 w 212"/>
                <a:gd name="T10" fmla="*/ 0 h 1"/>
                <a:gd name="T11" fmla="*/ 212 w 212"/>
                <a:gd name="T12" fmla="*/ 1 h 1"/>
              </a:gdLst>
              <a:ahLst/>
              <a:cxnLst>
                <a:cxn ang="T6">
                  <a:pos x="T0" y="T1"/>
                </a:cxn>
                <a:cxn ang="T7">
                  <a:pos x="T2" y="T3"/>
                </a:cxn>
                <a:cxn ang="T8">
                  <a:pos x="T4" y="T5"/>
                </a:cxn>
              </a:cxnLst>
              <a:rect l="T9" t="T10" r="T11" b="T12"/>
              <a:pathLst>
                <a:path w="212" h="1">
                  <a:moveTo>
                    <a:pt x="212" y="0"/>
                  </a:moveTo>
                  <a:lnTo>
                    <a:pt x="0" y="0"/>
                  </a:lnTo>
                  <a:lnTo>
                    <a:pt x="212"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dirty="0"/>
            </a:p>
          </p:txBody>
        </p:sp>
        <p:sp>
          <p:nvSpPr>
            <p:cNvPr id="8207" name="Line 105"/>
            <p:cNvSpPr>
              <a:spLocks noChangeShapeType="1"/>
            </p:cNvSpPr>
            <p:nvPr/>
          </p:nvSpPr>
          <p:spPr bwMode="auto">
            <a:xfrm flipH="1">
              <a:off x="1436" y="4325"/>
              <a:ext cx="10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08" name="Freeform 107"/>
            <p:cNvSpPr>
              <a:spLocks/>
            </p:cNvSpPr>
            <p:nvPr/>
          </p:nvSpPr>
          <p:spPr bwMode="auto">
            <a:xfrm>
              <a:off x="879" y="4418"/>
              <a:ext cx="199" cy="1"/>
            </a:xfrm>
            <a:custGeom>
              <a:avLst/>
              <a:gdLst>
                <a:gd name="T0" fmla="*/ 1 w 397"/>
                <a:gd name="T1" fmla="*/ 0 h 1"/>
                <a:gd name="T2" fmla="*/ 0 w 397"/>
                <a:gd name="T3" fmla="*/ 0 h 1"/>
                <a:gd name="T4" fmla="*/ 1 w 397"/>
                <a:gd name="T5" fmla="*/ 0 h 1"/>
                <a:gd name="T6" fmla="*/ 0 60000 65536"/>
                <a:gd name="T7" fmla="*/ 0 60000 65536"/>
                <a:gd name="T8" fmla="*/ 0 60000 65536"/>
                <a:gd name="T9" fmla="*/ 0 w 397"/>
                <a:gd name="T10" fmla="*/ 0 h 1"/>
                <a:gd name="T11" fmla="*/ 397 w 397"/>
                <a:gd name="T12" fmla="*/ 1 h 1"/>
              </a:gdLst>
              <a:ahLst/>
              <a:cxnLst>
                <a:cxn ang="T6">
                  <a:pos x="T0" y="T1"/>
                </a:cxn>
                <a:cxn ang="T7">
                  <a:pos x="T2" y="T3"/>
                </a:cxn>
                <a:cxn ang="T8">
                  <a:pos x="T4" y="T5"/>
                </a:cxn>
              </a:cxnLst>
              <a:rect l="T9" t="T10" r="T11" b="T12"/>
              <a:pathLst>
                <a:path w="397" h="1">
                  <a:moveTo>
                    <a:pt x="397" y="0"/>
                  </a:moveTo>
                  <a:lnTo>
                    <a:pt x="0" y="0"/>
                  </a:lnTo>
                  <a:lnTo>
                    <a:pt x="39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dirty="0"/>
            </a:p>
          </p:txBody>
        </p:sp>
        <p:sp>
          <p:nvSpPr>
            <p:cNvPr id="8209" name="Line 108"/>
            <p:cNvSpPr>
              <a:spLocks noChangeShapeType="1"/>
            </p:cNvSpPr>
            <p:nvPr/>
          </p:nvSpPr>
          <p:spPr bwMode="auto">
            <a:xfrm flipH="1">
              <a:off x="879" y="4418"/>
              <a:ext cx="199"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10" name="Freeform 109"/>
            <p:cNvSpPr>
              <a:spLocks/>
            </p:cNvSpPr>
            <p:nvPr/>
          </p:nvSpPr>
          <p:spPr bwMode="auto">
            <a:xfrm>
              <a:off x="879" y="4232"/>
              <a:ext cx="199" cy="1"/>
            </a:xfrm>
            <a:custGeom>
              <a:avLst/>
              <a:gdLst>
                <a:gd name="T0" fmla="*/ 1 w 397"/>
                <a:gd name="T1" fmla="*/ 0 h 1"/>
                <a:gd name="T2" fmla="*/ 0 w 397"/>
                <a:gd name="T3" fmla="*/ 0 h 1"/>
                <a:gd name="T4" fmla="*/ 1 w 397"/>
                <a:gd name="T5" fmla="*/ 0 h 1"/>
                <a:gd name="T6" fmla="*/ 0 60000 65536"/>
                <a:gd name="T7" fmla="*/ 0 60000 65536"/>
                <a:gd name="T8" fmla="*/ 0 60000 65536"/>
                <a:gd name="T9" fmla="*/ 0 w 397"/>
                <a:gd name="T10" fmla="*/ 0 h 1"/>
                <a:gd name="T11" fmla="*/ 397 w 397"/>
                <a:gd name="T12" fmla="*/ 1 h 1"/>
              </a:gdLst>
              <a:ahLst/>
              <a:cxnLst>
                <a:cxn ang="T6">
                  <a:pos x="T0" y="T1"/>
                </a:cxn>
                <a:cxn ang="T7">
                  <a:pos x="T2" y="T3"/>
                </a:cxn>
                <a:cxn ang="T8">
                  <a:pos x="T4" y="T5"/>
                </a:cxn>
              </a:cxnLst>
              <a:rect l="T9" t="T10" r="T11" b="T12"/>
              <a:pathLst>
                <a:path w="397" h="1">
                  <a:moveTo>
                    <a:pt x="397" y="0"/>
                  </a:moveTo>
                  <a:lnTo>
                    <a:pt x="0" y="0"/>
                  </a:lnTo>
                  <a:lnTo>
                    <a:pt x="39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dirty="0"/>
            </a:p>
          </p:txBody>
        </p:sp>
        <p:sp>
          <p:nvSpPr>
            <p:cNvPr id="8211" name="Line 110"/>
            <p:cNvSpPr>
              <a:spLocks noChangeShapeType="1"/>
            </p:cNvSpPr>
            <p:nvPr/>
          </p:nvSpPr>
          <p:spPr bwMode="auto">
            <a:xfrm flipH="1">
              <a:off x="887" y="4211"/>
              <a:ext cx="199"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12" name="Rectangle 111"/>
            <p:cNvSpPr>
              <a:spLocks noChangeArrowheads="1"/>
            </p:cNvSpPr>
            <p:nvPr/>
          </p:nvSpPr>
          <p:spPr bwMode="auto">
            <a:xfrm>
              <a:off x="1064" y="4166"/>
              <a:ext cx="213" cy="30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dirty="0"/>
            </a:p>
          </p:txBody>
        </p:sp>
        <p:sp>
          <p:nvSpPr>
            <p:cNvPr id="8213" name="Line 113"/>
            <p:cNvSpPr>
              <a:spLocks noChangeShapeType="1"/>
            </p:cNvSpPr>
            <p:nvPr/>
          </p:nvSpPr>
          <p:spPr bwMode="auto">
            <a:xfrm>
              <a:off x="879" y="3662"/>
              <a:ext cx="14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14" name="Line 114"/>
            <p:cNvSpPr>
              <a:spLocks noChangeShapeType="1"/>
            </p:cNvSpPr>
            <p:nvPr/>
          </p:nvSpPr>
          <p:spPr bwMode="auto">
            <a:xfrm>
              <a:off x="892" y="3848"/>
              <a:ext cx="133"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15" name="Line 115"/>
            <p:cNvSpPr>
              <a:spLocks noChangeShapeType="1"/>
            </p:cNvSpPr>
            <p:nvPr/>
          </p:nvSpPr>
          <p:spPr bwMode="auto">
            <a:xfrm flipH="1">
              <a:off x="1449" y="3755"/>
              <a:ext cx="93"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16" name="Freeform 116"/>
            <p:cNvSpPr>
              <a:spLocks/>
            </p:cNvSpPr>
            <p:nvPr/>
          </p:nvSpPr>
          <p:spPr bwMode="auto">
            <a:xfrm>
              <a:off x="1058" y="3600"/>
              <a:ext cx="396" cy="157"/>
            </a:xfrm>
            <a:custGeom>
              <a:avLst/>
              <a:gdLst>
                <a:gd name="T0" fmla="*/ 0 w 793"/>
                <a:gd name="T1" fmla="*/ 0 h 316"/>
                <a:gd name="T2" fmla="*/ 0 w 793"/>
                <a:gd name="T3" fmla="*/ 0 h 316"/>
                <a:gd name="T4" fmla="*/ 0 w 793"/>
                <a:gd name="T5" fmla="*/ 0 h 316"/>
                <a:gd name="T6" fmla="*/ 0 w 793"/>
                <a:gd name="T7" fmla="*/ 0 h 316"/>
                <a:gd name="T8" fmla="*/ 0 w 793"/>
                <a:gd name="T9" fmla="*/ 0 h 316"/>
                <a:gd name="T10" fmla="*/ 0 w 793"/>
                <a:gd name="T11" fmla="*/ 0 h 316"/>
                <a:gd name="T12" fmla="*/ 0 w 793"/>
                <a:gd name="T13" fmla="*/ 0 h 316"/>
                <a:gd name="T14" fmla="*/ 0 w 793"/>
                <a:gd name="T15" fmla="*/ 0 h 316"/>
                <a:gd name="T16" fmla="*/ 0 w 793"/>
                <a:gd name="T17" fmla="*/ 0 h 316"/>
                <a:gd name="T18" fmla="*/ 0 w 793"/>
                <a:gd name="T19" fmla="*/ 0 h 316"/>
                <a:gd name="T20" fmla="*/ 0 w 793"/>
                <a:gd name="T21" fmla="*/ 0 h 316"/>
                <a:gd name="T22" fmla="*/ 0 w 793"/>
                <a:gd name="T23" fmla="*/ 0 h 316"/>
                <a:gd name="T24" fmla="*/ 0 w 793"/>
                <a:gd name="T25" fmla="*/ 0 h 316"/>
                <a:gd name="T26" fmla="*/ 0 w 793"/>
                <a:gd name="T27" fmla="*/ 0 h 316"/>
                <a:gd name="T28" fmla="*/ 0 w 793"/>
                <a:gd name="T29" fmla="*/ 0 h 316"/>
                <a:gd name="T30" fmla="*/ 0 w 793"/>
                <a:gd name="T31" fmla="*/ 0 h 316"/>
                <a:gd name="T32" fmla="*/ 0 w 793"/>
                <a:gd name="T33" fmla="*/ 0 h 316"/>
                <a:gd name="T34" fmla="*/ 0 w 793"/>
                <a:gd name="T35" fmla="*/ 0 h 316"/>
                <a:gd name="T36" fmla="*/ 0 w 793"/>
                <a:gd name="T37" fmla="*/ 0 h 316"/>
                <a:gd name="T38" fmla="*/ 0 w 793"/>
                <a:gd name="T39" fmla="*/ 0 h 316"/>
                <a:gd name="T40" fmla="*/ 0 w 793"/>
                <a:gd name="T41" fmla="*/ 0 h 316"/>
                <a:gd name="T42" fmla="*/ 0 w 793"/>
                <a:gd name="T43" fmla="*/ 0 h 316"/>
                <a:gd name="T44" fmla="*/ 0 w 793"/>
                <a:gd name="T45" fmla="*/ 0 h 316"/>
                <a:gd name="T46" fmla="*/ 0 w 793"/>
                <a:gd name="T47" fmla="*/ 0 h 316"/>
                <a:gd name="T48" fmla="*/ 0 w 793"/>
                <a:gd name="T49" fmla="*/ 0 h 316"/>
                <a:gd name="T50" fmla="*/ 0 w 793"/>
                <a:gd name="T51" fmla="*/ 0 h 316"/>
                <a:gd name="T52" fmla="*/ 0 w 793"/>
                <a:gd name="T53" fmla="*/ 0 h 316"/>
                <a:gd name="T54" fmla="*/ 0 w 793"/>
                <a:gd name="T55" fmla="*/ 0 h 316"/>
                <a:gd name="T56" fmla="*/ 0 w 793"/>
                <a:gd name="T57" fmla="*/ 0 h 316"/>
                <a:gd name="T58" fmla="*/ 0 w 793"/>
                <a:gd name="T59" fmla="*/ 0 h 316"/>
                <a:gd name="T60" fmla="*/ 0 w 793"/>
                <a:gd name="T61" fmla="*/ 0 h 316"/>
                <a:gd name="T62" fmla="*/ 0 w 793"/>
                <a:gd name="T63" fmla="*/ 0 h 316"/>
                <a:gd name="T64" fmla="*/ 0 w 793"/>
                <a:gd name="T65" fmla="*/ 0 h 316"/>
                <a:gd name="T66" fmla="*/ 0 w 793"/>
                <a:gd name="T67" fmla="*/ 0 h 316"/>
                <a:gd name="T68" fmla="*/ 0 w 793"/>
                <a:gd name="T69" fmla="*/ 0 h 316"/>
                <a:gd name="T70" fmla="*/ 0 w 793"/>
                <a:gd name="T71" fmla="*/ 0 h 316"/>
                <a:gd name="T72" fmla="*/ 0 w 793"/>
                <a:gd name="T73" fmla="*/ 0 h 316"/>
                <a:gd name="T74" fmla="*/ 0 w 793"/>
                <a:gd name="T75" fmla="*/ 0 h 316"/>
                <a:gd name="T76" fmla="*/ 0 w 793"/>
                <a:gd name="T77" fmla="*/ 0 h 316"/>
                <a:gd name="T78" fmla="*/ 0 w 793"/>
                <a:gd name="T79" fmla="*/ 0 h 316"/>
                <a:gd name="T80" fmla="*/ 0 w 793"/>
                <a:gd name="T81" fmla="*/ 0 h 316"/>
                <a:gd name="T82" fmla="*/ 0 w 793"/>
                <a:gd name="T83" fmla="*/ 0 h 316"/>
                <a:gd name="T84" fmla="*/ 0 w 793"/>
                <a:gd name="T85" fmla="*/ 0 h 316"/>
                <a:gd name="T86" fmla="*/ 0 w 793"/>
                <a:gd name="T87" fmla="*/ 0 h 316"/>
                <a:gd name="T88" fmla="*/ 0 w 793"/>
                <a:gd name="T89" fmla="*/ 0 h 316"/>
                <a:gd name="T90" fmla="*/ 0 w 793"/>
                <a:gd name="T91" fmla="*/ 0 h 316"/>
                <a:gd name="T92" fmla="*/ 0 w 793"/>
                <a:gd name="T93" fmla="*/ 0 h 316"/>
                <a:gd name="T94" fmla="*/ 0 w 793"/>
                <a:gd name="T95" fmla="*/ 0 h 316"/>
                <a:gd name="T96" fmla="*/ 0 w 793"/>
                <a:gd name="T97" fmla="*/ 0 h 316"/>
                <a:gd name="T98" fmla="*/ 0 w 793"/>
                <a:gd name="T99" fmla="*/ 0 h 316"/>
                <a:gd name="T100" fmla="*/ 0 w 793"/>
                <a:gd name="T101" fmla="*/ 0 h 316"/>
                <a:gd name="T102" fmla="*/ 0 w 793"/>
                <a:gd name="T103" fmla="*/ 0 h 316"/>
                <a:gd name="T104" fmla="*/ 0 w 793"/>
                <a:gd name="T105" fmla="*/ 0 h 316"/>
                <a:gd name="T106" fmla="*/ 0 w 793"/>
                <a:gd name="T107" fmla="*/ 0 h 316"/>
                <a:gd name="T108" fmla="*/ 0 w 793"/>
                <a:gd name="T109" fmla="*/ 0 h 316"/>
                <a:gd name="T110" fmla="*/ 0 w 793"/>
                <a:gd name="T111" fmla="*/ 0 h 316"/>
                <a:gd name="T112" fmla="*/ 0 w 793"/>
                <a:gd name="T113" fmla="*/ 0 h 316"/>
                <a:gd name="T114" fmla="*/ 0 w 793"/>
                <a:gd name="T115" fmla="*/ 0 h 316"/>
                <a:gd name="T116" fmla="*/ 0 w 793"/>
                <a:gd name="T117" fmla="*/ 0 h 316"/>
                <a:gd name="T118" fmla="*/ 0 w 793"/>
                <a:gd name="T119" fmla="*/ 0 h 316"/>
                <a:gd name="T120" fmla="*/ 0 w 793"/>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93"/>
                <a:gd name="T184" fmla="*/ 0 h 316"/>
                <a:gd name="T185" fmla="*/ 793 w 793"/>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93" h="316">
                  <a:moveTo>
                    <a:pt x="0" y="0"/>
                  </a:moveTo>
                  <a:lnTo>
                    <a:pt x="30" y="0"/>
                  </a:lnTo>
                  <a:lnTo>
                    <a:pt x="59" y="0"/>
                  </a:lnTo>
                  <a:lnTo>
                    <a:pt x="86" y="0"/>
                  </a:lnTo>
                  <a:lnTo>
                    <a:pt x="110" y="0"/>
                  </a:lnTo>
                  <a:lnTo>
                    <a:pt x="134" y="0"/>
                  </a:lnTo>
                  <a:lnTo>
                    <a:pt x="155" y="0"/>
                  </a:lnTo>
                  <a:lnTo>
                    <a:pt x="175" y="0"/>
                  </a:lnTo>
                  <a:lnTo>
                    <a:pt x="193" y="0"/>
                  </a:lnTo>
                  <a:lnTo>
                    <a:pt x="211" y="0"/>
                  </a:lnTo>
                  <a:lnTo>
                    <a:pt x="226" y="0"/>
                  </a:lnTo>
                  <a:lnTo>
                    <a:pt x="240" y="0"/>
                  </a:lnTo>
                  <a:lnTo>
                    <a:pt x="253" y="0"/>
                  </a:lnTo>
                  <a:lnTo>
                    <a:pt x="265" y="0"/>
                  </a:lnTo>
                  <a:lnTo>
                    <a:pt x="276" y="0"/>
                  </a:lnTo>
                  <a:lnTo>
                    <a:pt x="286" y="0"/>
                  </a:lnTo>
                  <a:lnTo>
                    <a:pt x="295" y="0"/>
                  </a:lnTo>
                  <a:lnTo>
                    <a:pt x="302" y="0"/>
                  </a:lnTo>
                  <a:lnTo>
                    <a:pt x="310" y="0"/>
                  </a:lnTo>
                  <a:lnTo>
                    <a:pt x="317" y="0"/>
                  </a:lnTo>
                  <a:lnTo>
                    <a:pt x="322" y="0"/>
                  </a:lnTo>
                  <a:lnTo>
                    <a:pt x="327" y="0"/>
                  </a:lnTo>
                  <a:lnTo>
                    <a:pt x="331" y="0"/>
                  </a:lnTo>
                  <a:lnTo>
                    <a:pt x="335" y="0"/>
                  </a:lnTo>
                  <a:lnTo>
                    <a:pt x="338" y="1"/>
                  </a:lnTo>
                  <a:lnTo>
                    <a:pt x="342" y="1"/>
                  </a:lnTo>
                  <a:lnTo>
                    <a:pt x="344" y="1"/>
                  </a:lnTo>
                  <a:lnTo>
                    <a:pt x="347" y="1"/>
                  </a:lnTo>
                  <a:lnTo>
                    <a:pt x="348" y="1"/>
                  </a:lnTo>
                  <a:lnTo>
                    <a:pt x="351" y="1"/>
                  </a:lnTo>
                  <a:lnTo>
                    <a:pt x="352" y="1"/>
                  </a:lnTo>
                  <a:lnTo>
                    <a:pt x="355" y="1"/>
                  </a:lnTo>
                  <a:lnTo>
                    <a:pt x="358" y="1"/>
                  </a:lnTo>
                  <a:lnTo>
                    <a:pt x="359" y="1"/>
                  </a:lnTo>
                  <a:lnTo>
                    <a:pt x="362" y="1"/>
                  </a:lnTo>
                  <a:lnTo>
                    <a:pt x="363" y="3"/>
                  </a:lnTo>
                  <a:lnTo>
                    <a:pt x="366" y="3"/>
                  </a:lnTo>
                  <a:lnTo>
                    <a:pt x="367" y="3"/>
                  </a:lnTo>
                  <a:lnTo>
                    <a:pt x="368" y="3"/>
                  </a:lnTo>
                  <a:lnTo>
                    <a:pt x="370" y="3"/>
                  </a:lnTo>
                  <a:lnTo>
                    <a:pt x="371" y="3"/>
                  </a:lnTo>
                  <a:lnTo>
                    <a:pt x="374" y="3"/>
                  </a:lnTo>
                  <a:lnTo>
                    <a:pt x="375" y="3"/>
                  </a:lnTo>
                  <a:lnTo>
                    <a:pt x="376" y="3"/>
                  </a:lnTo>
                  <a:lnTo>
                    <a:pt x="378" y="3"/>
                  </a:lnTo>
                  <a:lnTo>
                    <a:pt x="379" y="4"/>
                  </a:lnTo>
                  <a:lnTo>
                    <a:pt x="380" y="4"/>
                  </a:lnTo>
                  <a:lnTo>
                    <a:pt x="382" y="4"/>
                  </a:lnTo>
                  <a:lnTo>
                    <a:pt x="383" y="4"/>
                  </a:lnTo>
                  <a:lnTo>
                    <a:pt x="384" y="4"/>
                  </a:lnTo>
                  <a:lnTo>
                    <a:pt x="386" y="4"/>
                  </a:lnTo>
                  <a:lnTo>
                    <a:pt x="387" y="4"/>
                  </a:lnTo>
                  <a:lnTo>
                    <a:pt x="388" y="4"/>
                  </a:lnTo>
                  <a:lnTo>
                    <a:pt x="390" y="4"/>
                  </a:lnTo>
                  <a:lnTo>
                    <a:pt x="391" y="5"/>
                  </a:lnTo>
                  <a:lnTo>
                    <a:pt x="392" y="5"/>
                  </a:lnTo>
                  <a:lnTo>
                    <a:pt x="394" y="5"/>
                  </a:lnTo>
                  <a:lnTo>
                    <a:pt x="395" y="5"/>
                  </a:lnTo>
                  <a:lnTo>
                    <a:pt x="398" y="5"/>
                  </a:lnTo>
                  <a:lnTo>
                    <a:pt x="399" y="5"/>
                  </a:lnTo>
                  <a:lnTo>
                    <a:pt x="400" y="7"/>
                  </a:lnTo>
                  <a:lnTo>
                    <a:pt x="403" y="7"/>
                  </a:lnTo>
                  <a:lnTo>
                    <a:pt x="404" y="7"/>
                  </a:lnTo>
                  <a:lnTo>
                    <a:pt x="407" y="7"/>
                  </a:lnTo>
                  <a:lnTo>
                    <a:pt x="408" y="7"/>
                  </a:lnTo>
                  <a:lnTo>
                    <a:pt x="411" y="8"/>
                  </a:lnTo>
                  <a:lnTo>
                    <a:pt x="412" y="8"/>
                  </a:lnTo>
                  <a:lnTo>
                    <a:pt x="413" y="8"/>
                  </a:lnTo>
                  <a:lnTo>
                    <a:pt x="416" y="8"/>
                  </a:lnTo>
                  <a:lnTo>
                    <a:pt x="417" y="8"/>
                  </a:lnTo>
                  <a:lnTo>
                    <a:pt x="419" y="9"/>
                  </a:lnTo>
                  <a:lnTo>
                    <a:pt x="420" y="9"/>
                  </a:lnTo>
                  <a:lnTo>
                    <a:pt x="421" y="9"/>
                  </a:lnTo>
                  <a:lnTo>
                    <a:pt x="423" y="9"/>
                  </a:lnTo>
                  <a:lnTo>
                    <a:pt x="424" y="9"/>
                  </a:lnTo>
                  <a:lnTo>
                    <a:pt x="425" y="9"/>
                  </a:lnTo>
                  <a:lnTo>
                    <a:pt x="425" y="11"/>
                  </a:lnTo>
                  <a:lnTo>
                    <a:pt x="427" y="11"/>
                  </a:lnTo>
                  <a:lnTo>
                    <a:pt x="428" y="11"/>
                  </a:lnTo>
                  <a:lnTo>
                    <a:pt x="429" y="11"/>
                  </a:lnTo>
                  <a:lnTo>
                    <a:pt x="431" y="11"/>
                  </a:lnTo>
                  <a:lnTo>
                    <a:pt x="432" y="12"/>
                  </a:lnTo>
                  <a:lnTo>
                    <a:pt x="433" y="12"/>
                  </a:lnTo>
                  <a:lnTo>
                    <a:pt x="435" y="12"/>
                  </a:lnTo>
                  <a:lnTo>
                    <a:pt x="436" y="13"/>
                  </a:lnTo>
                  <a:lnTo>
                    <a:pt x="437" y="13"/>
                  </a:lnTo>
                  <a:lnTo>
                    <a:pt x="439" y="13"/>
                  </a:lnTo>
                  <a:lnTo>
                    <a:pt x="440" y="15"/>
                  </a:lnTo>
                  <a:lnTo>
                    <a:pt x="443" y="15"/>
                  </a:lnTo>
                  <a:lnTo>
                    <a:pt x="444" y="15"/>
                  </a:lnTo>
                  <a:lnTo>
                    <a:pt x="445" y="16"/>
                  </a:lnTo>
                  <a:lnTo>
                    <a:pt x="448" y="16"/>
                  </a:lnTo>
                  <a:lnTo>
                    <a:pt x="449" y="17"/>
                  </a:lnTo>
                  <a:lnTo>
                    <a:pt x="452" y="17"/>
                  </a:lnTo>
                  <a:lnTo>
                    <a:pt x="455" y="19"/>
                  </a:lnTo>
                  <a:lnTo>
                    <a:pt x="457" y="19"/>
                  </a:lnTo>
                  <a:lnTo>
                    <a:pt x="459" y="20"/>
                  </a:lnTo>
                  <a:lnTo>
                    <a:pt x="461" y="20"/>
                  </a:lnTo>
                  <a:lnTo>
                    <a:pt x="464" y="21"/>
                  </a:lnTo>
                  <a:lnTo>
                    <a:pt x="465" y="21"/>
                  </a:lnTo>
                  <a:lnTo>
                    <a:pt x="467" y="23"/>
                  </a:lnTo>
                  <a:lnTo>
                    <a:pt x="469" y="23"/>
                  </a:lnTo>
                  <a:lnTo>
                    <a:pt x="471" y="24"/>
                  </a:lnTo>
                  <a:lnTo>
                    <a:pt x="472" y="24"/>
                  </a:lnTo>
                  <a:lnTo>
                    <a:pt x="473" y="24"/>
                  </a:lnTo>
                  <a:lnTo>
                    <a:pt x="474" y="25"/>
                  </a:lnTo>
                  <a:lnTo>
                    <a:pt x="476" y="25"/>
                  </a:lnTo>
                  <a:lnTo>
                    <a:pt x="477" y="25"/>
                  </a:lnTo>
                  <a:lnTo>
                    <a:pt x="478" y="27"/>
                  </a:lnTo>
                  <a:lnTo>
                    <a:pt x="480" y="27"/>
                  </a:lnTo>
                  <a:lnTo>
                    <a:pt x="481" y="27"/>
                  </a:lnTo>
                  <a:lnTo>
                    <a:pt x="481" y="28"/>
                  </a:lnTo>
                  <a:lnTo>
                    <a:pt x="482" y="28"/>
                  </a:lnTo>
                  <a:lnTo>
                    <a:pt x="484" y="28"/>
                  </a:lnTo>
                  <a:lnTo>
                    <a:pt x="485" y="29"/>
                  </a:lnTo>
                  <a:lnTo>
                    <a:pt x="486" y="29"/>
                  </a:lnTo>
                  <a:lnTo>
                    <a:pt x="488" y="31"/>
                  </a:lnTo>
                  <a:lnTo>
                    <a:pt x="489" y="31"/>
                  </a:lnTo>
                  <a:lnTo>
                    <a:pt x="490" y="32"/>
                  </a:lnTo>
                  <a:lnTo>
                    <a:pt x="492" y="32"/>
                  </a:lnTo>
                  <a:lnTo>
                    <a:pt x="493" y="33"/>
                  </a:lnTo>
                  <a:lnTo>
                    <a:pt x="494" y="33"/>
                  </a:lnTo>
                  <a:lnTo>
                    <a:pt x="497" y="35"/>
                  </a:lnTo>
                  <a:lnTo>
                    <a:pt x="498" y="36"/>
                  </a:lnTo>
                  <a:lnTo>
                    <a:pt x="500" y="36"/>
                  </a:lnTo>
                  <a:lnTo>
                    <a:pt x="502" y="37"/>
                  </a:lnTo>
                  <a:lnTo>
                    <a:pt x="504" y="39"/>
                  </a:lnTo>
                  <a:lnTo>
                    <a:pt x="506" y="40"/>
                  </a:lnTo>
                  <a:lnTo>
                    <a:pt x="508" y="40"/>
                  </a:lnTo>
                  <a:lnTo>
                    <a:pt x="510" y="41"/>
                  </a:lnTo>
                  <a:lnTo>
                    <a:pt x="512" y="43"/>
                  </a:lnTo>
                  <a:lnTo>
                    <a:pt x="513" y="43"/>
                  </a:lnTo>
                  <a:lnTo>
                    <a:pt x="516" y="44"/>
                  </a:lnTo>
                  <a:lnTo>
                    <a:pt x="517" y="45"/>
                  </a:lnTo>
                  <a:lnTo>
                    <a:pt x="518" y="45"/>
                  </a:lnTo>
                  <a:lnTo>
                    <a:pt x="520" y="47"/>
                  </a:lnTo>
                  <a:lnTo>
                    <a:pt x="521" y="47"/>
                  </a:lnTo>
                  <a:lnTo>
                    <a:pt x="522" y="47"/>
                  </a:lnTo>
                  <a:lnTo>
                    <a:pt x="522" y="48"/>
                  </a:lnTo>
                  <a:lnTo>
                    <a:pt x="524" y="48"/>
                  </a:lnTo>
                  <a:lnTo>
                    <a:pt x="525" y="49"/>
                  </a:lnTo>
                  <a:lnTo>
                    <a:pt x="526" y="49"/>
                  </a:lnTo>
                  <a:lnTo>
                    <a:pt x="528" y="51"/>
                  </a:lnTo>
                  <a:lnTo>
                    <a:pt x="529" y="51"/>
                  </a:lnTo>
                  <a:lnTo>
                    <a:pt x="530" y="52"/>
                  </a:lnTo>
                  <a:lnTo>
                    <a:pt x="532" y="52"/>
                  </a:lnTo>
                  <a:lnTo>
                    <a:pt x="533" y="53"/>
                  </a:lnTo>
                  <a:lnTo>
                    <a:pt x="534" y="55"/>
                  </a:lnTo>
                  <a:lnTo>
                    <a:pt x="535" y="55"/>
                  </a:lnTo>
                  <a:lnTo>
                    <a:pt x="537" y="56"/>
                  </a:lnTo>
                  <a:lnTo>
                    <a:pt x="538" y="56"/>
                  </a:lnTo>
                  <a:lnTo>
                    <a:pt x="539" y="57"/>
                  </a:lnTo>
                  <a:lnTo>
                    <a:pt x="541" y="57"/>
                  </a:lnTo>
                  <a:lnTo>
                    <a:pt x="542" y="59"/>
                  </a:lnTo>
                  <a:lnTo>
                    <a:pt x="545" y="60"/>
                  </a:lnTo>
                  <a:lnTo>
                    <a:pt x="546" y="60"/>
                  </a:lnTo>
                  <a:lnTo>
                    <a:pt x="547" y="61"/>
                  </a:lnTo>
                  <a:lnTo>
                    <a:pt x="550" y="62"/>
                  </a:lnTo>
                  <a:lnTo>
                    <a:pt x="551" y="64"/>
                  </a:lnTo>
                  <a:lnTo>
                    <a:pt x="553" y="64"/>
                  </a:lnTo>
                  <a:lnTo>
                    <a:pt x="555" y="65"/>
                  </a:lnTo>
                  <a:lnTo>
                    <a:pt x="557" y="66"/>
                  </a:lnTo>
                  <a:lnTo>
                    <a:pt x="558" y="66"/>
                  </a:lnTo>
                  <a:lnTo>
                    <a:pt x="559" y="68"/>
                  </a:lnTo>
                  <a:lnTo>
                    <a:pt x="561" y="68"/>
                  </a:lnTo>
                  <a:lnTo>
                    <a:pt x="562" y="69"/>
                  </a:lnTo>
                  <a:lnTo>
                    <a:pt x="563" y="70"/>
                  </a:lnTo>
                  <a:lnTo>
                    <a:pt x="565" y="70"/>
                  </a:lnTo>
                  <a:lnTo>
                    <a:pt x="566" y="72"/>
                  </a:lnTo>
                  <a:lnTo>
                    <a:pt x="567" y="73"/>
                  </a:lnTo>
                  <a:lnTo>
                    <a:pt x="569" y="73"/>
                  </a:lnTo>
                  <a:lnTo>
                    <a:pt x="570" y="74"/>
                  </a:lnTo>
                  <a:lnTo>
                    <a:pt x="571" y="74"/>
                  </a:lnTo>
                  <a:lnTo>
                    <a:pt x="571" y="76"/>
                  </a:lnTo>
                  <a:lnTo>
                    <a:pt x="573" y="76"/>
                  </a:lnTo>
                  <a:lnTo>
                    <a:pt x="574" y="76"/>
                  </a:lnTo>
                  <a:lnTo>
                    <a:pt x="574" y="77"/>
                  </a:lnTo>
                  <a:lnTo>
                    <a:pt x="575" y="77"/>
                  </a:lnTo>
                  <a:lnTo>
                    <a:pt x="577" y="78"/>
                  </a:lnTo>
                  <a:lnTo>
                    <a:pt x="578" y="78"/>
                  </a:lnTo>
                  <a:lnTo>
                    <a:pt x="579" y="80"/>
                  </a:lnTo>
                  <a:lnTo>
                    <a:pt x="581" y="80"/>
                  </a:lnTo>
                  <a:lnTo>
                    <a:pt x="581" y="81"/>
                  </a:lnTo>
                  <a:lnTo>
                    <a:pt x="582" y="82"/>
                  </a:lnTo>
                  <a:lnTo>
                    <a:pt x="585" y="82"/>
                  </a:lnTo>
                  <a:lnTo>
                    <a:pt x="586" y="84"/>
                  </a:lnTo>
                  <a:lnTo>
                    <a:pt x="587" y="85"/>
                  </a:lnTo>
                  <a:lnTo>
                    <a:pt x="589" y="86"/>
                  </a:lnTo>
                  <a:lnTo>
                    <a:pt x="590" y="86"/>
                  </a:lnTo>
                  <a:lnTo>
                    <a:pt x="591" y="88"/>
                  </a:lnTo>
                  <a:lnTo>
                    <a:pt x="593" y="88"/>
                  </a:lnTo>
                  <a:lnTo>
                    <a:pt x="593" y="89"/>
                  </a:lnTo>
                  <a:lnTo>
                    <a:pt x="594" y="89"/>
                  </a:lnTo>
                  <a:lnTo>
                    <a:pt x="595" y="90"/>
                  </a:lnTo>
                  <a:lnTo>
                    <a:pt x="597" y="90"/>
                  </a:lnTo>
                  <a:lnTo>
                    <a:pt x="597" y="92"/>
                  </a:lnTo>
                  <a:lnTo>
                    <a:pt x="598" y="92"/>
                  </a:lnTo>
                  <a:lnTo>
                    <a:pt x="599" y="93"/>
                  </a:lnTo>
                  <a:lnTo>
                    <a:pt x="600" y="93"/>
                  </a:lnTo>
                  <a:lnTo>
                    <a:pt x="600" y="94"/>
                  </a:lnTo>
                  <a:lnTo>
                    <a:pt x="602" y="94"/>
                  </a:lnTo>
                  <a:lnTo>
                    <a:pt x="603" y="96"/>
                  </a:lnTo>
                  <a:lnTo>
                    <a:pt x="604" y="97"/>
                  </a:lnTo>
                  <a:lnTo>
                    <a:pt x="606" y="97"/>
                  </a:lnTo>
                  <a:lnTo>
                    <a:pt x="606" y="98"/>
                  </a:lnTo>
                  <a:lnTo>
                    <a:pt x="607" y="98"/>
                  </a:lnTo>
                  <a:lnTo>
                    <a:pt x="608" y="100"/>
                  </a:lnTo>
                  <a:lnTo>
                    <a:pt x="610" y="101"/>
                  </a:lnTo>
                  <a:lnTo>
                    <a:pt x="611" y="101"/>
                  </a:lnTo>
                  <a:lnTo>
                    <a:pt x="611" y="102"/>
                  </a:lnTo>
                  <a:lnTo>
                    <a:pt x="612" y="104"/>
                  </a:lnTo>
                  <a:lnTo>
                    <a:pt x="614" y="104"/>
                  </a:lnTo>
                  <a:lnTo>
                    <a:pt x="615" y="105"/>
                  </a:lnTo>
                  <a:lnTo>
                    <a:pt x="616" y="106"/>
                  </a:lnTo>
                  <a:lnTo>
                    <a:pt x="618" y="106"/>
                  </a:lnTo>
                  <a:lnTo>
                    <a:pt x="618" y="108"/>
                  </a:lnTo>
                  <a:lnTo>
                    <a:pt x="619" y="108"/>
                  </a:lnTo>
                  <a:lnTo>
                    <a:pt x="620" y="109"/>
                  </a:lnTo>
                  <a:lnTo>
                    <a:pt x="622" y="110"/>
                  </a:lnTo>
                  <a:lnTo>
                    <a:pt x="623" y="110"/>
                  </a:lnTo>
                  <a:lnTo>
                    <a:pt x="623" y="112"/>
                  </a:lnTo>
                  <a:lnTo>
                    <a:pt x="624" y="112"/>
                  </a:lnTo>
                  <a:lnTo>
                    <a:pt x="624" y="113"/>
                  </a:lnTo>
                  <a:lnTo>
                    <a:pt x="626" y="113"/>
                  </a:lnTo>
                  <a:lnTo>
                    <a:pt x="627" y="114"/>
                  </a:lnTo>
                  <a:lnTo>
                    <a:pt x="628" y="114"/>
                  </a:lnTo>
                  <a:lnTo>
                    <a:pt x="628" y="116"/>
                  </a:lnTo>
                  <a:lnTo>
                    <a:pt x="630" y="116"/>
                  </a:lnTo>
                  <a:lnTo>
                    <a:pt x="631" y="117"/>
                  </a:lnTo>
                  <a:lnTo>
                    <a:pt x="632" y="118"/>
                  </a:lnTo>
                  <a:lnTo>
                    <a:pt x="634" y="118"/>
                  </a:lnTo>
                  <a:lnTo>
                    <a:pt x="634" y="120"/>
                  </a:lnTo>
                  <a:lnTo>
                    <a:pt x="635" y="120"/>
                  </a:lnTo>
                  <a:lnTo>
                    <a:pt x="636" y="121"/>
                  </a:lnTo>
                  <a:lnTo>
                    <a:pt x="638" y="121"/>
                  </a:lnTo>
                  <a:lnTo>
                    <a:pt x="639" y="122"/>
                  </a:lnTo>
                  <a:lnTo>
                    <a:pt x="640" y="122"/>
                  </a:lnTo>
                  <a:lnTo>
                    <a:pt x="640" y="124"/>
                  </a:lnTo>
                  <a:lnTo>
                    <a:pt x="642" y="125"/>
                  </a:lnTo>
                  <a:lnTo>
                    <a:pt x="643" y="125"/>
                  </a:lnTo>
                  <a:lnTo>
                    <a:pt x="644" y="126"/>
                  </a:lnTo>
                  <a:lnTo>
                    <a:pt x="646" y="127"/>
                  </a:lnTo>
                  <a:lnTo>
                    <a:pt x="647" y="127"/>
                  </a:lnTo>
                  <a:lnTo>
                    <a:pt x="648" y="129"/>
                  </a:lnTo>
                  <a:lnTo>
                    <a:pt x="650" y="130"/>
                  </a:lnTo>
                  <a:lnTo>
                    <a:pt x="651" y="131"/>
                  </a:lnTo>
                  <a:lnTo>
                    <a:pt x="652" y="131"/>
                  </a:lnTo>
                  <a:lnTo>
                    <a:pt x="652" y="133"/>
                  </a:lnTo>
                  <a:lnTo>
                    <a:pt x="654" y="133"/>
                  </a:lnTo>
                  <a:lnTo>
                    <a:pt x="654" y="134"/>
                  </a:lnTo>
                  <a:lnTo>
                    <a:pt x="655" y="134"/>
                  </a:lnTo>
                  <a:lnTo>
                    <a:pt x="655" y="135"/>
                  </a:lnTo>
                  <a:lnTo>
                    <a:pt x="656" y="135"/>
                  </a:lnTo>
                  <a:lnTo>
                    <a:pt x="656" y="137"/>
                  </a:lnTo>
                  <a:lnTo>
                    <a:pt x="658" y="137"/>
                  </a:lnTo>
                  <a:lnTo>
                    <a:pt x="659" y="138"/>
                  </a:lnTo>
                  <a:lnTo>
                    <a:pt x="659" y="139"/>
                  </a:lnTo>
                  <a:lnTo>
                    <a:pt x="660" y="141"/>
                  </a:lnTo>
                  <a:lnTo>
                    <a:pt x="662" y="141"/>
                  </a:lnTo>
                  <a:lnTo>
                    <a:pt x="663" y="142"/>
                  </a:lnTo>
                  <a:lnTo>
                    <a:pt x="663" y="143"/>
                  </a:lnTo>
                  <a:lnTo>
                    <a:pt x="664" y="145"/>
                  </a:lnTo>
                  <a:lnTo>
                    <a:pt x="665" y="146"/>
                  </a:lnTo>
                  <a:lnTo>
                    <a:pt x="667" y="147"/>
                  </a:lnTo>
                  <a:lnTo>
                    <a:pt x="668" y="149"/>
                  </a:lnTo>
                  <a:lnTo>
                    <a:pt x="669" y="150"/>
                  </a:lnTo>
                  <a:lnTo>
                    <a:pt x="671" y="151"/>
                  </a:lnTo>
                  <a:lnTo>
                    <a:pt x="672" y="153"/>
                  </a:lnTo>
                  <a:lnTo>
                    <a:pt x="673" y="154"/>
                  </a:lnTo>
                  <a:lnTo>
                    <a:pt x="675" y="155"/>
                  </a:lnTo>
                  <a:lnTo>
                    <a:pt x="676" y="157"/>
                  </a:lnTo>
                  <a:lnTo>
                    <a:pt x="676" y="158"/>
                  </a:lnTo>
                  <a:lnTo>
                    <a:pt x="677" y="158"/>
                  </a:lnTo>
                  <a:lnTo>
                    <a:pt x="679" y="159"/>
                  </a:lnTo>
                  <a:lnTo>
                    <a:pt x="680" y="161"/>
                  </a:lnTo>
                  <a:lnTo>
                    <a:pt x="680" y="162"/>
                  </a:lnTo>
                  <a:lnTo>
                    <a:pt x="681" y="162"/>
                  </a:lnTo>
                  <a:lnTo>
                    <a:pt x="681" y="163"/>
                  </a:lnTo>
                  <a:lnTo>
                    <a:pt x="683" y="165"/>
                  </a:lnTo>
                  <a:lnTo>
                    <a:pt x="684" y="166"/>
                  </a:lnTo>
                  <a:lnTo>
                    <a:pt x="685" y="167"/>
                  </a:lnTo>
                  <a:lnTo>
                    <a:pt x="685" y="169"/>
                  </a:lnTo>
                  <a:lnTo>
                    <a:pt x="687" y="169"/>
                  </a:lnTo>
                  <a:lnTo>
                    <a:pt x="688" y="170"/>
                  </a:lnTo>
                  <a:lnTo>
                    <a:pt x="688" y="171"/>
                  </a:lnTo>
                  <a:lnTo>
                    <a:pt x="689" y="173"/>
                  </a:lnTo>
                  <a:lnTo>
                    <a:pt x="691" y="174"/>
                  </a:lnTo>
                  <a:lnTo>
                    <a:pt x="692" y="175"/>
                  </a:lnTo>
                  <a:lnTo>
                    <a:pt x="693" y="178"/>
                  </a:lnTo>
                  <a:lnTo>
                    <a:pt x="695" y="179"/>
                  </a:lnTo>
                  <a:lnTo>
                    <a:pt x="696" y="181"/>
                  </a:lnTo>
                  <a:lnTo>
                    <a:pt x="697" y="183"/>
                  </a:lnTo>
                  <a:lnTo>
                    <a:pt x="700" y="185"/>
                  </a:lnTo>
                  <a:lnTo>
                    <a:pt x="701" y="186"/>
                  </a:lnTo>
                  <a:lnTo>
                    <a:pt x="701" y="187"/>
                  </a:lnTo>
                  <a:lnTo>
                    <a:pt x="703" y="188"/>
                  </a:lnTo>
                  <a:lnTo>
                    <a:pt x="704" y="190"/>
                  </a:lnTo>
                  <a:lnTo>
                    <a:pt x="705" y="191"/>
                  </a:lnTo>
                  <a:lnTo>
                    <a:pt x="707" y="192"/>
                  </a:lnTo>
                  <a:lnTo>
                    <a:pt x="707" y="194"/>
                  </a:lnTo>
                  <a:lnTo>
                    <a:pt x="708" y="195"/>
                  </a:lnTo>
                  <a:lnTo>
                    <a:pt x="709" y="196"/>
                  </a:lnTo>
                  <a:lnTo>
                    <a:pt x="711" y="198"/>
                  </a:lnTo>
                  <a:lnTo>
                    <a:pt x="712" y="199"/>
                  </a:lnTo>
                  <a:lnTo>
                    <a:pt x="712" y="200"/>
                  </a:lnTo>
                  <a:lnTo>
                    <a:pt x="713" y="202"/>
                  </a:lnTo>
                  <a:lnTo>
                    <a:pt x="715" y="203"/>
                  </a:lnTo>
                  <a:lnTo>
                    <a:pt x="716" y="204"/>
                  </a:lnTo>
                  <a:lnTo>
                    <a:pt x="716" y="206"/>
                  </a:lnTo>
                  <a:lnTo>
                    <a:pt x="717" y="207"/>
                  </a:lnTo>
                  <a:lnTo>
                    <a:pt x="719" y="207"/>
                  </a:lnTo>
                  <a:lnTo>
                    <a:pt x="719" y="208"/>
                  </a:lnTo>
                  <a:lnTo>
                    <a:pt x="720" y="210"/>
                  </a:lnTo>
                  <a:lnTo>
                    <a:pt x="721" y="211"/>
                  </a:lnTo>
                  <a:lnTo>
                    <a:pt x="721" y="214"/>
                  </a:lnTo>
                  <a:lnTo>
                    <a:pt x="723" y="215"/>
                  </a:lnTo>
                  <a:lnTo>
                    <a:pt x="724" y="216"/>
                  </a:lnTo>
                  <a:lnTo>
                    <a:pt x="725" y="218"/>
                  </a:lnTo>
                  <a:lnTo>
                    <a:pt x="727" y="220"/>
                  </a:lnTo>
                  <a:lnTo>
                    <a:pt x="728" y="222"/>
                  </a:lnTo>
                  <a:lnTo>
                    <a:pt x="729" y="224"/>
                  </a:lnTo>
                  <a:lnTo>
                    <a:pt x="730" y="226"/>
                  </a:lnTo>
                  <a:lnTo>
                    <a:pt x="733" y="228"/>
                  </a:lnTo>
                  <a:lnTo>
                    <a:pt x="734" y="230"/>
                  </a:lnTo>
                  <a:lnTo>
                    <a:pt x="734" y="232"/>
                  </a:lnTo>
                  <a:lnTo>
                    <a:pt x="736" y="234"/>
                  </a:lnTo>
                  <a:lnTo>
                    <a:pt x="737" y="235"/>
                  </a:lnTo>
                  <a:lnTo>
                    <a:pt x="738" y="236"/>
                  </a:lnTo>
                  <a:lnTo>
                    <a:pt x="740" y="238"/>
                  </a:lnTo>
                  <a:lnTo>
                    <a:pt x="741" y="239"/>
                  </a:lnTo>
                  <a:lnTo>
                    <a:pt x="741" y="240"/>
                  </a:lnTo>
                  <a:lnTo>
                    <a:pt x="742" y="242"/>
                  </a:lnTo>
                  <a:lnTo>
                    <a:pt x="744" y="243"/>
                  </a:lnTo>
                  <a:lnTo>
                    <a:pt x="744" y="244"/>
                  </a:lnTo>
                  <a:lnTo>
                    <a:pt x="745" y="246"/>
                  </a:lnTo>
                  <a:lnTo>
                    <a:pt x="746" y="247"/>
                  </a:lnTo>
                  <a:lnTo>
                    <a:pt x="748" y="248"/>
                  </a:lnTo>
                  <a:lnTo>
                    <a:pt x="748" y="250"/>
                  </a:lnTo>
                  <a:lnTo>
                    <a:pt x="749" y="251"/>
                  </a:lnTo>
                  <a:lnTo>
                    <a:pt x="749" y="252"/>
                  </a:lnTo>
                  <a:lnTo>
                    <a:pt x="750" y="253"/>
                  </a:lnTo>
                  <a:lnTo>
                    <a:pt x="752" y="255"/>
                  </a:lnTo>
                  <a:lnTo>
                    <a:pt x="753" y="256"/>
                  </a:lnTo>
                  <a:lnTo>
                    <a:pt x="753" y="257"/>
                  </a:lnTo>
                  <a:lnTo>
                    <a:pt x="754" y="259"/>
                  </a:lnTo>
                  <a:lnTo>
                    <a:pt x="756" y="260"/>
                  </a:lnTo>
                  <a:lnTo>
                    <a:pt x="757" y="261"/>
                  </a:lnTo>
                  <a:lnTo>
                    <a:pt x="758" y="263"/>
                  </a:lnTo>
                  <a:lnTo>
                    <a:pt x="760" y="265"/>
                  </a:lnTo>
                  <a:lnTo>
                    <a:pt x="761" y="267"/>
                  </a:lnTo>
                  <a:lnTo>
                    <a:pt x="762" y="269"/>
                  </a:lnTo>
                  <a:lnTo>
                    <a:pt x="764" y="271"/>
                  </a:lnTo>
                  <a:lnTo>
                    <a:pt x="765" y="273"/>
                  </a:lnTo>
                  <a:lnTo>
                    <a:pt x="766" y="276"/>
                  </a:lnTo>
                  <a:lnTo>
                    <a:pt x="768" y="277"/>
                  </a:lnTo>
                  <a:lnTo>
                    <a:pt x="769" y="279"/>
                  </a:lnTo>
                  <a:lnTo>
                    <a:pt x="770" y="281"/>
                  </a:lnTo>
                  <a:lnTo>
                    <a:pt x="772" y="283"/>
                  </a:lnTo>
                  <a:lnTo>
                    <a:pt x="773" y="284"/>
                  </a:lnTo>
                  <a:lnTo>
                    <a:pt x="774" y="285"/>
                  </a:lnTo>
                  <a:lnTo>
                    <a:pt x="774" y="287"/>
                  </a:lnTo>
                  <a:lnTo>
                    <a:pt x="776" y="288"/>
                  </a:lnTo>
                  <a:lnTo>
                    <a:pt x="777" y="289"/>
                  </a:lnTo>
                  <a:lnTo>
                    <a:pt x="777" y="291"/>
                  </a:lnTo>
                  <a:lnTo>
                    <a:pt x="778" y="292"/>
                  </a:lnTo>
                  <a:lnTo>
                    <a:pt x="780" y="293"/>
                  </a:lnTo>
                  <a:lnTo>
                    <a:pt x="781" y="295"/>
                  </a:lnTo>
                  <a:lnTo>
                    <a:pt x="781" y="296"/>
                  </a:lnTo>
                  <a:lnTo>
                    <a:pt x="782" y="297"/>
                  </a:lnTo>
                  <a:lnTo>
                    <a:pt x="782" y="299"/>
                  </a:lnTo>
                  <a:lnTo>
                    <a:pt x="784" y="299"/>
                  </a:lnTo>
                  <a:lnTo>
                    <a:pt x="784" y="300"/>
                  </a:lnTo>
                  <a:lnTo>
                    <a:pt x="785" y="301"/>
                  </a:lnTo>
                  <a:lnTo>
                    <a:pt x="785" y="303"/>
                  </a:lnTo>
                  <a:lnTo>
                    <a:pt x="786" y="304"/>
                  </a:lnTo>
                  <a:lnTo>
                    <a:pt x="786" y="305"/>
                  </a:lnTo>
                  <a:lnTo>
                    <a:pt x="788" y="307"/>
                  </a:lnTo>
                  <a:lnTo>
                    <a:pt x="788" y="308"/>
                  </a:lnTo>
                  <a:lnTo>
                    <a:pt x="789" y="309"/>
                  </a:lnTo>
                  <a:lnTo>
                    <a:pt x="790" y="311"/>
                  </a:lnTo>
                  <a:lnTo>
                    <a:pt x="790" y="312"/>
                  </a:lnTo>
                  <a:lnTo>
                    <a:pt x="791" y="313"/>
                  </a:lnTo>
                  <a:lnTo>
                    <a:pt x="793" y="316"/>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217" name="Freeform 117"/>
            <p:cNvSpPr>
              <a:spLocks/>
            </p:cNvSpPr>
            <p:nvPr/>
          </p:nvSpPr>
          <p:spPr bwMode="auto">
            <a:xfrm>
              <a:off x="1058" y="3758"/>
              <a:ext cx="396" cy="157"/>
            </a:xfrm>
            <a:custGeom>
              <a:avLst/>
              <a:gdLst>
                <a:gd name="T0" fmla="*/ 0 w 793"/>
                <a:gd name="T1" fmla="*/ 0 h 315"/>
                <a:gd name="T2" fmla="*/ 0 w 793"/>
                <a:gd name="T3" fmla="*/ 0 h 315"/>
                <a:gd name="T4" fmla="*/ 0 w 793"/>
                <a:gd name="T5" fmla="*/ 0 h 315"/>
                <a:gd name="T6" fmla="*/ 0 w 793"/>
                <a:gd name="T7" fmla="*/ 0 h 315"/>
                <a:gd name="T8" fmla="*/ 0 w 793"/>
                <a:gd name="T9" fmla="*/ 0 h 315"/>
                <a:gd name="T10" fmla="*/ 0 w 793"/>
                <a:gd name="T11" fmla="*/ 0 h 315"/>
                <a:gd name="T12" fmla="*/ 0 w 793"/>
                <a:gd name="T13" fmla="*/ 0 h 315"/>
                <a:gd name="T14" fmla="*/ 0 w 793"/>
                <a:gd name="T15" fmla="*/ 0 h 315"/>
                <a:gd name="T16" fmla="*/ 0 w 793"/>
                <a:gd name="T17" fmla="*/ 0 h 315"/>
                <a:gd name="T18" fmla="*/ 0 w 793"/>
                <a:gd name="T19" fmla="*/ 0 h 315"/>
                <a:gd name="T20" fmla="*/ 0 w 793"/>
                <a:gd name="T21" fmla="*/ 0 h 315"/>
                <a:gd name="T22" fmla="*/ 0 w 793"/>
                <a:gd name="T23" fmla="*/ 0 h 315"/>
                <a:gd name="T24" fmla="*/ 0 w 793"/>
                <a:gd name="T25" fmla="*/ 0 h 315"/>
                <a:gd name="T26" fmla="*/ 0 w 793"/>
                <a:gd name="T27" fmla="*/ 0 h 315"/>
                <a:gd name="T28" fmla="*/ 0 w 793"/>
                <a:gd name="T29" fmla="*/ 0 h 315"/>
                <a:gd name="T30" fmla="*/ 0 w 793"/>
                <a:gd name="T31" fmla="*/ 0 h 315"/>
                <a:gd name="T32" fmla="*/ 0 w 793"/>
                <a:gd name="T33" fmla="*/ 0 h 315"/>
                <a:gd name="T34" fmla="*/ 0 w 793"/>
                <a:gd name="T35" fmla="*/ 0 h 315"/>
                <a:gd name="T36" fmla="*/ 0 w 793"/>
                <a:gd name="T37" fmla="*/ 0 h 315"/>
                <a:gd name="T38" fmla="*/ 0 w 793"/>
                <a:gd name="T39" fmla="*/ 0 h 315"/>
                <a:gd name="T40" fmla="*/ 0 w 793"/>
                <a:gd name="T41" fmla="*/ 0 h 315"/>
                <a:gd name="T42" fmla="*/ 0 w 793"/>
                <a:gd name="T43" fmla="*/ 0 h 315"/>
                <a:gd name="T44" fmla="*/ 0 w 793"/>
                <a:gd name="T45" fmla="*/ 0 h 315"/>
                <a:gd name="T46" fmla="*/ 0 w 793"/>
                <a:gd name="T47" fmla="*/ 0 h 315"/>
                <a:gd name="T48" fmla="*/ 0 w 793"/>
                <a:gd name="T49" fmla="*/ 0 h 315"/>
                <a:gd name="T50" fmla="*/ 0 w 793"/>
                <a:gd name="T51" fmla="*/ 0 h 315"/>
                <a:gd name="T52" fmla="*/ 0 w 793"/>
                <a:gd name="T53" fmla="*/ 0 h 315"/>
                <a:gd name="T54" fmla="*/ 0 w 793"/>
                <a:gd name="T55" fmla="*/ 0 h 315"/>
                <a:gd name="T56" fmla="*/ 0 w 793"/>
                <a:gd name="T57" fmla="*/ 0 h 315"/>
                <a:gd name="T58" fmla="*/ 0 w 793"/>
                <a:gd name="T59" fmla="*/ 0 h 315"/>
                <a:gd name="T60" fmla="*/ 0 w 793"/>
                <a:gd name="T61" fmla="*/ 0 h 315"/>
                <a:gd name="T62" fmla="*/ 0 w 793"/>
                <a:gd name="T63" fmla="*/ 0 h 315"/>
                <a:gd name="T64" fmla="*/ 0 w 793"/>
                <a:gd name="T65" fmla="*/ 0 h 315"/>
                <a:gd name="T66" fmla="*/ 0 w 793"/>
                <a:gd name="T67" fmla="*/ 0 h 315"/>
                <a:gd name="T68" fmla="*/ 0 w 793"/>
                <a:gd name="T69" fmla="*/ 0 h 315"/>
                <a:gd name="T70" fmla="*/ 0 w 793"/>
                <a:gd name="T71" fmla="*/ 0 h 315"/>
                <a:gd name="T72" fmla="*/ 0 w 793"/>
                <a:gd name="T73" fmla="*/ 0 h 315"/>
                <a:gd name="T74" fmla="*/ 0 w 793"/>
                <a:gd name="T75" fmla="*/ 0 h 315"/>
                <a:gd name="T76" fmla="*/ 0 w 793"/>
                <a:gd name="T77" fmla="*/ 0 h 315"/>
                <a:gd name="T78" fmla="*/ 0 w 793"/>
                <a:gd name="T79" fmla="*/ 0 h 315"/>
                <a:gd name="T80" fmla="*/ 0 w 793"/>
                <a:gd name="T81" fmla="*/ 0 h 315"/>
                <a:gd name="T82" fmla="*/ 0 w 793"/>
                <a:gd name="T83" fmla="*/ 0 h 315"/>
                <a:gd name="T84" fmla="*/ 0 w 793"/>
                <a:gd name="T85" fmla="*/ 0 h 315"/>
                <a:gd name="T86" fmla="*/ 0 w 793"/>
                <a:gd name="T87" fmla="*/ 0 h 315"/>
                <a:gd name="T88" fmla="*/ 0 w 793"/>
                <a:gd name="T89" fmla="*/ 0 h 315"/>
                <a:gd name="T90" fmla="*/ 0 w 793"/>
                <a:gd name="T91" fmla="*/ 0 h 315"/>
                <a:gd name="T92" fmla="*/ 0 w 793"/>
                <a:gd name="T93" fmla="*/ 0 h 315"/>
                <a:gd name="T94" fmla="*/ 0 w 793"/>
                <a:gd name="T95" fmla="*/ 0 h 315"/>
                <a:gd name="T96" fmla="*/ 0 w 793"/>
                <a:gd name="T97" fmla="*/ 0 h 315"/>
                <a:gd name="T98" fmla="*/ 0 w 793"/>
                <a:gd name="T99" fmla="*/ 0 h 315"/>
                <a:gd name="T100" fmla="*/ 0 w 793"/>
                <a:gd name="T101" fmla="*/ 0 h 315"/>
                <a:gd name="T102" fmla="*/ 0 w 793"/>
                <a:gd name="T103" fmla="*/ 0 h 315"/>
                <a:gd name="T104" fmla="*/ 0 w 793"/>
                <a:gd name="T105" fmla="*/ 0 h 315"/>
                <a:gd name="T106" fmla="*/ 0 w 793"/>
                <a:gd name="T107" fmla="*/ 0 h 315"/>
                <a:gd name="T108" fmla="*/ 0 w 793"/>
                <a:gd name="T109" fmla="*/ 0 h 315"/>
                <a:gd name="T110" fmla="*/ 0 w 793"/>
                <a:gd name="T111" fmla="*/ 0 h 315"/>
                <a:gd name="T112" fmla="*/ 0 w 793"/>
                <a:gd name="T113" fmla="*/ 0 h 315"/>
                <a:gd name="T114" fmla="*/ 0 w 793"/>
                <a:gd name="T115" fmla="*/ 0 h 315"/>
                <a:gd name="T116" fmla="*/ 0 w 793"/>
                <a:gd name="T117" fmla="*/ 0 h 315"/>
                <a:gd name="T118" fmla="*/ 0 w 793"/>
                <a:gd name="T119" fmla="*/ 0 h 315"/>
                <a:gd name="T120" fmla="*/ 0 w 793"/>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93"/>
                <a:gd name="T184" fmla="*/ 0 h 315"/>
                <a:gd name="T185" fmla="*/ 793 w 793"/>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93" h="315">
                  <a:moveTo>
                    <a:pt x="0" y="315"/>
                  </a:moveTo>
                  <a:lnTo>
                    <a:pt x="30" y="315"/>
                  </a:lnTo>
                  <a:lnTo>
                    <a:pt x="59" y="315"/>
                  </a:lnTo>
                  <a:lnTo>
                    <a:pt x="86" y="315"/>
                  </a:lnTo>
                  <a:lnTo>
                    <a:pt x="110" y="315"/>
                  </a:lnTo>
                  <a:lnTo>
                    <a:pt x="134" y="315"/>
                  </a:lnTo>
                  <a:lnTo>
                    <a:pt x="155" y="315"/>
                  </a:lnTo>
                  <a:lnTo>
                    <a:pt x="175" y="315"/>
                  </a:lnTo>
                  <a:lnTo>
                    <a:pt x="193" y="315"/>
                  </a:lnTo>
                  <a:lnTo>
                    <a:pt x="211" y="315"/>
                  </a:lnTo>
                  <a:lnTo>
                    <a:pt x="226" y="315"/>
                  </a:lnTo>
                  <a:lnTo>
                    <a:pt x="240" y="315"/>
                  </a:lnTo>
                  <a:lnTo>
                    <a:pt x="253" y="315"/>
                  </a:lnTo>
                  <a:lnTo>
                    <a:pt x="265" y="315"/>
                  </a:lnTo>
                  <a:lnTo>
                    <a:pt x="276" y="315"/>
                  </a:lnTo>
                  <a:lnTo>
                    <a:pt x="286" y="315"/>
                  </a:lnTo>
                  <a:lnTo>
                    <a:pt x="295" y="315"/>
                  </a:lnTo>
                  <a:lnTo>
                    <a:pt x="302" y="315"/>
                  </a:lnTo>
                  <a:lnTo>
                    <a:pt x="310" y="315"/>
                  </a:lnTo>
                  <a:lnTo>
                    <a:pt x="317" y="315"/>
                  </a:lnTo>
                  <a:lnTo>
                    <a:pt x="322" y="315"/>
                  </a:lnTo>
                  <a:lnTo>
                    <a:pt x="327" y="315"/>
                  </a:lnTo>
                  <a:lnTo>
                    <a:pt x="331" y="315"/>
                  </a:lnTo>
                  <a:lnTo>
                    <a:pt x="335" y="315"/>
                  </a:lnTo>
                  <a:lnTo>
                    <a:pt x="338" y="315"/>
                  </a:lnTo>
                  <a:lnTo>
                    <a:pt x="342" y="315"/>
                  </a:lnTo>
                  <a:lnTo>
                    <a:pt x="344" y="315"/>
                  </a:lnTo>
                  <a:lnTo>
                    <a:pt x="347" y="313"/>
                  </a:lnTo>
                  <a:lnTo>
                    <a:pt x="348" y="313"/>
                  </a:lnTo>
                  <a:lnTo>
                    <a:pt x="351" y="313"/>
                  </a:lnTo>
                  <a:lnTo>
                    <a:pt x="352" y="313"/>
                  </a:lnTo>
                  <a:lnTo>
                    <a:pt x="355" y="313"/>
                  </a:lnTo>
                  <a:lnTo>
                    <a:pt x="358" y="313"/>
                  </a:lnTo>
                  <a:lnTo>
                    <a:pt x="359" y="313"/>
                  </a:lnTo>
                  <a:lnTo>
                    <a:pt x="362" y="313"/>
                  </a:lnTo>
                  <a:lnTo>
                    <a:pt x="363" y="313"/>
                  </a:lnTo>
                  <a:lnTo>
                    <a:pt x="366" y="313"/>
                  </a:lnTo>
                  <a:lnTo>
                    <a:pt x="367" y="313"/>
                  </a:lnTo>
                  <a:lnTo>
                    <a:pt x="368" y="312"/>
                  </a:lnTo>
                  <a:lnTo>
                    <a:pt x="370" y="312"/>
                  </a:lnTo>
                  <a:lnTo>
                    <a:pt x="371" y="312"/>
                  </a:lnTo>
                  <a:lnTo>
                    <a:pt x="374" y="312"/>
                  </a:lnTo>
                  <a:lnTo>
                    <a:pt x="375" y="312"/>
                  </a:lnTo>
                  <a:lnTo>
                    <a:pt x="376" y="312"/>
                  </a:lnTo>
                  <a:lnTo>
                    <a:pt x="378" y="312"/>
                  </a:lnTo>
                  <a:lnTo>
                    <a:pt x="379" y="312"/>
                  </a:lnTo>
                  <a:lnTo>
                    <a:pt x="380" y="312"/>
                  </a:lnTo>
                  <a:lnTo>
                    <a:pt x="382" y="312"/>
                  </a:lnTo>
                  <a:lnTo>
                    <a:pt x="383" y="312"/>
                  </a:lnTo>
                  <a:lnTo>
                    <a:pt x="383" y="311"/>
                  </a:lnTo>
                  <a:lnTo>
                    <a:pt x="384" y="311"/>
                  </a:lnTo>
                  <a:lnTo>
                    <a:pt x="386" y="311"/>
                  </a:lnTo>
                  <a:lnTo>
                    <a:pt x="387" y="311"/>
                  </a:lnTo>
                  <a:lnTo>
                    <a:pt x="388" y="311"/>
                  </a:lnTo>
                  <a:lnTo>
                    <a:pt x="390" y="311"/>
                  </a:lnTo>
                  <a:lnTo>
                    <a:pt x="391" y="311"/>
                  </a:lnTo>
                  <a:lnTo>
                    <a:pt x="392" y="311"/>
                  </a:lnTo>
                  <a:lnTo>
                    <a:pt x="394" y="309"/>
                  </a:lnTo>
                  <a:lnTo>
                    <a:pt x="395" y="309"/>
                  </a:lnTo>
                  <a:lnTo>
                    <a:pt x="398" y="309"/>
                  </a:lnTo>
                  <a:lnTo>
                    <a:pt x="399" y="309"/>
                  </a:lnTo>
                  <a:lnTo>
                    <a:pt x="400" y="309"/>
                  </a:lnTo>
                  <a:lnTo>
                    <a:pt x="403" y="308"/>
                  </a:lnTo>
                  <a:lnTo>
                    <a:pt x="404" y="308"/>
                  </a:lnTo>
                  <a:lnTo>
                    <a:pt x="407" y="308"/>
                  </a:lnTo>
                  <a:lnTo>
                    <a:pt x="408" y="308"/>
                  </a:lnTo>
                  <a:lnTo>
                    <a:pt x="411" y="308"/>
                  </a:lnTo>
                  <a:lnTo>
                    <a:pt x="412" y="307"/>
                  </a:lnTo>
                  <a:lnTo>
                    <a:pt x="413" y="307"/>
                  </a:lnTo>
                  <a:lnTo>
                    <a:pt x="416" y="307"/>
                  </a:lnTo>
                  <a:lnTo>
                    <a:pt x="417" y="307"/>
                  </a:lnTo>
                  <a:lnTo>
                    <a:pt x="419" y="307"/>
                  </a:lnTo>
                  <a:lnTo>
                    <a:pt x="420" y="307"/>
                  </a:lnTo>
                  <a:lnTo>
                    <a:pt x="421" y="305"/>
                  </a:lnTo>
                  <a:lnTo>
                    <a:pt x="423" y="305"/>
                  </a:lnTo>
                  <a:lnTo>
                    <a:pt x="424" y="305"/>
                  </a:lnTo>
                  <a:lnTo>
                    <a:pt x="425" y="305"/>
                  </a:lnTo>
                  <a:lnTo>
                    <a:pt x="427" y="305"/>
                  </a:lnTo>
                  <a:lnTo>
                    <a:pt x="428" y="304"/>
                  </a:lnTo>
                  <a:lnTo>
                    <a:pt x="429" y="304"/>
                  </a:lnTo>
                  <a:lnTo>
                    <a:pt x="431" y="304"/>
                  </a:lnTo>
                  <a:lnTo>
                    <a:pt x="432" y="304"/>
                  </a:lnTo>
                  <a:lnTo>
                    <a:pt x="433" y="303"/>
                  </a:lnTo>
                  <a:lnTo>
                    <a:pt x="435" y="303"/>
                  </a:lnTo>
                  <a:lnTo>
                    <a:pt x="436" y="303"/>
                  </a:lnTo>
                  <a:lnTo>
                    <a:pt x="437" y="303"/>
                  </a:lnTo>
                  <a:lnTo>
                    <a:pt x="439" y="301"/>
                  </a:lnTo>
                  <a:lnTo>
                    <a:pt x="440" y="301"/>
                  </a:lnTo>
                  <a:lnTo>
                    <a:pt x="443" y="301"/>
                  </a:lnTo>
                  <a:lnTo>
                    <a:pt x="444" y="300"/>
                  </a:lnTo>
                  <a:lnTo>
                    <a:pt x="445" y="300"/>
                  </a:lnTo>
                  <a:lnTo>
                    <a:pt x="448" y="299"/>
                  </a:lnTo>
                  <a:lnTo>
                    <a:pt x="449" y="299"/>
                  </a:lnTo>
                  <a:lnTo>
                    <a:pt x="452" y="297"/>
                  </a:lnTo>
                  <a:lnTo>
                    <a:pt x="455" y="297"/>
                  </a:lnTo>
                  <a:lnTo>
                    <a:pt x="457" y="296"/>
                  </a:lnTo>
                  <a:lnTo>
                    <a:pt x="459" y="295"/>
                  </a:lnTo>
                  <a:lnTo>
                    <a:pt x="461" y="295"/>
                  </a:lnTo>
                  <a:lnTo>
                    <a:pt x="464" y="293"/>
                  </a:lnTo>
                  <a:lnTo>
                    <a:pt x="465" y="293"/>
                  </a:lnTo>
                  <a:lnTo>
                    <a:pt x="467" y="293"/>
                  </a:lnTo>
                  <a:lnTo>
                    <a:pt x="469" y="292"/>
                  </a:lnTo>
                  <a:lnTo>
                    <a:pt x="471" y="292"/>
                  </a:lnTo>
                  <a:lnTo>
                    <a:pt x="472" y="291"/>
                  </a:lnTo>
                  <a:lnTo>
                    <a:pt x="473" y="291"/>
                  </a:lnTo>
                  <a:lnTo>
                    <a:pt x="474" y="291"/>
                  </a:lnTo>
                  <a:lnTo>
                    <a:pt x="476" y="289"/>
                  </a:lnTo>
                  <a:lnTo>
                    <a:pt x="477" y="289"/>
                  </a:lnTo>
                  <a:lnTo>
                    <a:pt x="478" y="289"/>
                  </a:lnTo>
                  <a:lnTo>
                    <a:pt x="480" y="288"/>
                  </a:lnTo>
                  <a:lnTo>
                    <a:pt x="481" y="288"/>
                  </a:lnTo>
                  <a:lnTo>
                    <a:pt x="482" y="287"/>
                  </a:lnTo>
                  <a:lnTo>
                    <a:pt x="484" y="287"/>
                  </a:lnTo>
                  <a:lnTo>
                    <a:pt x="485" y="285"/>
                  </a:lnTo>
                  <a:lnTo>
                    <a:pt x="486" y="285"/>
                  </a:lnTo>
                  <a:lnTo>
                    <a:pt x="488" y="285"/>
                  </a:lnTo>
                  <a:lnTo>
                    <a:pt x="489" y="284"/>
                  </a:lnTo>
                  <a:lnTo>
                    <a:pt x="490" y="284"/>
                  </a:lnTo>
                  <a:lnTo>
                    <a:pt x="492" y="283"/>
                  </a:lnTo>
                  <a:lnTo>
                    <a:pt x="493" y="283"/>
                  </a:lnTo>
                  <a:lnTo>
                    <a:pt x="494" y="281"/>
                  </a:lnTo>
                  <a:lnTo>
                    <a:pt x="497" y="280"/>
                  </a:lnTo>
                  <a:lnTo>
                    <a:pt x="498" y="280"/>
                  </a:lnTo>
                  <a:lnTo>
                    <a:pt x="500" y="279"/>
                  </a:lnTo>
                  <a:lnTo>
                    <a:pt x="502" y="277"/>
                  </a:lnTo>
                  <a:lnTo>
                    <a:pt x="504" y="277"/>
                  </a:lnTo>
                  <a:lnTo>
                    <a:pt x="506" y="276"/>
                  </a:lnTo>
                  <a:lnTo>
                    <a:pt x="508" y="275"/>
                  </a:lnTo>
                  <a:lnTo>
                    <a:pt x="510" y="273"/>
                  </a:lnTo>
                  <a:lnTo>
                    <a:pt x="512" y="273"/>
                  </a:lnTo>
                  <a:lnTo>
                    <a:pt x="513" y="272"/>
                  </a:lnTo>
                  <a:lnTo>
                    <a:pt x="516" y="271"/>
                  </a:lnTo>
                  <a:lnTo>
                    <a:pt x="517" y="271"/>
                  </a:lnTo>
                  <a:lnTo>
                    <a:pt x="518" y="269"/>
                  </a:lnTo>
                  <a:lnTo>
                    <a:pt x="520" y="269"/>
                  </a:lnTo>
                  <a:lnTo>
                    <a:pt x="521" y="268"/>
                  </a:lnTo>
                  <a:lnTo>
                    <a:pt x="522" y="268"/>
                  </a:lnTo>
                  <a:lnTo>
                    <a:pt x="522" y="267"/>
                  </a:lnTo>
                  <a:lnTo>
                    <a:pt x="524" y="267"/>
                  </a:lnTo>
                  <a:lnTo>
                    <a:pt x="525" y="267"/>
                  </a:lnTo>
                  <a:lnTo>
                    <a:pt x="526" y="265"/>
                  </a:lnTo>
                  <a:lnTo>
                    <a:pt x="528" y="265"/>
                  </a:lnTo>
                  <a:lnTo>
                    <a:pt x="528" y="264"/>
                  </a:lnTo>
                  <a:lnTo>
                    <a:pt x="529" y="264"/>
                  </a:lnTo>
                  <a:lnTo>
                    <a:pt x="530" y="264"/>
                  </a:lnTo>
                  <a:lnTo>
                    <a:pt x="532" y="263"/>
                  </a:lnTo>
                  <a:lnTo>
                    <a:pt x="533" y="263"/>
                  </a:lnTo>
                  <a:lnTo>
                    <a:pt x="533" y="261"/>
                  </a:lnTo>
                  <a:lnTo>
                    <a:pt x="534" y="261"/>
                  </a:lnTo>
                  <a:lnTo>
                    <a:pt x="535" y="260"/>
                  </a:lnTo>
                  <a:lnTo>
                    <a:pt x="537" y="260"/>
                  </a:lnTo>
                  <a:lnTo>
                    <a:pt x="538" y="259"/>
                  </a:lnTo>
                  <a:lnTo>
                    <a:pt x="539" y="259"/>
                  </a:lnTo>
                  <a:lnTo>
                    <a:pt x="541" y="257"/>
                  </a:lnTo>
                  <a:lnTo>
                    <a:pt x="542" y="256"/>
                  </a:lnTo>
                  <a:lnTo>
                    <a:pt x="545" y="256"/>
                  </a:lnTo>
                  <a:lnTo>
                    <a:pt x="546" y="255"/>
                  </a:lnTo>
                  <a:lnTo>
                    <a:pt x="547" y="254"/>
                  </a:lnTo>
                  <a:lnTo>
                    <a:pt x="550" y="252"/>
                  </a:lnTo>
                  <a:lnTo>
                    <a:pt x="551" y="251"/>
                  </a:lnTo>
                  <a:lnTo>
                    <a:pt x="553" y="251"/>
                  </a:lnTo>
                  <a:lnTo>
                    <a:pt x="555" y="250"/>
                  </a:lnTo>
                  <a:lnTo>
                    <a:pt x="557" y="248"/>
                  </a:lnTo>
                  <a:lnTo>
                    <a:pt x="558" y="248"/>
                  </a:lnTo>
                  <a:lnTo>
                    <a:pt x="559" y="247"/>
                  </a:lnTo>
                  <a:lnTo>
                    <a:pt x="561" y="247"/>
                  </a:lnTo>
                  <a:lnTo>
                    <a:pt x="562" y="246"/>
                  </a:lnTo>
                  <a:lnTo>
                    <a:pt x="563" y="244"/>
                  </a:lnTo>
                  <a:lnTo>
                    <a:pt x="565" y="244"/>
                  </a:lnTo>
                  <a:lnTo>
                    <a:pt x="566" y="244"/>
                  </a:lnTo>
                  <a:lnTo>
                    <a:pt x="566" y="243"/>
                  </a:lnTo>
                  <a:lnTo>
                    <a:pt x="567" y="243"/>
                  </a:lnTo>
                  <a:lnTo>
                    <a:pt x="569" y="242"/>
                  </a:lnTo>
                  <a:lnTo>
                    <a:pt x="570" y="242"/>
                  </a:lnTo>
                  <a:lnTo>
                    <a:pt x="571" y="240"/>
                  </a:lnTo>
                  <a:lnTo>
                    <a:pt x="573" y="239"/>
                  </a:lnTo>
                  <a:lnTo>
                    <a:pt x="574" y="239"/>
                  </a:lnTo>
                  <a:lnTo>
                    <a:pt x="574" y="238"/>
                  </a:lnTo>
                  <a:lnTo>
                    <a:pt x="575" y="238"/>
                  </a:lnTo>
                  <a:lnTo>
                    <a:pt x="577" y="236"/>
                  </a:lnTo>
                  <a:lnTo>
                    <a:pt x="578" y="236"/>
                  </a:lnTo>
                  <a:lnTo>
                    <a:pt x="579" y="235"/>
                  </a:lnTo>
                  <a:lnTo>
                    <a:pt x="581" y="235"/>
                  </a:lnTo>
                  <a:lnTo>
                    <a:pt x="581" y="234"/>
                  </a:lnTo>
                  <a:lnTo>
                    <a:pt x="582" y="234"/>
                  </a:lnTo>
                  <a:lnTo>
                    <a:pt x="585" y="232"/>
                  </a:lnTo>
                  <a:lnTo>
                    <a:pt x="586" y="231"/>
                  </a:lnTo>
                  <a:lnTo>
                    <a:pt x="587" y="230"/>
                  </a:lnTo>
                  <a:lnTo>
                    <a:pt x="589" y="230"/>
                  </a:lnTo>
                  <a:lnTo>
                    <a:pt x="590" y="228"/>
                  </a:lnTo>
                  <a:lnTo>
                    <a:pt x="591" y="227"/>
                  </a:lnTo>
                  <a:lnTo>
                    <a:pt x="593" y="227"/>
                  </a:lnTo>
                  <a:lnTo>
                    <a:pt x="593" y="226"/>
                  </a:lnTo>
                  <a:lnTo>
                    <a:pt x="594" y="226"/>
                  </a:lnTo>
                  <a:lnTo>
                    <a:pt x="595" y="224"/>
                  </a:lnTo>
                  <a:lnTo>
                    <a:pt x="597" y="224"/>
                  </a:lnTo>
                  <a:lnTo>
                    <a:pt x="597" y="223"/>
                  </a:lnTo>
                  <a:lnTo>
                    <a:pt x="598" y="223"/>
                  </a:lnTo>
                  <a:lnTo>
                    <a:pt x="599" y="223"/>
                  </a:lnTo>
                  <a:lnTo>
                    <a:pt x="599" y="222"/>
                  </a:lnTo>
                  <a:lnTo>
                    <a:pt x="600" y="222"/>
                  </a:lnTo>
                  <a:lnTo>
                    <a:pt x="602" y="220"/>
                  </a:lnTo>
                  <a:lnTo>
                    <a:pt x="603" y="219"/>
                  </a:lnTo>
                  <a:lnTo>
                    <a:pt x="604" y="219"/>
                  </a:lnTo>
                  <a:lnTo>
                    <a:pt x="604" y="218"/>
                  </a:lnTo>
                  <a:lnTo>
                    <a:pt x="606" y="218"/>
                  </a:lnTo>
                  <a:lnTo>
                    <a:pt x="607" y="216"/>
                  </a:lnTo>
                  <a:lnTo>
                    <a:pt x="608" y="215"/>
                  </a:lnTo>
                  <a:lnTo>
                    <a:pt x="610" y="214"/>
                  </a:lnTo>
                  <a:lnTo>
                    <a:pt x="611" y="214"/>
                  </a:lnTo>
                  <a:lnTo>
                    <a:pt x="611" y="212"/>
                  </a:lnTo>
                  <a:lnTo>
                    <a:pt x="612" y="212"/>
                  </a:lnTo>
                  <a:lnTo>
                    <a:pt x="614" y="211"/>
                  </a:lnTo>
                  <a:lnTo>
                    <a:pt x="615" y="211"/>
                  </a:lnTo>
                  <a:lnTo>
                    <a:pt x="615" y="210"/>
                  </a:lnTo>
                  <a:lnTo>
                    <a:pt x="616" y="208"/>
                  </a:lnTo>
                  <a:lnTo>
                    <a:pt x="618" y="208"/>
                  </a:lnTo>
                  <a:lnTo>
                    <a:pt x="618" y="207"/>
                  </a:lnTo>
                  <a:lnTo>
                    <a:pt x="619" y="207"/>
                  </a:lnTo>
                  <a:lnTo>
                    <a:pt x="620" y="206"/>
                  </a:lnTo>
                  <a:lnTo>
                    <a:pt x="622" y="206"/>
                  </a:lnTo>
                  <a:lnTo>
                    <a:pt x="622" y="204"/>
                  </a:lnTo>
                  <a:lnTo>
                    <a:pt x="623" y="204"/>
                  </a:lnTo>
                  <a:lnTo>
                    <a:pt x="624" y="203"/>
                  </a:lnTo>
                  <a:lnTo>
                    <a:pt x="626" y="202"/>
                  </a:lnTo>
                  <a:lnTo>
                    <a:pt x="627" y="202"/>
                  </a:lnTo>
                  <a:lnTo>
                    <a:pt x="627" y="200"/>
                  </a:lnTo>
                  <a:lnTo>
                    <a:pt x="628" y="200"/>
                  </a:lnTo>
                  <a:lnTo>
                    <a:pt x="630" y="199"/>
                  </a:lnTo>
                  <a:lnTo>
                    <a:pt x="631" y="198"/>
                  </a:lnTo>
                  <a:lnTo>
                    <a:pt x="632" y="198"/>
                  </a:lnTo>
                  <a:lnTo>
                    <a:pt x="634" y="196"/>
                  </a:lnTo>
                  <a:lnTo>
                    <a:pt x="635" y="195"/>
                  </a:lnTo>
                  <a:lnTo>
                    <a:pt x="636" y="195"/>
                  </a:lnTo>
                  <a:lnTo>
                    <a:pt x="638" y="194"/>
                  </a:lnTo>
                  <a:lnTo>
                    <a:pt x="639" y="192"/>
                  </a:lnTo>
                  <a:lnTo>
                    <a:pt x="640" y="192"/>
                  </a:lnTo>
                  <a:lnTo>
                    <a:pt x="640" y="191"/>
                  </a:lnTo>
                  <a:lnTo>
                    <a:pt x="642" y="191"/>
                  </a:lnTo>
                  <a:lnTo>
                    <a:pt x="643" y="190"/>
                  </a:lnTo>
                  <a:lnTo>
                    <a:pt x="644" y="190"/>
                  </a:lnTo>
                  <a:lnTo>
                    <a:pt x="644" y="189"/>
                  </a:lnTo>
                  <a:lnTo>
                    <a:pt x="646" y="189"/>
                  </a:lnTo>
                  <a:lnTo>
                    <a:pt x="647" y="187"/>
                  </a:lnTo>
                  <a:lnTo>
                    <a:pt x="648" y="186"/>
                  </a:lnTo>
                  <a:lnTo>
                    <a:pt x="650" y="186"/>
                  </a:lnTo>
                  <a:lnTo>
                    <a:pt x="650" y="185"/>
                  </a:lnTo>
                  <a:lnTo>
                    <a:pt x="651" y="185"/>
                  </a:lnTo>
                  <a:lnTo>
                    <a:pt x="651" y="183"/>
                  </a:lnTo>
                  <a:lnTo>
                    <a:pt x="652" y="183"/>
                  </a:lnTo>
                  <a:lnTo>
                    <a:pt x="654" y="182"/>
                  </a:lnTo>
                  <a:lnTo>
                    <a:pt x="655" y="181"/>
                  </a:lnTo>
                  <a:lnTo>
                    <a:pt x="656" y="179"/>
                  </a:lnTo>
                  <a:lnTo>
                    <a:pt x="658" y="178"/>
                  </a:lnTo>
                  <a:lnTo>
                    <a:pt x="659" y="177"/>
                  </a:lnTo>
                  <a:lnTo>
                    <a:pt x="660" y="175"/>
                  </a:lnTo>
                  <a:lnTo>
                    <a:pt x="662" y="174"/>
                  </a:lnTo>
                  <a:lnTo>
                    <a:pt x="663" y="173"/>
                  </a:lnTo>
                  <a:lnTo>
                    <a:pt x="663" y="171"/>
                  </a:lnTo>
                  <a:lnTo>
                    <a:pt x="664" y="170"/>
                  </a:lnTo>
                  <a:lnTo>
                    <a:pt x="665" y="169"/>
                  </a:lnTo>
                  <a:lnTo>
                    <a:pt x="667" y="167"/>
                  </a:lnTo>
                  <a:lnTo>
                    <a:pt x="668" y="166"/>
                  </a:lnTo>
                  <a:lnTo>
                    <a:pt x="669" y="165"/>
                  </a:lnTo>
                  <a:lnTo>
                    <a:pt x="671" y="163"/>
                  </a:lnTo>
                  <a:lnTo>
                    <a:pt x="672" y="163"/>
                  </a:lnTo>
                  <a:lnTo>
                    <a:pt x="672" y="162"/>
                  </a:lnTo>
                  <a:lnTo>
                    <a:pt x="673" y="161"/>
                  </a:lnTo>
                  <a:lnTo>
                    <a:pt x="675" y="161"/>
                  </a:lnTo>
                  <a:lnTo>
                    <a:pt x="675" y="159"/>
                  </a:lnTo>
                  <a:lnTo>
                    <a:pt x="676" y="158"/>
                  </a:lnTo>
                  <a:lnTo>
                    <a:pt x="677" y="157"/>
                  </a:lnTo>
                  <a:lnTo>
                    <a:pt x="679" y="155"/>
                  </a:lnTo>
                  <a:lnTo>
                    <a:pt x="680" y="154"/>
                  </a:lnTo>
                  <a:lnTo>
                    <a:pt x="681" y="153"/>
                  </a:lnTo>
                  <a:lnTo>
                    <a:pt x="681" y="151"/>
                  </a:lnTo>
                  <a:lnTo>
                    <a:pt x="683" y="151"/>
                  </a:lnTo>
                  <a:lnTo>
                    <a:pt x="683" y="150"/>
                  </a:lnTo>
                  <a:lnTo>
                    <a:pt x="684" y="149"/>
                  </a:lnTo>
                  <a:lnTo>
                    <a:pt x="685" y="147"/>
                  </a:lnTo>
                  <a:lnTo>
                    <a:pt x="687" y="146"/>
                  </a:lnTo>
                  <a:lnTo>
                    <a:pt x="688" y="145"/>
                  </a:lnTo>
                  <a:lnTo>
                    <a:pt x="688" y="143"/>
                  </a:lnTo>
                  <a:lnTo>
                    <a:pt x="689" y="142"/>
                  </a:lnTo>
                  <a:lnTo>
                    <a:pt x="691" y="141"/>
                  </a:lnTo>
                  <a:lnTo>
                    <a:pt x="692" y="139"/>
                  </a:lnTo>
                  <a:lnTo>
                    <a:pt x="693" y="138"/>
                  </a:lnTo>
                  <a:lnTo>
                    <a:pt x="695" y="135"/>
                  </a:lnTo>
                  <a:lnTo>
                    <a:pt x="696" y="134"/>
                  </a:lnTo>
                  <a:lnTo>
                    <a:pt x="697" y="133"/>
                  </a:lnTo>
                  <a:lnTo>
                    <a:pt x="700" y="130"/>
                  </a:lnTo>
                  <a:lnTo>
                    <a:pt x="701" y="129"/>
                  </a:lnTo>
                  <a:lnTo>
                    <a:pt x="701" y="128"/>
                  </a:lnTo>
                  <a:lnTo>
                    <a:pt x="703" y="126"/>
                  </a:lnTo>
                  <a:lnTo>
                    <a:pt x="704" y="125"/>
                  </a:lnTo>
                  <a:lnTo>
                    <a:pt x="705" y="124"/>
                  </a:lnTo>
                  <a:lnTo>
                    <a:pt x="707" y="122"/>
                  </a:lnTo>
                  <a:lnTo>
                    <a:pt x="707" y="121"/>
                  </a:lnTo>
                  <a:lnTo>
                    <a:pt x="708" y="120"/>
                  </a:lnTo>
                  <a:lnTo>
                    <a:pt x="709" y="120"/>
                  </a:lnTo>
                  <a:lnTo>
                    <a:pt x="709" y="118"/>
                  </a:lnTo>
                  <a:lnTo>
                    <a:pt x="711" y="117"/>
                  </a:lnTo>
                  <a:lnTo>
                    <a:pt x="712" y="116"/>
                  </a:lnTo>
                  <a:lnTo>
                    <a:pt x="712" y="114"/>
                  </a:lnTo>
                  <a:lnTo>
                    <a:pt x="713" y="114"/>
                  </a:lnTo>
                  <a:lnTo>
                    <a:pt x="713" y="113"/>
                  </a:lnTo>
                  <a:lnTo>
                    <a:pt x="715" y="112"/>
                  </a:lnTo>
                  <a:lnTo>
                    <a:pt x="716" y="110"/>
                  </a:lnTo>
                  <a:lnTo>
                    <a:pt x="717" y="109"/>
                  </a:lnTo>
                  <a:lnTo>
                    <a:pt x="719" y="108"/>
                  </a:lnTo>
                  <a:lnTo>
                    <a:pt x="719" y="106"/>
                  </a:lnTo>
                  <a:lnTo>
                    <a:pt x="720" y="105"/>
                  </a:lnTo>
                  <a:lnTo>
                    <a:pt x="721" y="104"/>
                  </a:lnTo>
                  <a:lnTo>
                    <a:pt x="721" y="102"/>
                  </a:lnTo>
                  <a:lnTo>
                    <a:pt x="723" y="101"/>
                  </a:lnTo>
                  <a:lnTo>
                    <a:pt x="724" y="98"/>
                  </a:lnTo>
                  <a:lnTo>
                    <a:pt x="725" y="97"/>
                  </a:lnTo>
                  <a:lnTo>
                    <a:pt x="727" y="96"/>
                  </a:lnTo>
                  <a:lnTo>
                    <a:pt x="728" y="93"/>
                  </a:lnTo>
                  <a:lnTo>
                    <a:pt x="729" y="92"/>
                  </a:lnTo>
                  <a:lnTo>
                    <a:pt x="730" y="89"/>
                  </a:lnTo>
                  <a:lnTo>
                    <a:pt x="733" y="88"/>
                  </a:lnTo>
                  <a:lnTo>
                    <a:pt x="734" y="85"/>
                  </a:lnTo>
                  <a:lnTo>
                    <a:pt x="734" y="84"/>
                  </a:lnTo>
                  <a:lnTo>
                    <a:pt x="736" y="82"/>
                  </a:lnTo>
                  <a:lnTo>
                    <a:pt x="737" y="80"/>
                  </a:lnTo>
                  <a:lnTo>
                    <a:pt x="738" y="78"/>
                  </a:lnTo>
                  <a:lnTo>
                    <a:pt x="740" y="77"/>
                  </a:lnTo>
                  <a:lnTo>
                    <a:pt x="741" y="76"/>
                  </a:lnTo>
                  <a:lnTo>
                    <a:pt x="741" y="74"/>
                  </a:lnTo>
                  <a:lnTo>
                    <a:pt x="742" y="73"/>
                  </a:lnTo>
                  <a:lnTo>
                    <a:pt x="744" y="72"/>
                  </a:lnTo>
                  <a:lnTo>
                    <a:pt x="744" y="70"/>
                  </a:lnTo>
                  <a:lnTo>
                    <a:pt x="745" y="70"/>
                  </a:lnTo>
                  <a:lnTo>
                    <a:pt x="745" y="69"/>
                  </a:lnTo>
                  <a:lnTo>
                    <a:pt x="746" y="68"/>
                  </a:lnTo>
                  <a:lnTo>
                    <a:pt x="748" y="66"/>
                  </a:lnTo>
                  <a:lnTo>
                    <a:pt x="748" y="65"/>
                  </a:lnTo>
                  <a:lnTo>
                    <a:pt x="749" y="64"/>
                  </a:lnTo>
                  <a:lnTo>
                    <a:pt x="749" y="63"/>
                  </a:lnTo>
                  <a:lnTo>
                    <a:pt x="750" y="63"/>
                  </a:lnTo>
                  <a:lnTo>
                    <a:pt x="752" y="61"/>
                  </a:lnTo>
                  <a:lnTo>
                    <a:pt x="753" y="60"/>
                  </a:lnTo>
                  <a:lnTo>
                    <a:pt x="753" y="59"/>
                  </a:lnTo>
                  <a:lnTo>
                    <a:pt x="754" y="57"/>
                  </a:lnTo>
                  <a:lnTo>
                    <a:pt x="756" y="55"/>
                  </a:lnTo>
                  <a:lnTo>
                    <a:pt x="757" y="53"/>
                  </a:lnTo>
                  <a:lnTo>
                    <a:pt x="758" y="52"/>
                  </a:lnTo>
                  <a:lnTo>
                    <a:pt x="760" y="49"/>
                  </a:lnTo>
                  <a:lnTo>
                    <a:pt x="761" y="48"/>
                  </a:lnTo>
                  <a:lnTo>
                    <a:pt x="762" y="45"/>
                  </a:lnTo>
                  <a:lnTo>
                    <a:pt x="764" y="44"/>
                  </a:lnTo>
                  <a:lnTo>
                    <a:pt x="765" y="41"/>
                  </a:lnTo>
                  <a:lnTo>
                    <a:pt x="766" y="40"/>
                  </a:lnTo>
                  <a:lnTo>
                    <a:pt x="768" y="37"/>
                  </a:lnTo>
                  <a:lnTo>
                    <a:pt x="769" y="36"/>
                  </a:lnTo>
                  <a:lnTo>
                    <a:pt x="770" y="35"/>
                  </a:lnTo>
                  <a:lnTo>
                    <a:pt x="772" y="32"/>
                  </a:lnTo>
                  <a:lnTo>
                    <a:pt x="773" y="31"/>
                  </a:lnTo>
                  <a:lnTo>
                    <a:pt x="774" y="29"/>
                  </a:lnTo>
                  <a:lnTo>
                    <a:pt x="774" y="28"/>
                  </a:lnTo>
                  <a:lnTo>
                    <a:pt x="776" y="27"/>
                  </a:lnTo>
                  <a:lnTo>
                    <a:pt x="777" y="25"/>
                  </a:lnTo>
                  <a:lnTo>
                    <a:pt x="777" y="24"/>
                  </a:lnTo>
                  <a:lnTo>
                    <a:pt x="778" y="24"/>
                  </a:lnTo>
                  <a:lnTo>
                    <a:pt x="780" y="23"/>
                  </a:lnTo>
                  <a:lnTo>
                    <a:pt x="780" y="21"/>
                  </a:lnTo>
                  <a:lnTo>
                    <a:pt x="781" y="20"/>
                  </a:lnTo>
                  <a:lnTo>
                    <a:pt x="781" y="19"/>
                  </a:lnTo>
                  <a:lnTo>
                    <a:pt x="782" y="19"/>
                  </a:lnTo>
                  <a:lnTo>
                    <a:pt x="782" y="17"/>
                  </a:lnTo>
                  <a:lnTo>
                    <a:pt x="784" y="16"/>
                  </a:lnTo>
                  <a:lnTo>
                    <a:pt x="784" y="15"/>
                  </a:lnTo>
                  <a:lnTo>
                    <a:pt x="785" y="13"/>
                  </a:lnTo>
                  <a:lnTo>
                    <a:pt x="786" y="12"/>
                  </a:lnTo>
                  <a:lnTo>
                    <a:pt x="786" y="11"/>
                  </a:lnTo>
                  <a:lnTo>
                    <a:pt x="788" y="9"/>
                  </a:lnTo>
                  <a:lnTo>
                    <a:pt x="788" y="8"/>
                  </a:lnTo>
                  <a:lnTo>
                    <a:pt x="789" y="7"/>
                  </a:lnTo>
                  <a:lnTo>
                    <a:pt x="790" y="5"/>
                  </a:lnTo>
                  <a:lnTo>
                    <a:pt x="790" y="3"/>
                  </a:lnTo>
                  <a:lnTo>
                    <a:pt x="791" y="1"/>
                  </a:lnTo>
                  <a:lnTo>
                    <a:pt x="793" y="0"/>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218" name="Freeform 118"/>
            <p:cNvSpPr>
              <a:spLocks/>
            </p:cNvSpPr>
            <p:nvPr/>
          </p:nvSpPr>
          <p:spPr bwMode="auto">
            <a:xfrm>
              <a:off x="1054" y="3600"/>
              <a:ext cx="47" cy="158"/>
            </a:xfrm>
            <a:custGeom>
              <a:avLst/>
              <a:gdLst>
                <a:gd name="T0" fmla="*/ 1 w 94"/>
                <a:gd name="T1" fmla="*/ 0 h 317"/>
                <a:gd name="T2" fmla="*/ 1 w 94"/>
                <a:gd name="T3" fmla="*/ 0 h 317"/>
                <a:gd name="T4" fmla="*/ 1 w 94"/>
                <a:gd name="T5" fmla="*/ 0 h 317"/>
                <a:gd name="T6" fmla="*/ 1 w 94"/>
                <a:gd name="T7" fmla="*/ 0 h 317"/>
                <a:gd name="T8" fmla="*/ 1 w 94"/>
                <a:gd name="T9" fmla="*/ 0 h 317"/>
                <a:gd name="T10" fmla="*/ 1 w 94"/>
                <a:gd name="T11" fmla="*/ 0 h 317"/>
                <a:gd name="T12" fmla="*/ 1 w 94"/>
                <a:gd name="T13" fmla="*/ 0 h 317"/>
                <a:gd name="T14" fmla="*/ 1 w 94"/>
                <a:gd name="T15" fmla="*/ 0 h 317"/>
                <a:gd name="T16" fmla="*/ 1 w 94"/>
                <a:gd name="T17" fmla="*/ 0 h 317"/>
                <a:gd name="T18" fmla="*/ 1 w 94"/>
                <a:gd name="T19" fmla="*/ 0 h 317"/>
                <a:gd name="T20" fmla="*/ 1 w 94"/>
                <a:gd name="T21" fmla="*/ 0 h 317"/>
                <a:gd name="T22" fmla="*/ 1 w 94"/>
                <a:gd name="T23" fmla="*/ 0 h 317"/>
                <a:gd name="T24" fmla="*/ 1 w 94"/>
                <a:gd name="T25" fmla="*/ 0 h 317"/>
                <a:gd name="T26" fmla="*/ 1 w 94"/>
                <a:gd name="T27" fmla="*/ 0 h 317"/>
                <a:gd name="T28" fmla="*/ 1 w 94"/>
                <a:gd name="T29" fmla="*/ 0 h 317"/>
                <a:gd name="T30" fmla="*/ 1 w 94"/>
                <a:gd name="T31" fmla="*/ 0 h 317"/>
                <a:gd name="T32" fmla="*/ 1 w 94"/>
                <a:gd name="T33" fmla="*/ 0 h 317"/>
                <a:gd name="T34" fmla="*/ 1 w 94"/>
                <a:gd name="T35" fmla="*/ 0 h 317"/>
                <a:gd name="T36" fmla="*/ 1 w 94"/>
                <a:gd name="T37" fmla="*/ 0 h 317"/>
                <a:gd name="T38" fmla="*/ 1 w 94"/>
                <a:gd name="T39" fmla="*/ 0 h 317"/>
                <a:gd name="T40" fmla="*/ 1 w 94"/>
                <a:gd name="T41" fmla="*/ 0 h 317"/>
                <a:gd name="T42" fmla="*/ 1 w 94"/>
                <a:gd name="T43" fmla="*/ 0 h 317"/>
                <a:gd name="T44" fmla="*/ 1 w 94"/>
                <a:gd name="T45" fmla="*/ 0 h 317"/>
                <a:gd name="T46" fmla="*/ 1 w 94"/>
                <a:gd name="T47" fmla="*/ 0 h 317"/>
                <a:gd name="T48" fmla="*/ 1 w 94"/>
                <a:gd name="T49" fmla="*/ 0 h 317"/>
                <a:gd name="T50" fmla="*/ 1 w 94"/>
                <a:gd name="T51" fmla="*/ 0 h 317"/>
                <a:gd name="T52" fmla="*/ 1 w 94"/>
                <a:gd name="T53" fmla="*/ 0 h 317"/>
                <a:gd name="T54" fmla="*/ 1 w 94"/>
                <a:gd name="T55" fmla="*/ 0 h 317"/>
                <a:gd name="T56" fmla="*/ 1 w 94"/>
                <a:gd name="T57" fmla="*/ 0 h 317"/>
                <a:gd name="T58" fmla="*/ 1 w 94"/>
                <a:gd name="T59" fmla="*/ 0 h 317"/>
                <a:gd name="T60" fmla="*/ 1 w 94"/>
                <a:gd name="T61" fmla="*/ 0 h 317"/>
                <a:gd name="T62" fmla="*/ 1 w 94"/>
                <a:gd name="T63" fmla="*/ 0 h 317"/>
                <a:gd name="T64" fmla="*/ 1 w 94"/>
                <a:gd name="T65" fmla="*/ 0 h 317"/>
                <a:gd name="T66" fmla="*/ 1 w 94"/>
                <a:gd name="T67" fmla="*/ 0 h 317"/>
                <a:gd name="T68" fmla="*/ 1 w 94"/>
                <a:gd name="T69" fmla="*/ 0 h 317"/>
                <a:gd name="T70" fmla="*/ 1 w 94"/>
                <a:gd name="T71" fmla="*/ 0 h 317"/>
                <a:gd name="T72" fmla="*/ 1 w 94"/>
                <a:gd name="T73" fmla="*/ 0 h 317"/>
                <a:gd name="T74" fmla="*/ 1 w 94"/>
                <a:gd name="T75" fmla="*/ 0 h 317"/>
                <a:gd name="T76" fmla="*/ 1 w 94"/>
                <a:gd name="T77" fmla="*/ 0 h 317"/>
                <a:gd name="T78" fmla="*/ 1 w 94"/>
                <a:gd name="T79" fmla="*/ 0 h 317"/>
                <a:gd name="T80" fmla="*/ 1 w 94"/>
                <a:gd name="T81" fmla="*/ 0 h 317"/>
                <a:gd name="T82" fmla="*/ 1 w 94"/>
                <a:gd name="T83" fmla="*/ 0 h 317"/>
                <a:gd name="T84" fmla="*/ 1 w 94"/>
                <a:gd name="T85" fmla="*/ 0 h 317"/>
                <a:gd name="T86" fmla="*/ 1 w 94"/>
                <a:gd name="T87" fmla="*/ 0 h 317"/>
                <a:gd name="T88" fmla="*/ 1 w 94"/>
                <a:gd name="T89" fmla="*/ 0 h 317"/>
                <a:gd name="T90" fmla="*/ 1 w 94"/>
                <a:gd name="T91" fmla="*/ 0 h 317"/>
                <a:gd name="T92" fmla="*/ 1 w 94"/>
                <a:gd name="T93" fmla="*/ 0 h 317"/>
                <a:gd name="T94" fmla="*/ 1 w 94"/>
                <a:gd name="T95" fmla="*/ 0 h 317"/>
                <a:gd name="T96" fmla="*/ 1 w 94"/>
                <a:gd name="T97" fmla="*/ 0 h 317"/>
                <a:gd name="T98" fmla="*/ 1 w 94"/>
                <a:gd name="T99" fmla="*/ 0 h 317"/>
                <a:gd name="T100" fmla="*/ 1 w 94"/>
                <a:gd name="T101" fmla="*/ 0 h 317"/>
                <a:gd name="T102" fmla="*/ 1 w 94"/>
                <a:gd name="T103" fmla="*/ 0 h 317"/>
                <a:gd name="T104" fmla="*/ 1 w 94"/>
                <a:gd name="T105" fmla="*/ 0 h 317"/>
                <a:gd name="T106" fmla="*/ 1 w 94"/>
                <a:gd name="T107" fmla="*/ 0 h 317"/>
                <a:gd name="T108" fmla="*/ 1 w 94"/>
                <a:gd name="T109" fmla="*/ 0 h 317"/>
                <a:gd name="T110" fmla="*/ 1 w 94"/>
                <a:gd name="T111" fmla="*/ 0 h 317"/>
                <a:gd name="T112" fmla="*/ 1 w 94"/>
                <a:gd name="T113" fmla="*/ 0 h 3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4"/>
                <a:gd name="T172" fmla="*/ 0 h 317"/>
                <a:gd name="T173" fmla="*/ 94 w 94"/>
                <a:gd name="T174" fmla="*/ 317 h 3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4" h="317">
                  <a:moveTo>
                    <a:pt x="0" y="0"/>
                  </a:moveTo>
                  <a:lnTo>
                    <a:pt x="2" y="4"/>
                  </a:lnTo>
                  <a:lnTo>
                    <a:pt x="4" y="7"/>
                  </a:lnTo>
                  <a:lnTo>
                    <a:pt x="5" y="9"/>
                  </a:lnTo>
                  <a:lnTo>
                    <a:pt x="6" y="13"/>
                  </a:lnTo>
                  <a:lnTo>
                    <a:pt x="9" y="16"/>
                  </a:lnTo>
                  <a:lnTo>
                    <a:pt x="10" y="17"/>
                  </a:lnTo>
                  <a:lnTo>
                    <a:pt x="12" y="20"/>
                  </a:lnTo>
                  <a:lnTo>
                    <a:pt x="13" y="23"/>
                  </a:lnTo>
                  <a:lnTo>
                    <a:pt x="13" y="24"/>
                  </a:lnTo>
                  <a:lnTo>
                    <a:pt x="14" y="27"/>
                  </a:lnTo>
                  <a:lnTo>
                    <a:pt x="16" y="28"/>
                  </a:lnTo>
                  <a:lnTo>
                    <a:pt x="17" y="31"/>
                  </a:lnTo>
                  <a:lnTo>
                    <a:pt x="17" y="32"/>
                  </a:lnTo>
                  <a:lnTo>
                    <a:pt x="18" y="33"/>
                  </a:lnTo>
                  <a:lnTo>
                    <a:pt x="20" y="35"/>
                  </a:lnTo>
                  <a:lnTo>
                    <a:pt x="20" y="36"/>
                  </a:lnTo>
                  <a:lnTo>
                    <a:pt x="21" y="37"/>
                  </a:lnTo>
                  <a:lnTo>
                    <a:pt x="21" y="39"/>
                  </a:lnTo>
                  <a:lnTo>
                    <a:pt x="22" y="40"/>
                  </a:lnTo>
                  <a:lnTo>
                    <a:pt x="22" y="41"/>
                  </a:lnTo>
                  <a:lnTo>
                    <a:pt x="22" y="43"/>
                  </a:lnTo>
                  <a:lnTo>
                    <a:pt x="24" y="44"/>
                  </a:lnTo>
                  <a:lnTo>
                    <a:pt x="24" y="45"/>
                  </a:lnTo>
                  <a:lnTo>
                    <a:pt x="25" y="47"/>
                  </a:lnTo>
                  <a:lnTo>
                    <a:pt x="25" y="48"/>
                  </a:lnTo>
                  <a:lnTo>
                    <a:pt x="26" y="49"/>
                  </a:lnTo>
                  <a:lnTo>
                    <a:pt x="26" y="51"/>
                  </a:lnTo>
                  <a:lnTo>
                    <a:pt x="28" y="52"/>
                  </a:lnTo>
                  <a:lnTo>
                    <a:pt x="28" y="53"/>
                  </a:lnTo>
                  <a:lnTo>
                    <a:pt x="29" y="55"/>
                  </a:lnTo>
                  <a:lnTo>
                    <a:pt x="29" y="56"/>
                  </a:lnTo>
                  <a:lnTo>
                    <a:pt x="30" y="59"/>
                  </a:lnTo>
                  <a:lnTo>
                    <a:pt x="30" y="60"/>
                  </a:lnTo>
                  <a:lnTo>
                    <a:pt x="32" y="61"/>
                  </a:lnTo>
                  <a:lnTo>
                    <a:pt x="32" y="64"/>
                  </a:lnTo>
                  <a:lnTo>
                    <a:pt x="33" y="65"/>
                  </a:lnTo>
                  <a:lnTo>
                    <a:pt x="33" y="66"/>
                  </a:lnTo>
                  <a:lnTo>
                    <a:pt x="34" y="68"/>
                  </a:lnTo>
                  <a:lnTo>
                    <a:pt x="34" y="69"/>
                  </a:lnTo>
                  <a:lnTo>
                    <a:pt x="34" y="70"/>
                  </a:lnTo>
                  <a:lnTo>
                    <a:pt x="35" y="72"/>
                  </a:lnTo>
                  <a:lnTo>
                    <a:pt x="35" y="73"/>
                  </a:lnTo>
                  <a:lnTo>
                    <a:pt x="37" y="74"/>
                  </a:lnTo>
                  <a:lnTo>
                    <a:pt x="37" y="76"/>
                  </a:lnTo>
                  <a:lnTo>
                    <a:pt x="37" y="77"/>
                  </a:lnTo>
                  <a:lnTo>
                    <a:pt x="38" y="77"/>
                  </a:lnTo>
                  <a:lnTo>
                    <a:pt x="38" y="78"/>
                  </a:lnTo>
                  <a:lnTo>
                    <a:pt x="38" y="80"/>
                  </a:lnTo>
                  <a:lnTo>
                    <a:pt x="39" y="81"/>
                  </a:lnTo>
                  <a:lnTo>
                    <a:pt x="39" y="82"/>
                  </a:lnTo>
                  <a:lnTo>
                    <a:pt x="41" y="84"/>
                  </a:lnTo>
                  <a:lnTo>
                    <a:pt x="41" y="85"/>
                  </a:lnTo>
                  <a:lnTo>
                    <a:pt x="41" y="86"/>
                  </a:lnTo>
                  <a:lnTo>
                    <a:pt x="42" y="88"/>
                  </a:lnTo>
                  <a:lnTo>
                    <a:pt x="42" y="89"/>
                  </a:lnTo>
                  <a:lnTo>
                    <a:pt x="42" y="90"/>
                  </a:lnTo>
                  <a:lnTo>
                    <a:pt x="43" y="93"/>
                  </a:lnTo>
                  <a:lnTo>
                    <a:pt x="43" y="94"/>
                  </a:lnTo>
                  <a:lnTo>
                    <a:pt x="45" y="96"/>
                  </a:lnTo>
                  <a:lnTo>
                    <a:pt x="45" y="98"/>
                  </a:lnTo>
                  <a:lnTo>
                    <a:pt x="46" y="100"/>
                  </a:lnTo>
                  <a:lnTo>
                    <a:pt x="47" y="102"/>
                  </a:lnTo>
                  <a:lnTo>
                    <a:pt x="47" y="104"/>
                  </a:lnTo>
                  <a:lnTo>
                    <a:pt x="49" y="106"/>
                  </a:lnTo>
                  <a:lnTo>
                    <a:pt x="49" y="108"/>
                  </a:lnTo>
                  <a:lnTo>
                    <a:pt x="50" y="110"/>
                  </a:lnTo>
                  <a:lnTo>
                    <a:pt x="51" y="112"/>
                  </a:lnTo>
                  <a:lnTo>
                    <a:pt x="51" y="113"/>
                  </a:lnTo>
                  <a:lnTo>
                    <a:pt x="51" y="116"/>
                  </a:lnTo>
                  <a:lnTo>
                    <a:pt x="53" y="117"/>
                  </a:lnTo>
                  <a:lnTo>
                    <a:pt x="53" y="118"/>
                  </a:lnTo>
                  <a:lnTo>
                    <a:pt x="54" y="120"/>
                  </a:lnTo>
                  <a:lnTo>
                    <a:pt x="54" y="121"/>
                  </a:lnTo>
                  <a:lnTo>
                    <a:pt x="54" y="122"/>
                  </a:lnTo>
                  <a:lnTo>
                    <a:pt x="55" y="122"/>
                  </a:lnTo>
                  <a:lnTo>
                    <a:pt x="55" y="124"/>
                  </a:lnTo>
                  <a:lnTo>
                    <a:pt x="55" y="125"/>
                  </a:lnTo>
                  <a:lnTo>
                    <a:pt x="57" y="126"/>
                  </a:lnTo>
                  <a:lnTo>
                    <a:pt x="57" y="127"/>
                  </a:lnTo>
                  <a:lnTo>
                    <a:pt x="57" y="129"/>
                  </a:lnTo>
                  <a:lnTo>
                    <a:pt x="57" y="130"/>
                  </a:lnTo>
                  <a:lnTo>
                    <a:pt x="58" y="130"/>
                  </a:lnTo>
                  <a:lnTo>
                    <a:pt x="58" y="131"/>
                  </a:lnTo>
                  <a:lnTo>
                    <a:pt x="58" y="133"/>
                  </a:lnTo>
                  <a:lnTo>
                    <a:pt x="59" y="134"/>
                  </a:lnTo>
                  <a:lnTo>
                    <a:pt x="59" y="135"/>
                  </a:lnTo>
                  <a:lnTo>
                    <a:pt x="59" y="138"/>
                  </a:lnTo>
                  <a:lnTo>
                    <a:pt x="61" y="139"/>
                  </a:lnTo>
                  <a:lnTo>
                    <a:pt x="61" y="141"/>
                  </a:lnTo>
                  <a:lnTo>
                    <a:pt x="61" y="142"/>
                  </a:lnTo>
                  <a:lnTo>
                    <a:pt x="62" y="145"/>
                  </a:lnTo>
                  <a:lnTo>
                    <a:pt x="62" y="146"/>
                  </a:lnTo>
                  <a:lnTo>
                    <a:pt x="63" y="149"/>
                  </a:lnTo>
                  <a:lnTo>
                    <a:pt x="63" y="150"/>
                  </a:lnTo>
                  <a:lnTo>
                    <a:pt x="65" y="153"/>
                  </a:lnTo>
                  <a:lnTo>
                    <a:pt x="65" y="154"/>
                  </a:lnTo>
                  <a:lnTo>
                    <a:pt x="66" y="157"/>
                  </a:lnTo>
                  <a:lnTo>
                    <a:pt x="66" y="158"/>
                  </a:lnTo>
                  <a:lnTo>
                    <a:pt x="67" y="159"/>
                  </a:lnTo>
                  <a:lnTo>
                    <a:pt x="67" y="162"/>
                  </a:lnTo>
                  <a:lnTo>
                    <a:pt x="67" y="163"/>
                  </a:lnTo>
                  <a:lnTo>
                    <a:pt x="69" y="165"/>
                  </a:lnTo>
                  <a:lnTo>
                    <a:pt x="69" y="166"/>
                  </a:lnTo>
                  <a:lnTo>
                    <a:pt x="69" y="167"/>
                  </a:lnTo>
                  <a:lnTo>
                    <a:pt x="70" y="169"/>
                  </a:lnTo>
                  <a:lnTo>
                    <a:pt x="70" y="170"/>
                  </a:lnTo>
                  <a:lnTo>
                    <a:pt x="70" y="171"/>
                  </a:lnTo>
                  <a:lnTo>
                    <a:pt x="70" y="173"/>
                  </a:lnTo>
                  <a:lnTo>
                    <a:pt x="71" y="173"/>
                  </a:lnTo>
                  <a:lnTo>
                    <a:pt x="71" y="174"/>
                  </a:lnTo>
                  <a:lnTo>
                    <a:pt x="71" y="175"/>
                  </a:lnTo>
                  <a:lnTo>
                    <a:pt x="71" y="177"/>
                  </a:lnTo>
                  <a:lnTo>
                    <a:pt x="73" y="178"/>
                  </a:lnTo>
                  <a:lnTo>
                    <a:pt x="73" y="179"/>
                  </a:lnTo>
                  <a:lnTo>
                    <a:pt x="73" y="181"/>
                  </a:lnTo>
                  <a:lnTo>
                    <a:pt x="74" y="182"/>
                  </a:lnTo>
                  <a:lnTo>
                    <a:pt x="74" y="183"/>
                  </a:lnTo>
                  <a:lnTo>
                    <a:pt x="74" y="185"/>
                  </a:lnTo>
                  <a:lnTo>
                    <a:pt x="75" y="186"/>
                  </a:lnTo>
                  <a:lnTo>
                    <a:pt x="75" y="187"/>
                  </a:lnTo>
                  <a:lnTo>
                    <a:pt x="75" y="188"/>
                  </a:lnTo>
                  <a:lnTo>
                    <a:pt x="77" y="190"/>
                  </a:lnTo>
                  <a:lnTo>
                    <a:pt x="77" y="192"/>
                  </a:lnTo>
                  <a:lnTo>
                    <a:pt x="78" y="194"/>
                  </a:lnTo>
                  <a:lnTo>
                    <a:pt x="78" y="196"/>
                  </a:lnTo>
                  <a:lnTo>
                    <a:pt x="78" y="198"/>
                  </a:lnTo>
                  <a:lnTo>
                    <a:pt x="79" y="200"/>
                  </a:lnTo>
                  <a:lnTo>
                    <a:pt x="79" y="203"/>
                  </a:lnTo>
                  <a:lnTo>
                    <a:pt x="81" y="204"/>
                  </a:lnTo>
                  <a:lnTo>
                    <a:pt x="81" y="206"/>
                  </a:lnTo>
                  <a:lnTo>
                    <a:pt x="82" y="208"/>
                  </a:lnTo>
                  <a:lnTo>
                    <a:pt x="82" y="210"/>
                  </a:lnTo>
                  <a:lnTo>
                    <a:pt x="82" y="211"/>
                  </a:lnTo>
                  <a:lnTo>
                    <a:pt x="83" y="212"/>
                  </a:lnTo>
                  <a:lnTo>
                    <a:pt x="83" y="214"/>
                  </a:lnTo>
                  <a:lnTo>
                    <a:pt x="83" y="215"/>
                  </a:lnTo>
                  <a:lnTo>
                    <a:pt x="85" y="216"/>
                  </a:lnTo>
                  <a:lnTo>
                    <a:pt x="85" y="218"/>
                  </a:lnTo>
                  <a:lnTo>
                    <a:pt x="85" y="219"/>
                  </a:lnTo>
                  <a:lnTo>
                    <a:pt x="85" y="220"/>
                  </a:lnTo>
                  <a:lnTo>
                    <a:pt x="86" y="222"/>
                  </a:lnTo>
                  <a:lnTo>
                    <a:pt x="86" y="223"/>
                  </a:lnTo>
                  <a:lnTo>
                    <a:pt x="86" y="224"/>
                  </a:lnTo>
                  <a:lnTo>
                    <a:pt x="86" y="226"/>
                  </a:lnTo>
                  <a:lnTo>
                    <a:pt x="86" y="227"/>
                  </a:lnTo>
                  <a:lnTo>
                    <a:pt x="86" y="228"/>
                  </a:lnTo>
                  <a:lnTo>
                    <a:pt x="86" y="230"/>
                  </a:lnTo>
                  <a:lnTo>
                    <a:pt x="87" y="231"/>
                  </a:lnTo>
                  <a:lnTo>
                    <a:pt x="87" y="232"/>
                  </a:lnTo>
                  <a:lnTo>
                    <a:pt x="87" y="234"/>
                  </a:lnTo>
                  <a:lnTo>
                    <a:pt x="87" y="235"/>
                  </a:lnTo>
                  <a:lnTo>
                    <a:pt x="87" y="236"/>
                  </a:lnTo>
                  <a:lnTo>
                    <a:pt x="87" y="238"/>
                  </a:lnTo>
                  <a:lnTo>
                    <a:pt x="87" y="239"/>
                  </a:lnTo>
                  <a:lnTo>
                    <a:pt x="87" y="242"/>
                  </a:lnTo>
                  <a:lnTo>
                    <a:pt x="87" y="243"/>
                  </a:lnTo>
                  <a:lnTo>
                    <a:pt x="87" y="246"/>
                  </a:lnTo>
                  <a:lnTo>
                    <a:pt x="89" y="247"/>
                  </a:lnTo>
                  <a:lnTo>
                    <a:pt x="89" y="248"/>
                  </a:lnTo>
                  <a:lnTo>
                    <a:pt x="89" y="250"/>
                  </a:lnTo>
                  <a:lnTo>
                    <a:pt x="89" y="251"/>
                  </a:lnTo>
                  <a:lnTo>
                    <a:pt x="89" y="253"/>
                  </a:lnTo>
                  <a:lnTo>
                    <a:pt x="89" y="255"/>
                  </a:lnTo>
                  <a:lnTo>
                    <a:pt x="89" y="256"/>
                  </a:lnTo>
                  <a:lnTo>
                    <a:pt x="89" y="257"/>
                  </a:lnTo>
                  <a:lnTo>
                    <a:pt x="89" y="259"/>
                  </a:lnTo>
                  <a:lnTo>
                    <a:pt x="89" y="260"/>
                  </a:lnTo>
                  <a:lnTo>
                    <a:pt x="90" y="260"/>
                  </a:lnTo>
                  <a:lnTo>
                    <a:pt x="90" y="261"/>
                  </a:lnTo>
                  <a:lnTo>
                    <a:pt x="90" y="263"/>
                  </a:lnTo>
                  <a:lnTo>
                    <a:pt x="90" y="264"/>
                  </a:lnTo>
                  <a:lnTo>
                    <a:pt x="90" y="265"/>
                  </a:lnTo>
                  <a:lnTo>
                    <a:pt x="90" y="267"/>
                  </a:lnTo>
                  <a:lnTo>
                    <a:pt x="90" y="268"/>
                  </a:lnTo>
                  <a:lnTo>
                    <a:pt x="90" y="269"/>
                  </a:lnTo>
                  <a:lnTo>
                    <a:pt x="91" y="269"/>
                  </a:lnTo>
                  <a:lnTo>
                    <a:pt x="91" y="271"/>
                  </a:lnTo>
                  <a:lnTo>
                    <a:pt x="91" y="272"/>
                  </a:lnTo>
                  <a:lnTo>
                    <a:pt x="91" y="273"/>
                  </a:lnTo>
                  <a:lnTo>
                    <a:pt x="91" y="275"/>
                  </a:lnTo>
                  <a:lnTo>
                    <a:pt x="91" y="276"/>
                  </a:lnTo>
                  <a:lnTo>
                    <a:pt x="93" y="277"/>
                  </a:lnTo>
                  <a:lnTo>
                    <a:pt x="93" y="279"/>
                  </a:lnTo>
                  <a:lnTo>
                    <a:pt x="93" y="280"/>
                  </a:lnTo>
                  <a:lnTo>
                    <a:pt x="93" y="281"/>
                  </a:lnTo>
                  <a:lnTo>
                    <a:pt x="93" y="283"/>
                  </a:lnTo>
                  <a:lnTo>
                    <a:pt x="94" y="284"/>
                  </a:lnTo>
                  <a:lnTo>
                    <a:pt x="94" y="285"/>
                  </a:lnTo>
                  <a:lnTo>
                    <a:pt x="94" y="287"/>
                  </a:lnTo>
                  <a:lnTo>
                    <a:pt x="94" y="288"/>
                  </a:lnTo>
                  <a:lnTo>
                    <a:pt x="94" y="289"/>
                  </a:lnTo>
                  <a:lnTo>
                    <a:pt x="94" y="291"/>
                  </a:lnTo>
                  <a:lnTo>
                    <a:pt x="94" y="292"/>
                  </a:lnTo>
                  <a:lnTo>
                    <a:pt x="94" y="293"/>
                  </a:lnTo>
                  <a:lnTo>
                    <a:pt x="94" y="295"/>
                  </a:lnTo>
                  <a:lnTo>
                    <a:pt x="94" y="296"/>
                  </a:lnTo>
                  <a:lnTo>
                    <a:pt x="94" y="297"/>
                  </a:lnTo>
                  <a:lnTo>
                    <a:pt x="94" y="299"/>
                  </a:lnTo>
                  <a:lnTo>
                    <a:pt x="94" y="300"/>
                  </a:lnTo>
                  <a:lnTo>
                    <a:pt x="94" y="303"/>
                  </a:lnTo>
                  <a:lnTo>
                    <a:pt x="94" y="304"/>
                  </a:lnTo>
                  <a:lnTo>
                    <a:pt x="94" y="305"/>
                  </a:lnTo>
                  <a:lnTo>
                    <a:pt x="93" y="308"/>
                  </a:lnTo>
                  <a:lnTo>
                    <a:pt x="93" y="309"/>
                  </a:lnTo>
                  <a:lnTo>
                    <a:pt x="93" y="312"/>
                  </a:lnTo>
                  <a:lnTo>
                    <a:pt x="93" y="315"/>
                  </a:lnTo>
                  <a:lnTo>
                    <a:pt x="93" y="317"/>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219" name="Freeform 119"/>
            <p:cNvSpPr>
              <a:spLocks/>
            </p:cNvSpPr>
            <p:nvPr/>
          </p:nvSpPr>
          <p:spPr bwMode="auto">
            <a:xfrm>
              <a:off x="1054" y="3757"/>
              <a:ext cx="47" cy="158"/>
            </a:xfrm>
            <a:custGeom>
              <a:avLst/>
              <a:gdLst>
                <a:gd name="T0" fmla="*/ 1 w 94"/>
                <a:gd name="T1" fmla="*/ 1 h 316"/>
                <a:gd name="T2" fmla="*/ 1 w 94"/>
                <a:gd name="T3" fmla="*/ 1 h 316"/>
                <a:gd name="T4" fmla="*/ 1 w 94"/>
                <a:gd name="T5" fmla="*/ 1 h 316"/>
                <a:gd name="T6" fmla="*/ 1 w 94"/>
                <a:gd name="T7" fmla="*/ 1 h 316"/>
                <a:gd name="T8" fmla="*/ 1 w 94"/>
                <a:gd name="T9" fmla="*/ 1 h 316"/>
                <a:gd name="T10" fmla="*/ 1 w 94"/>
                <a:gd name="T11" fmla="*/ 1 h 316"/>
                <a:gd name="T12" fmla="*/ 1 w 94"/>
                <a:gd name="T13" fmla="*/ 1 h 316"/>
                <a:gd name="T14" fmla="*/ 1 w 94"/>
                <a:gd name="T15" fmla="*/ 1 h 316"/>
                <a:gd name="T16" fmla="*/ 1 w 94"/>
                <a:gd name="T17" fmla="*/ 1 h 316"/>
                <a:gd name="T18" fmla="*/ 1 w 94"/>
                <a:gd name="T19" fmla="*/ 1 h 316"/>
                <a:gd name="T20" fmla="*/ 1 w 94"/>
                <a:gd name="T21" fmla="*/ 1 h 316"/>
                <a:gd name="T22" fmla="*/ 1 w 94"/>
                <a:gd name="T23" fmla="*/ 1 h 316"/>
                <a:gd name="T24" fmla="*/ 1 w 94"/>
                <a:gd name="T25" fmla="*/ 1 h 316"/>
                <a:gd name="T26" fmla="*/ 1 w 94"/>
                <a:gd name="T27" fmla="*/ 1 h 316"/>
                <a:gd name="T28" fmla="*/ 1 w 94"/>
                <a:gd name="T29" fmla="*/ 1 h 316"/>
                <a:gd name="T30" fmla="*/ 1 w 94"/>
                <a:gd name="T31" fmla="*/ 1 h 316"/>
                <a:gd name="T32" fmla="*/ 1 w 94"/>
                <a:gd name="T33" fmla="*/ 1 h 316"/>
                <a:gd name="T34" fmla="*/ 1 w 94"/>
                <a:gd name="T35" fmla="*/ 1 h 316"/>
                <a:gd name="T36" fmla="*/ 1 w 94"/>
                <a:gd name="T37" fmla="*/ 1 h 316"/>
                <a:gd name="T38" fmla="*/ 1 w 94"/>
                <a:gd name="T39" fmla="*/ 1 h 316"/>
                <a:gd name="T40" fmla="*/ 1 w 94"/>
                <a:gd name="T41" fmla="*/ 1 h 316"/>
                <a:gd name="T42" fmla="*/ 1 w 94"/>
                <a:gd name="T43" fmla="*/ 1 h 316"/>
                <a:gd name="T44" fmla="*/ 1 w 94"/>
                <a:gd name="T45" fmla="*/ 1 h 316"/>
                <a:gd name="T46" fmla="*/ 1 w 94"/>
                <a:gd name="T47" fmla="*/ 1 h 316"/>
                <a:gd name="T48" fmla="*/ 1 w 94"/>
                <a:gd name="T49" fmla="*/ 1 h 316"/>
                <a:gd name="T50" fmla="*/ 1 w 94"/>
                <a:gd name="T51" fmla="*/ 1 h 316"/>
                <a:gd name="T52" fmla="*/ 1 w 94"/>
                <a:gd name="T53" fmla="*/ 1 h 316"/>
                <a:gd name="T54" fmla="*/ 1 w 94"/>
                <a:gd name="T55" fmla="*/ 1 h 316"/>
                <a:gd name="T56" fmla="*/ 1 w 94"/>
                <a:gd name="T57" fmla="*/ 1 h 316"/>
                <a:gd name="T58" fmla="*/ 1 w 94"/>
                <a:gd name="T59" fmla="*/ 1 h 316"/>
                <a:gd name="T60" fmla="*/ 1 w 94"/>
                <a:gd name="T61" fmla="*/ 1 h 316"/>
                <a:gd name="T62" fmla="*/ 1 w 94"/>
                <a:gd name="T63" fmla="*/ 1 h 316"/>
                <a:gd name="T64" fmla="*/ 1 w 94"/>
                <a:gd name="T65" fmla="*/ 1 h 316"/>
                <a:gd name="T66" fmla="*/ 1 w 94"/>
                <a:gd name="T67" fmla="*/ 1 h 316"/>
                <a:gd name="T68" fmla="*/ 1 w 94"/>
                <a:gd name="T69" fmla="*/ 1 h 316"/>
                <a:gd name="T70" fmla="*/ 1 w 94"/>
                <a:gd name="T71" fmla="*/ 1 h 316"/>
                <a:gd name="T72" fmla="*/ 1 w 94"/>
                <a:gd name="T73" fmla="*/ 1 h 316"/>
                <a:gd name="T74" fmla="*/ 1 w 94"/>
                <a:gd name="T75" fmla="*/ 1 h 316"/>
                <a:gd name="T76" fmla="*/ 1 w 94"/>
                <a:gd name="T77" fmla="*/ 1 h 316"/>
                <a:gd name="T78" fmla="*/ 1 w 94"/>
                <a:gd name="T79" fmla="*/ 1 h 316"/>
                <a:gd name="T80" fmla="*/ 1 w 94"/>
                <a:gd name="T81" fmla="*/ 1 h 316"/>
                <a:gd name="T82" fmla="*/ 1 w 94"/>
                <a:gd name="T83" fmla="*/ 1 h 316"/>
                <a:gd name="T84" fmla="*/ 1 w 94"/>
                <a:gd name="T85" fmla="*/ 1 h 316"/>
                <a:gd name="T86" fmla="*/ 1 w 94"/>
                <a:gd name="T87" fmla="*/ 1 h 316"/>
                <a:gd name="T88" fmla="*/ 1 w 94"/>
                <a:gd name="T89" fmla="*/ 1 h 316"/>
                <a:gd name="T90" fmla="*/ 1 w 94"/>
                <a:gd name="T91" fmla="*/ 1 h 316"/>
                <a:gd name="T92" fmla="*/ 1 w 94"/>
                <a:gd name="T93" fmla="*/ 1 h 316"/>
                <a:gd name="T94" fmla="*/ 1 w 94"/>
                <a:gd name="T95" fmla="*/ 1 h 316"/>
                <a:gd name="T96" fmla="*/ 1 w 94"/>
                <a:gd name="T97" fmla="*/ 1 h 316"/>
                <a:gd name="T98" fmla="*/ 1 w 94"/>
                <a:gd name="T99" fmla="*/ 1 h 316"/>
                <a:gd name="T100" fmla="*/ 1 w 94"/>
                <a:gd name="T101" fmla="*/ 1 h 316"/>
                <a:gd name="T102" fmla="*/ 1 w 94"/>
                <a:gd name="T103" fmla="*/ 1 h 316"/>
                <a:gd name="T104" fmla="*/ 1 w 94"/>
                <a:gd name="T105" fmla="*/ 1 h 316"/>
                <a:gd name="T106" fmla="*/ 1 w 94"/>
                <a:gd name="T107" fmla="*/ 1 h 316"/>
                <a:gd name="T108" fmla="*/ 1 w 94"/>
                <a:gd name="T109" fmla="*/ 1 h 316"/>
                <a:gd name="T110" fmla="*/ 1 w 94"/>
                <a:gd name="T111" fmla="*/ 1 h 316"/>
                <a:gd name="T112" fmla="*/ 1 w 94"/>
                <a:gd name="T113" fmla="*/ 1 h 3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4"/>
                <a:gd name="T172" fmla="*/ 0 h 316"/>
                <a:gd name="T173" fmla="*/ 94 w 94"/>
                <a:gd name="T174" fmla="*/ 316 h 31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4" h="316">
                  <a:moveTo>
                    <a:pt x="0" y="316"/>
                  </a:moveTo>
                  <a:lnTo>
                    <a:pt x="2" y="313"/>
                  </a:lnTo>
                  <a:lnTo>
                    <a:pt x="4" y="309"/>
                  </a:lnTo>
                  <a:lnTo>
                    <a:pt x="5" y="306"/>
                  </a:lnTo>
                  <a:lnTo>
                    <a:pt x="6" y="304"/>
                  </a:lnTo>
                  <a:lnTo>
                    <a:pt x="9" y="301"/>
                  </a:lnTo>
                  <a:lnTo>
                    <a:pt x="10" y="298"/>
                  </a:lnTo>
                  <a:lnTo>
                    <a:pt x="12" y="296"/>
                  </a:lnTo>
                  <a:lnTo>
                    <a:pt x="13" y="293"/>
                  </a:lnTo>
                  <a:lnTo>
                    <a:pt x="13" y="292"/>
                  </a:lnTo>
                  <a:lnTo>
                    <a:pt x="14" y="289"/>
                  </a:lnTo>
                  <a:lnTo>
                    <a:pt x="16" y="288"/>
                  </a:lnTo>
                  <a:lnTo>
                    <a:pt x="17" y="286"/>
                  </a:lnTo>
                  <a:lnTo>
                    <a:pt x="17" y="285"/>
                  </a:lnTo>
                  <a:lnTo>
                    <a:pt x="18" y="282"/>
                  </a:lnTo>
                  <a:lnTo>
                    <a:pt x="20" y="281"/>
                  </a:lnTo>
                  <a:lnTo>
                    <a:pt x="20" y="280"/>
                  </a:lnTo>
                  <a:lnTo>
                    <a:pt x="21" y="278"/>
                  </a:lnTo>
                  <a:lnTo>
                    <a:pt x="21" y="277"/>
                  </a:lnTo>
                  <a:lnTo>
                    <a:pt x="22" y="276"/>
                  </a:lnTo>
                  <a:lnTo>
                    <a:pt x="22" y="274"/>
                  </a:lnTo>
                  <a:lnTo>
                    <a:pt x="24" y="273"/>
                  </a:lnTo>
                  <a:lnTo>
                    <a:pt x="24" y="272"/>
                  </a:lnTo>
                  <a:lnTo>
                    <a:pt x="25" y="270"/>
                  </a:lnTo>
                  <a:lnTo>
                    <a:pt x="25" y="269"/>
                  </a:lnTo>
                  <a:lnTo>
                    <a:pt x="26" y="268"/>
                  </a:lnTo>
                  <a:lnTo>
                    <a:pt x="26" y="266"/>
                  </a:lnTo>
                  <a:lnTo>
                    <a:pt x="28" y="265"/>
                  </a:lnTo>
                  <a:lnTo>
                    <a:pt x="28" y="262"/>
                  </a:lnTo>
                  <a:lnTo>
                    <a:pt x="29" y="261"/>
                  </a:lnTo>
                  <a:lnTo>
                    <a:pt x="29" y="260"/>
                  </a:lnTo>
                  <a:lnTo>
                    <a:pt x="30" y="258"/>
                  </a:lnTo>
                  <a:lnTo>
                    <a:pt x="30" y="256"/>
                  </a:lnTo>
                  <a:lnTo>
                    <a:pt x="32" y="255"/>
                  </a:lnTo>
                  <a:lnTo>
                    <a:pt x="32" y="253"/>
                  </a:lnTo>
                  <a:lnTo>
                    <a:pt x="33" y="252"/>
                  </a:lnTo>
                  <a:lnTo>
                    <a:pt x="33" y="251"/>
                  </a:lnTo>
                  <a:lnTo>
                    <a:pt x="34" y="249"/>
                  </a:lnTo>
                  <a:lnTo>
                    <a:pt x="34" y="248"/>
                  </a:lnTo>
                  <a:lnTo>
                    <a:pt x="34" y="247"/>
                  </a:lnTo>
                  <a:lnTo>
                    <a:pt x="35" y="245"/>
                  </a:lnTo>
                  <a:lnTo>
                    <a:pt x="35" y="244"/>
                  </a:lnTo>
                  <a:lnTo>
                    <a:pt x="35" y="243"/>
                  </a:lnTo>
                  <a:lnTo>
                    <a:pt x="37" y="241"/>
                  </a:lnTo>
                  <a:lnTo>
                    <a:pt x="37" y="240"/>
                  </a:lnTo>
                  <a:lnTo>
                    <a:pt x="38" y="239"/>
                  </a:lnTo>
                  <a:lnTo>
                    <a:pt x="38" y="237"/>
                  </a:lnTo>
                  <a:lnTo>
                    <a:pt x="38" y="236"/>
                  </a:lnTo>
                  <a:lnTo>
                    <a:pt x="39" y="236"/>
                  </a:lnTo>
                  <a:lnTo>
                    <a:pt x="39" y="235"/>
                  </a:lnTo>
                  <a:lnTo>
                    <a:pt x="39" y="233"/>
                  </a:lnTo>
                  <a:lnTo>
                    <a:pt x="41" y="232"/>
                  </a:lnTo>
                  <a:lnTo>
                    <a:pt x="41" y="231"/>
                  </a:lnTo>
                  <a:lnTo>
                    <a:pt x="41" y="229"/>
                  </a:lnTo>
                  <a:lnTo>
                    <a:pt x="42" y="228"/>
                  </a:lnTo>
                  <a:lnTo>
                    <a:pt x="42" y="227"/>
                  </a:lnTo>
                  <a:lnTo>
                    <a:pt x="42" y="225"/>
                  </a:lnTo>
                  <a:lnTo>
                    <a:pt x="43" y="224"/>
                  </a:lnTo>
                  <a:lnTo>
                    <a:pt x="43" y="221"/>
                  </a:lnTo>
                  <a:lnTo>
                    <a:pt x="45" y="220"/>
                  </a:lnTo>
                  <a:lnTo>
                    <a:pt x="45" y="219"/>
                  </a:lnTo>
                  <a:lnTo>
                    <a:pt x="46" y="216"/>
                  </a:lnTo>
                  <a:lnTo>
                    <a:pt x="47" y="213"/>
                  </a:lnTo>
                  <a:lnTo>
                    <a:pt x="47" y="212"/>
                  </a:lnTo>
                  <a:lnTo>
                    <a:pt x="49" y="209"/>
                  </a:lnTo>
                  <a:lnTo>
                    <a:pt x="49" y="208"/>
                  </a:lnTo>
                  <a:lnTo>
                    <a:pt x="50" y="205"/>
                  </a:lnTo>
                  <a:lnTo>
                    <a:pt x="51" y="204"/>
                  </a:lnTo>
                  <a:lnTo>
                    <a:pt x="51" y="203"/>
                  </a:lnTo>
                  <a:lnTo>
                    <a:pt x="51" y="201"/>
                  </a:lnTo>
                  <a:lnTo>
                    <a:pt x="53" y="200"/>
                  </a:lnTo>
                  <a:lnTo>
                    <a:pt x="53" y="199"/>
                  </a:lnTo>
                  <a:lnTo>
                    <a:pt x="54" y="197"/>
                  </a:lnTo>
                  <a:lnTo>
                    <a:pt x="54" y="196"/>
                  </a:lnTo>
                  <a:lnTo>
                    <a:pt x="54" y="195"/>
                  </a:lnTo>
                  <a:lnTo>
                    <a:pt x="55" y="193"/>
                  </a:lnTo>
                  <a:lnTo>
                    <a:pt x="55" y="192"/>
                  </a:lnTo>
                  <a:lnTo>
                    <a:pt x="55" y="191"/>
                  </a:lnTo>
                  <a:lnTo>
                    <a:pt x="57" y="190"/>
                  </a:lnTo>
                  <a:lnTo>
                    <a:pt x="57" y="188"/>
                  </a:lnTo>
                  <a:lnTo>
                    <a:pt x="57" y="187"/>
                  </a:lnTo>
                  <a:lnTo>
                    <a:pt x="58" y="186"/>
                  </a:lnTo>
                  <a:lnTo>
                    <a:pt x="58" y="184"/>
                  </a:lnTo>
                  <a:lnTo>
                    <a:pt x="58" y="183"/>
                  </a:lnTo>
                  <a:lnTo>
                    <a:pt x="59" y="182"/>
                  </a:lnTo>
                  <a:lnTo>
                    <a:pt x="59" y="180"/>
                  </a:lnTo>
                  <a:lnTo>
                    <a:pt x="59" y="179"/>
                  </a:lnTo>
                  <a:lnTo>
                    <a:pt x="61" y="178"/>
                  </a:lnTo>
                  <a:lnTo>
                    <a:pt x="61" y="175"/>
                  </a:lnTo>
                  <a:lnTo>
                    <a:pt x="61" y="174"/>
                  </a:lnTo>
                  <a:lnTo>
                    <a:pt x="62" y="172"/>
                  </a:lnTo>
                  <a:lnTo>
                    <a:pt x="62" y="170"/>
                  </a:lnTo>
                  <a:lnTo>
                    <a:pt x="63" y="168"/>
                  </a:lnTo>
                  <a:lnTo>
                    <a:pt x="63" y="166"/>
                  </a:lnTo>
                  <a:lnTo>
                    <a:pt x="65" y="164"/>
                  </a:lnTo>
                  <a:lnTo>
                    <a:pt x="65" y="162"/>
                  </a:lnTo>
                  <a:lnTo>
                    <a:pt x="66" y="160"/>
                  </a:lnTo>
                  <a:lnTo>
                    <a:pt x="66" y="158"/>
                  </a:lnTo>
                  <a:lnTo>
                    <a:pt x="67" y="156"/>
                  </a:lnTo>
                  <a:lnTo>
                    <a:pt x="67" y="155"/>
                  </a:lnTo>
                  <a:lnTo>
                    <a:pt x="67" y="154"/>
                  </a:lnTo>
                  <a:lnTo>
                    <a:pt x="69" y="151"/>
                  </a:lnTo>
                  <a:lnTo>
                    <a:pt x="69" y="150"/>
                  </a:lnTo>
                  <a:lnTo>
                    <a:pt x="69" y="148"/>
                  </a:lnTo>
                  <a:lnTo>
                    <a:pt x="70" y="147"/>
                  </a:lnTo>
                  <a:lnTo>
                    <a:pt x="70" y="146"/>
                  </a:lnTo>
                  <a:lnTo>
                    <a:pt x="70" y="144"/>
                  </a:lnTo>
                  <a:lnTo>
                    <a:pt x="71" y="143"/>
                  </a:lnTo>
                  <a:lnTo>
                    <a:pt x="71" y="142"/>
                  </a:lnTo>
                  <a:lnTo>
                    <a:pt x="71" y="140"/>
                  </a:lnTo>
                  <a:lnTo>
                    <a:pt x="71" y="139"/>
                  </a:lnTo>
                  <a:lnTo>
                    <a:pt x="73" y="138"/>
                  </a:lnTo>
                  <a:lnTo>
                    <a:pt x="73" y="136"/>
                  </a:lnTo>
                  <a:lnTo>
                    <a:pt x="74" y="135"/>
                  </a:lnTo>
                  <a:lnTo>
                    <a:pt x="74" y="134"/>
                  </a:lnTo>
                  <a:lnTo>
                    <a:pt x="74" y="132"/>
                  </a:lnTo>
                  <a:lnTo>
                    <a:pt x="75" y="131"/>
                  </a:lnTo>
                  <a:lnTo>
                    <a:pt x="75" y="129"/>
                  </a:lnTo>
                  <a:lnTo>
                    <a:pt x="75" y="127"/>
                  </a:lnTo>
                  <a:lnTo>
                    <a:pt x="77" y="126"/>
                  </a:lnTo>
                  <a:lnTo>
                    <a:pt x="77" y="123"/>
                  </a:lnTo>
                  <a:lnTo>
                    <a:pt x="78" y="122"/>
                  </a:lnTo>
                  <a:lnTo>
                    <a:pt x="78" y="119"/>
                  </a:lnTo>
                  <a:lnTo>
                    <a:pt x="78" y="118"/>
                  </a:lnTo>
                  <a:lnTo>
                    <a:pt x="79" y="115"/>
                  </a:lnTo>
                  <a:lnTo>
                    <a:pt x="79" y="114"/>
                  </a:lnTo>
                  <a:lnTo>
                    <a:pt x="81" y="111"/>
                  </a:lnTo>
                  <a:lnTo>
                    <a:pt x="81" y="110"/>
                  </a:lnTo>
                  <a:lnTo>
                    <a:pt x="82" y="109"/>
                  </a:lnTo>
                  <a:lnTo>
                    <a:pt x="82" y="106"/>
                  </a:lnTo>
                  <a:lnTo>
                    <a:pt x="82" y="105"/>
                  </a:lnTo>
                  <a:lnTo>
                    <a:pt x="83" y="103"/>
                  </a:lnTo>
                  <a:lnTo>
                    <a:pt x="83" y="102"/>
                  </a:lnTo>
                  <a:lnTo>
                    <a:pt x="83" y="101"/>
                  </a:lnTo>
                  <a:lnTo>
                    <a:pt x="85" y="99"/>
                  </a:lnTo>
                  <a:lnTo>
                    <a:pt x="85" y="98"/>
                  </a:lnTo>
                  <a:lnTo>
                    <a:pt x="85" y="97"/>
                  </a:lnTo>
                  <a:lnTo>
                    <a:pt x="85" y="95"/>
                  </a:lnTo>
                  <a:lnTo>
                    <a:pt x="86" y="94"/>
                  </a:lnTo>
                  <a:lnTo>
                    <a:pt x="86" y="93"/>
                  </a:lnTo>
                  <a:lnTo>
                    <a:pt x="86" y="91"/>
                  </a:lnTo>
                  <a:lnTo>
                    <a:pt x="86" y="90"/>
                  </a:lnTo>
                  <a:lnTo>
                    <a:pt x="86" y="89"/>
                  </a:lnTo>
                  <a:lnTo>
                    <a:pt x="86" y="87"/>
                  </a:lnTo>
                  <a:lnTo>
                    <a:pt x="86" y="86"/>
                  </a:lnTo>
                  <a:lnTo>
                    <a:pt x="87" y="86"/>
                  </a:lnTo>
                  <a:lnTo>
                    <a:pt x="87" y="85"/>
                  </a:lnTo>
                  <a:lnTo>
                    <a:pt x="87" y="83"/>
                  </a:lnTo>
                  <a:lnTo>
                    <a:pt x="87" y="82"/>
                  </a:lnTo>
                  <a:lnTo>
                    <a:pt x="87" y="79"/>
                  </a:lnTo>
                  <a:lnTo>
                    <a:pt x="87" y="78"/>
                  </a:lnTo>
                  <a:lnTo>
                    <a:pt x="87" y="77"/>
                  </a:lnTo>
                  <a:lnTo>
                    <a:pt x="87" y="75"/>
                  </a:lnTo>
                  <a:lnTo>
                    <a:pt x="87" y="73"/>
                  </a:lnTo>
                  <a:lnTo>
                    <a:pt x="87" y="71"/>
                  </a:lnTo>
                  <a:lnTo>
                    <a:pt x="89" y="69"/>
                  </a:lnTo>
                  <a:lnTo>
                    <a:pt x="89" y="67"/>
                  </a:lnTo>
                  <a:lnTo>
                    <a:pt x="89" y="66"/>
                  </a:lnTo>
                  <a:lnTo>
                    <a:pt x="89" y="65"/>
                  </a:lnTo>
                  <a:lnTo>
                    <a:pt x="89" y="64"/>
                  </a:lnTo>
                  <a:lnTo>
                    <a:pt x="89" y="62"/>
                  </a:lnTo>
                  <a:lnTo>
                    <a:pt x="89" y="61"/>
                  </a:lnTo>
                  <a:lnTo>
                    <a:pt x="89" y="60"/>
                  </a:lnTo>
                  <a:lnTo>
                    <a:pt x="89" y="58"/>
                  </a:lnTo>
                  <a:lnTo>
                    <a:pt x="89" y="57"/>
                  </a:lnTo>
                  <a:lnTo>
                    <a:pt x="90" y="56"/>
                  </a:lnTo>
                  <a:lnTo>
                    <a:pt x="90" y="54"/>
                  </a:lnTo>
                  <a:lnTo>
                    <a:pt x="90" y="53"/>
                  </a:lnTo>
                  <a:lnTo>
                    <a:pt x="90" y="52"/>
                  </a:lnTo>
                  <a:lnTo>
                    <a:pt x="90" y="50"/>
                  </a:lnTo>
                  <a:lnTo>
                    <a:pt x="90" y="49"/>
                  </a:lnTo>
                  <a:lnTo>
                    <a:pt x="90" y="48"/>
                  </a:lnTo>
                  <a:lnTo>
                    <a:pt x="91" y="46"/>
                  </a:lnTo>
                  <a:lnTo>
                    <a:pt x="91" y="45"/>
                  </a:lnTo>
                  <a:lnTo>
                    <a:pt x="91" y="44"/>
                  </a:lnTo>
                  <a:lnTo>
                    <a:pt x="91" y="42"/>
                  </a:lnTo>
                  <a:lnTo>
                    <a:pt x="91" y="41"/>
                  </a:lnTo>
                  <a:lnTo>
                    <a:pt x="91" y="40"/>
                  </a:lnTo>
                  <a:lnTo>
                    <a:pt x="93" y="38"/>
                  </a:lnTo>
                  <a:lnTo>
                    <a:pt x="93" y="37"/>
                  </a:lnTo>
                  <a:lnTo>
                    <a:pt x="93" y="36"/>
                  </a:lnTo>
                  <a:lnTo>
                    <a:pt x="93" y="34"/>
                  </a:lnTo>
                  <a:lnTo>
                    <a:pt x="93" y="33"/>
                  </a:lnTo>
                  <a:lnTo>
                    <a:pt x="94" y="32"/>
                  </a:lnTo>
                  <a:lnTo>
                    <a:pt x="94" y="30"/>
                  </a:lnTo>
                  <a:lnTo>
                    <a:pt x="94" y="29"/>
                  </a:lnTo>
                  <a:lnTo>
                    <a:pt x="94" y="28"/>
                  </a:lnTo>
                  <a:lnTo>
                    <a:pt x="94" y="26"/>
                  </a:lnTo>
                  <a:lnTo>
                    <a:pt x="94" y="25"/>
                  </a:lnTo>
                  <a:lnTo>
                    <a:pt x="94" y="24"/>
                  </a:lnTo>
                  <a:lnTo>
                    <a:pt x="94" y="22"/>
                  </a:lnTo>
                  <a:lnTo>
                    <a:pt x="94" y="21"/>
                  </a:lnTo>
                  <a:lnTo>
                    <a:pt x="94" y="20"/>
                  </a:lnTo>
                  <a:lnTo>
                    <a:pt x="94" y="18"/>
                  </a:lnTo>
                  <a:lnTo>
                    <a:pt x="94" y="17"/>
                  </a:lnTo>
                  <a:lnTo>
                    <a:pt x="94" y="16"/>
                  </a:lnTo>
                  <a:lnTo>
                    <a:pt x="94" y="14"/>
                  </a:lnTo>
                  <a:lnTo>
                    <a:pt x="94" y="13"/>
                  </a:lnTo>
                  <a:lnTo>
                    <a:pt x="94" y="10"/>
                  </a:lnTo>
                  <a:lnTo>
                    <a:pt x="93" y="9"/>
                  </a:lnTo>
                  <a:lnTo>
                    <a:pt x="93" y="6"/>
                  </a:lnTo>
                  <a:lnTo>
                    <a:pt x="93" y="4"/>
                  </a:lnTo>
                  <a:lnTo>
                    <a:pt x="93" y="2"/>
                  </a:lnTo>
                  <a:lnTo>
                    <a:pt x="93" y="0"/>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220" name="Freeform 120"/>
            <p:cNvSpPr>
              <a:spLocks/>
            </p:cNvSpPr>
            <p:nvPr/>
          </p:nvSpPr>
          <p:spPr bwMode="auto">
            <a:xfrm>
              <a:off x="1002" y="3600"/>
              <a:ext cx="47" cy="158"/>
            </a:xfrm>
            <a:custGeom>
              <a:avLst/>
              <a:gdLst>
                <a:gd name="T0" fmla="*/ 1 w 94"/>
                <a:gd name="T1" fmla="*/ 0 h 317"/>
                <a:gd name="T2" fmla="*/ 1 w 94"/>
                <a:gd name="T3" fmla="*/ 0 h 317"/>
                <a:gd name="T4" fmla="*/ 1 w 94"/>
                <a:gd name="T5" fmla="*/ 0 h 317"/>
                <a:gd name="T6" fmla="*/ 1 w 94"/>
                <a:gd name="T7" fmla="*/ 0 h 317"/>
                <a:gd name="T8" fmla="*/ 1 w 94"/>
                <a:gd name="T9" fmla="*/ 0 h 317"/>
                <a:gd name="T10" fmla="*/ 1 w 94"/>
                <a:gd name="T11" fmla="*/ 0 h 317"/>
                <a:gd name="T12" fmla="*/ 1 w 94"/>
                <a:gd name="T13" fmla="*/ 0 h 317"/>
                <a:gd name="T14" fmla="*/ 1 w 94"/>
                <a:gd name="T15" fmla="*/ 0 h 317"/>
                <a:gd name="T16" fmla="*/ 1 w 94"/>
                <a:gd name="T17" fmla="*/ 0 h 317"/>
                <a:gd name="T18" fmla="*/ 1 w 94"/>
                <a:gd name="T19" fmla="*/ 0 h 317"/>
                <a:gd name="T20" fmla="*/ 1 w 94"/>
                <a:gd name="T21" fmla="*/ 0 h 317"/>
                <a:gd name="T22" fmla="*/ 1 w 94"/>
                <a:gd name="T23" fmla="*/ 0 h 317"/>
                <a:gd name="T24" fmla="*/ 1 w 94"/>
                <a:gd name="T25" fmla="*/ 0 h 317"/>
                <a:gd name="T26" fmla="*/ 1 w 94"/>
                <a:gd name="T27" fmla="*/ 0 h 317"/>
                <a:gd name="T28" fmla="*/ 1 w 94"/>
                <a:gd name="T29" fmla="*/ 0 h 317"/>
                <a:gd name="T30" fmla="*/ 1 w 94"/>
                <a:gd name="T31" fmla="*/ 0 h 317"/>
                <a:gd name="T32" fmla="*/ 1 w 94"/>
                <a:gd name="T33" fmla="*/ 0 h 317"/>
                <a:gd name="T34" fmla="*/ 1 w 94"/>
                <a:gd name="T35" fmla="*/ 0 h 317"/>
                <a:gd name="T36" fmla="*/ 1 w 94"/>
                <a:gd name="T37" fmla="*/ 0 h 317"/>
                <a:gd name="T38" fmla="*/ 1 w 94"/>
                <a:gd name="T39" fmla="*/ 0 h 317"/>
                <a:gd name="T40" fmla="*/ 1 w 94"/>
                <a:gd name="T41" fmla="*/ 0 h 317"/>
                <a:gd name="T42" fmla="*/ 1 w 94"/>
                <a:gd name="T43" fmla="*/ 0 h 317"/>
                <a:gd name="T44" fmla="*/ 1 w 94"/>
                <a:gd name="T45" fmla="*/ 0 h 317"/>
                <a:gd name="T46" fmla="*/ 1 w 94"/>
                <a:gd name="T47" fmla="*/ 0 h 317"/>
                <a:gd name="T48" fmla="*/ 1 w 94"/>
                <a:gd name="T49" fmla="*/ 0 h 317"/>
                <a:gd name="T50" fmla="*/ 1 w 94"/>
                <a:gd name="T51" fmla="*/ 0 h 317"/>
                <a:gd name="T52" fmla="*/ 1 w 94"/>
                <a:gd name="T53" fmla="*/ 0 h 317"/>
                <a:gd name="T54" fmla="*/ 1 w 94"/>
                <a:gd name="T55" fmla="*/ 0 h 317"/>
                <a:gd name="T56" fmla="*/ 1 w 94"/>
                <a:gd name="T57" fmla="*/ 0 h 317"/>
                <a:gd name="T58" fmla="*/ 1 w 94"/>
                <a:gd name="T59" fmla="*/ 0 h 317"/>
                <a:gd name="T60" fmla="*/ 1 w 94"/>
                <a:gd name="T61" fmla="*/ 0 h 317"/>
                <a:gd name="T62" fmla="*/ 1 w 94"/>
                <a:gd name="T63" fmla="*/ 0 h 317"/>
                <a:gd name="T64" fmla="*/ 1 w 94"/>
                <a:gd name="T65" fmla="*/ 0 h 317"/>
                <a:gd name="T66" fmla="*/ 1 w 94"/>
                <a:gd name="T67" fmla="*/ 0 h 317"/>
                <a:gd name="T68" fmla="*/ 1 w 94"/>
                <a:gd name="T69" fmla="*/ 0 h 317"/>
                <a:gd name="T70" fmla="*/ 1 w 94"/>
                <a:gd name="T71" fmla="*/ 0 h 317"/>
                <a:gd name="T72" fmla="*/ 1 w 94"/>
                <a:gd name="T73" fmla="*/ 0 h 317"/>
                <a:gd name="T74" fmla="*/ 1 w 94"/>
                <a:gd name="T75" fmla="*/ 0 h 317"/>
                <a:gd name="T76" fmla="*/ 1 w 94"/>
                <a:gd name="T77" fmla="*/ 0 h 317"/>
                <a:gd name="T78" fmla="*/ 1 w 94"/>
                <a:gd name="T79" fmla="*/ 0 h 317"/>
                <a:gd name="T80" fmla="*/ 1 w 94"/>
                <a:gd name="T81" fmla="*/ 0 h 317"/>
                <a:gd name="T82" fmla="*/ 1 w 94"/>
                <a:gd name="T83" fmla="*/ 0 h 317"/>
                <a:gd name="T84" fmla="*/ 1 w 94"/>
                <a:gd name="T85" fmla="*/ 0 h 317"/>
                <a:gd name="T86" fmla="*/ 1 w 94"/>
                <a:gd name="T87" fmla="*/ 0 h 317"/>
                <a:gd name="T88" fmla="*/ 1 w 94"/>
                <a:gd name="T89" fmla="*/ 0 h 317"/>
                <a:gd name="T90" fmla="*/ 1 w 94"/>
                <a:gd name="T91" fmla="*/ 0 h 317"/>
                <a:gd name="T92" fmla="*/ 1 w 94"/>
                <a:gd name="T93" fmla="*/ 0 h 317"/>
                <a:gd name="T94" fmla="*/ 1 w 94"/>
                <a:gd name="T95" fmla="*/ 0 h 317"/>
                <a:gd name="T96" fmla="*/ 1 w 94"/>
                <a:gd name="T97" fmla="*/ 0 h 317"/>
                <a:gd name="T98" fmla="*/ 1 w 94"/>
                <a:gd name="T99" fmla="*/ 0 h 317"/>
                <a:gd name="T100" fmla="*/ 1 w 94"/>
                <a:gd name="T101" fmla="*/ 0 h 317"/>
                <a:gd name="T102" fmla="*/ 1 w 94"/>
                <a:gd name="T103" fmla="*/ 0 h 317"/>
                <a:gd name="T104" fmla="*/ 1 w 94"/>
                <a:gd name="T105" fmla="*/ 0 h 317"/>
                <a:gd name="T106" fmla="*/ 1 w 94"/>
                <a:gd name="T107" fmla="*/ 0 h 317"/>
                <a:gd name="T108" fmla="*/ 1 w 94"/>
                <a:gd name="T109" fmla="*/ 0 h 317"/>
                <a:gd name="T110" fmla="*/ 1 w 94"/>
                <a:gd name="T111" fmla="*/ 0 h 317"/>
                <a:gd name="T112" fmla="*/ 1 w 94"/>
                <a:gd name="T113" fmla="*/ 0 h 3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4"/>
                <a:gd name="T172" fmla="*/ 0 h 317"/>
                <a:gd name="T173" fmla="*/ 94 w 94"/>
                <a:gd name="T174" fmla="*/ 317 h 3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4" h="317">
                  <a:moveTo>
                    <a:pt x="0" y="0"/>
                  </a:moveTo>
                  <a:lnTo>
                    <a:pt x="2" y="4"/>
                  </a:lnTo>
                  <a:lnTo>
                    <a:pt x="4" y="7"/>
                  </a:lnTo>
                  <a:lnTo>
                    <a:pt x="6" y="9"/>
                  </a:lnTo>
                  <a:lnTo>
                    <a:pt x="7" y="13"/>
                  </a:lnTo>
                  <a:lnTo>
                    <a:pt x="8" y="16"/>
                  </a:lnTo>
                  <a:lnTo>
                    <a:pt x="9" y="17"/>
                  </a:lnTo>
                  <a:lnTo>
                    <a:pt x="11" y="20"/>
                  </a:lnTo>
                  <a:lnTo>
                    <a:pt x="12" y="23"/>
                  </a:lnTo>
                  <a:lnTo>
                    <a:pt x="13" y="24"/>
                  </a:lnTo>
                  <a:lnTo>
                    <a:pt x="15" y="27"/>
                  </a:lnTo>
                  <a:lnTo>
                    <a:pt x="16" y="28"/>
                  </a:lnTo>
                  <a:lnTo>
                    <a:pt x="16" y="31"/>
                  </a:lnTo>
                  <a:lnTo>
                    <a:pt x="17" y="32"/>
                  </a:lnTo>
                  <a:lnTo>
                    <a:pt x="19" y="33"/>
                  </a:lnTo>
                  <a:lnTo>
                    <a:pt x="19" y="35"/>
                  </a:lnTo>
                  <a:lnTo>
                    <a:pt x="20" y="36"/>
                  </a:lnTo>
                  <a:lnTo>
                    <a:pt x="20" y="37"/>
                  </a:lnTo>
                  <a:lnTo>
                    <a:pt x="21" y="39"/>
                  </a:lnTo>
                  <a:lnTo>
                    <a:pt x="21" y="40"/>
                  </a:lnTo>
                  <a:lnTo>
                    <a:pt x="23" y="41"/>
                  </a:lnTo>
                  <a:lnTo>
                    <a:pt x="23" y="43"/>
                  </a:lnTo>
                  <a:lnTo>
                    <a:pt x="24" y="44"/>
                  </a:lnTo>
                  <a:lnTo>
                    <a:pt x="24" y="45"/>
                  </a:lnTo>
                  <a:lnTo>
                    <a:pt x="24" y="47"/>
                  </a:lnTo>
                  <a:lnTo>
                    <a:pt x="25" y="48"/>
                  </a:lnTo>
                  <a:lnTo>
                    <a:pt x="25" y="49"/>
                  </a:lnTo>
                  <a:lnTo>
                    <a:pt x="27" y="51"/>
                  </a:lnTo>
                  <a:lnTo>
                    <a:pt x="27" y="52"/>
                  </a:lnTo>
                  <a:lnTo>
                    <a:pt x="28" y="53"/>
                  </a:lnTo>
                  <a:lnTo>
                    <a:pt x="28" y="55"/>
                  </a:lnTo>
                  <a:lnTo>
                    <a:pt x="29" y="56"/>
                  </a:lnTo>
                  <a:lnTo>
                    <a:pt x="29" y="59"/>
                  </a:lnTo>
                  <a:lnTo>
                    <a:pt x="31" y="60"/>
                  </a:lnTo>
                  <a:lnTo>
                    <a:pt x="31" y="61"/>
                  </a:lnTo>
                  <a:lnTo>
                    <a:pt x="32" y="64"/>
                  </a:lnTo>
                  <a:lnTo>
                    <a:pt x="32" y="65"/>
                  </a:lnTo>
                  <a:lnTo>
                    <a:pt x="33" y="66"/>
                  </a:lnTo>
                  <a:lnTo>
                    <a:pt x="33" y="68"/>
                  </a:lnTo>
                  <a:lnTo>
                    <a:pt x="35" y="69"/>
                  </a:lnTo>
                  <a:lnTo>
                    <a:pt x="35" y="70"/>
                  </a:lnTo>
                  <a:lnTo>
                    <a:pt x="35" y="72"/>
                  </a:lnTo>
                  <a:lnTo>
                    <a:pt x="36" y="72"/>
                  </a:lnTo>
                  <a:lnTo>
                    <a:pt x="36" y="73"/>
                  </a:lnTo>
                  <a:lnTo>
                    <a:pt x="36" y="74"/>
                  </a:lnTo>
                  <a:lnTo>
                    <a:pt x="37" y="76"/>
                  </a:lnTo>
                  <a:lnTo>
                    <a:pt x="37" y="77"/>
                  </a:lnTo>
                  <a:lnTo>
                    <a:pt x="39" y="78"/>
                  </a:lnTo>
                  <a:lnTo>
                    <a:pt x="39" y="80"/>
                  </a:lnTo>
                  <a:lnTo>
                    <a:pt x="39" y="81"/>
                  </a:lnTo>
                  <a:lnTo>
                    <a:pt x="40" y="82"/>
                  </a:lnTo>
                  <a:lnTo>
                    <a:pt x="40" y="84"/>
                  </a:lnTo>
                  <a:lnTo>
                    <a:pt x="41" y="85"/>
                  </a:lnTo>
                  <a:lnTo>
                    <a:pt x="41" y="86"/>
                  </a:lnTo>
                  <a:lnTo>
                    <a:pt x="41" y="88"/>
                  </a:lnTo>
                  <a:lnTo>
                    <a:pt x="43" y="89"/>
                  </a:lnTo>
                  <a:lnTo>
                    <a:pt x="43" y="90"/>
                  </a:lnTo>
                  <a:lnTo>
                    <a:pt x="44" y="93"/>
                  </a:lnTo>
                  <a:lnTo>
                    <a:pt x="44" y="94"/>
                  </a:lnTo>
                  <a:lnTo>
                    <a:pt x="45" y="96"/>
                  </a:lnTo>
                  <a:lnTo>
                    <a:pt x="45" y="98"/>
                  </a:lnTo>
                  <a:lnTo>
                    <a:pt x="47" y="100"/>
                  </a:lnTo>
                  <a:lnTo>
                    <a:pt x="47" y="102"/>
                  </a:lnTo>
                  <a:lnTo>
                    <a:pt x="48" y="104"/>
                  </a:lnTo>
                  <a:lnTo>
                    <a:pt x="49" y="106"/>
                  </a:lnTo>
                  <a:lnTo>
                    <a:pt x="49" y="108"/>
                  </a:lnTo>
                  <a:lnTo>
                    <a:pt x="51" y="110"/>
                  </a:lnTo>
                  <a:lnTo>
                    <a:pt x="51" y="112"/>
                  </a:lnTo>
                  <a:lnTo>
                    <a:pt x="52" y="113"/>
                  </a:lnTo>
                  <a:lnTo>
                    <a:pt x="52" y="116"/>
                  </a:lnTo>
                  <a:lnTo>
                    <a:pt x="53" y="117"/>
                  </a:lnTo>
                  <a:lnTo>
                    <a:pt x="53" y="118"/>
                  </a:lnTo>
                  <a:lnTo>
                    <a:pt x="53" y="120"/>
                  </a:lnTo>
                  <a:lnTo>
                    <a:pt x="55" y="121"/>
                  </a:lnTo>
                  <a:lnTo>
                    <a:pt x="55" y="122"/>
                  </a:lnTo>
                  <a:lnTo>
                    <a:pt x="56" y="124"/>
                  </a:lnTo>
                  <a:lnTo>
                    <a:pt x="56" y="125"/>
                  </a:lnTo>
                  <a:lnTo>
                    <a:pt x="56" y="126"/>
                  </a:lnTo>
                  <a:lnTo>
                    <a:pt x="56" y="127"/>
                  </a:lnTo>
                  <a:lnTo>
                    <a:pt x="57" y="129"/>
                  </a:lnTo>
                  <a:lnTo>
                    <a:pt x="57" y="130"/>
                  </a:lnTo>
                  <a:lnTo>
                    <a:pt x="59" y="131"/>
                  </a:lnTo>
                  <a:lnTo>
                    <a:pt x="59" y="133"/>
                  </a:lnTo>
                  <a:lnTo>
                    <a:pt x="59" y="134"/>
                  </a:lnTo>
                  <a:lnTo>
                    <a:pt x="60" y="135"/>
                  </a:lnTo>
                  <a:lnTo>
                    <a:pt x="60" y="138"/>
                  </a:lnTo>
                  <a:lnTo>
                    <a:pt x="60" y="139"/>
                  </a:lnTo>
                  <a:lnTo>
                    <a:pt x="61" y="141"/>
                  </a:lnTo>
                  <a:lnTo>
                    <a:pt x="61" y="142"/>
                  </a:lnTo>
                  <a:lnTo>
                    <a:pt x="61" y="145"/>
                  </a:lnTo>
                  <a:lnTo>
                    <a:pt x="63" y="146"/>
                  </a:lnTo>
                  <a:lnTo>
                    <a:pt x="63" y="149"/>
                  </a:lnTo>
                  <a:lnTo>
                    <a:pt x="64" y="150"/>
                  </a:lnTo>
                  <a:lnTo>
                    <a:pt x="64" y="153"/>
                  </a:lnTo>
                  <a:lnTo>
                    <a:pt x="65" y="154"/>
                  </a:lnTo>
                  <a:lnTo>
                    <a:pt x="65" y="157"/>
                  </a:lnTo>
                  <a:lnTo>
                    <a:pt x="67" y="158"/>
                  </a:lnTo>
                  <a:lnTo>
                    <a:pt x="67" y="159"/>
                  </a:lnTo>
                  <a:lnTo>
                    <a:pt x="68" y="162"/>
                  </a:lnTo>
                  <a:lnTo>
                    <a:pt x="68" y="163"/>
                  </a:lnTo>
                  <a:lnTo>
                    <a:pt x="68" y="165"/>
                  </a:lnTo>
                  <a:lnTo>
                    <a:pt x="69" y="166"/>
                  </a:lnTo>
                  <a:lnTo>
                    <a:pt x="69" y="167"/>
                  </a:lnTo>
                  <a:lnTo>
                    <a:pt x="69" y="169"/>
                  </a:lnTo>
                  <a:lnTo>
                    <a:pt x="69" y="170"/>
                  </a:lnTo>
                  <a:lnTo>
                    <a:pt x="71" y="171"/>
                  </a:lnTo>
                  <a:lnTo>
                    <a:pt x="71" y="173"/>
                  </a:lnTo>
                  <a:lnTo>
                    <a:pt x="71" y="174"/>
                  </a:lnTo>
                  <a:lnTo>
                    <a:pt x="72" y="175"/>
                  </a:lnTo>
                  <a:lnTo>
                    <a:pt x="72" y="177"/>
                  </a:lnTo>
                  <a:lnTo>
                    <a:pt x="72" y="178"/>
                  </a:lnTo>
                  <a:lnTo>
                    <a:pt x="73" y="179"/>
                  </a:lnTo>
                  <a:lnTo>
                    <a:pt x="73" y="181"/>
                  </a:lnTo>
                  <a:lnTo>
                    <a:pt x="73" y="182"/>
                  </a:lnTo>
                  <a:lnTo>
                    <a:pt x="73" y="183"/>
                  </a:lnTo>
                  <a:lnTo>
                    <a:pt x="74" y="185"/>
                  </a:lnTo>
                  <a:lnTo>
                    <a:pt x="74" y="186"/>
                  </a:lnTo>
                  <a:lnTo>
                    <a:pt x="74" y="187"/>
                  </a:lnTo>
                  <a:lnTo>
                    <a:pt x="76" y="188"/>
                  </a:lnTo>
                  <a:lnTo>
                    <a:pt x="76" y="190"/>
                  </a:lnTo>
                  <a:lnTo>
                    <a:pt x="77" y="192"/>
                  </a:lnTo>
                  <a:lnTo>
                    <a:pt x="77" y="194"/>
                  </a:lnTo>
                  <a:lnTo>
                    <a:pt x="78" y="196"/>
                  </a:lnTo>
                  <a:lnTo>
                    <a:pt x="78" y="198"/>
                  </a:lnTo>
                  <a:lnTo>
                    <a:pt x="80" y="200"/>
                  </a:lnTo>
                  <a:lnTo>
                    <a:pt x="80" y="203"/>
                  </a:lnTo>
                  <a:lnTo>
                    <a:pt x="81" y="204"/>
                  </a:lnTo>
                  <a:lnTo>
                    <a:pt x="81" y="206"/>
                  </a:lnTo>
                  <a:lnTo>
                    <a:pt x="81" y="208"/>
                  </a:lnTo>
                  <a:lnTo>
                    <a:pt x="82" y="210"/>
                  </a:lnTo>
                  <a:lnTo>
                    <a:pt x="82" y="211"/>
                  </a:lnTo>
                  <a:lnTo>
                    <a:pt x="82" y="212"/>
                  </a:lnTo>
                  <a:lnTo>
                    <a:pt x="84" y="214"/>
                  </a:lnTo>
                  <a:lnTo>
                    <a:pt x="84" y="215"/>
                  </a:lnTo>
                  <a:lnTo>
                    <a:pt x="84" y="216"/>
                  </a:lnTo>
                  <a:lnTo>
                    <a:pt x="84" y="218"/>
                  </a:lnTo>
                  <a:lnTo>
                    <a:pt x="85" y="219"/>
                  </a:lnTo>
                  <a:lnTo>
                    <a:pt x="85" y="220"/>
                  </a:lnTo>
                  <a:lnTo>
                    <a:pt x="85" y="222"/>
                  </a:lnTo>
                  <a:lnTo>
                    <a:pt x="85" y="223"/>
                  </a:lnTo>
                  <a:lnTo>
                    <a:pt x="85" y="224"/>
                  </a:lnTo>
                  <a:lnTo>
                    <a:pt x="86" y="226"/>
                  </a:lnTo>
                  <a:lnTo>
                    <a:pt x="86" y="227"/>
                  </a:lnTo>
                  <a:lnTo>
                    <a:pt x="86" y="228"/>
                  </a:lnTo>
                  <a:lnTo>
                    <a:pt x="86" y="230"/>
                  </a:lnTo>
                  <a:lnTo>
                    <a:pt x="86" y="231"/>
                  </a:lnTo>
                  <a:lnTo>
                    <a:pt x="86" y="232"/>
                  </a:lnTo>
                  <a:lnTo>
                    <a:pt x="86" y="234"/>
                  </a:lnTo>
                  <a:lnTo>
                    <a:pt x="88" y="235"/>
                  </a:lnTo>
                  <a:lnTo>
                    <a:pt x="88" y="236"/>
                  </a:lnTo>
                  <a:lnTo>
                    <a:pt x="88" y="238"/>
                  </a:lnTo>
                  <a:lnTo>
                    <a:pt x="88" y="239"/>
                  </a:lnTo>
                  <a:lnTo>
                    <a:pt x="88" y="242"/>
                  </a:lnTo>
                  <a:lnTo>
                    <a:pt x="88" y="243"/>
                  </a:lnTo>
                  <a:lnTo>
                    <a:pt x="88" y="246"/>
                  </a:lnTo>
                  <a:lnTo>
                    <a:pt x="88" y="247"/>
                  </a:lnTo>
                  <a:lnTo>
                    <a:pt x="88" y="248"/>
                  </a:lnTo>
                  <a:lnTo>
                    <a:pt x="88" y="250"/>
                  </a:lnTo>
                  <a:lnTo>
                    <a:pt x="89" y="251"/>
                  </a:lnTo>
                  <a:lnTo>
                    <a:pt x="89" y="253"/>
                  </a:lnTo>
                  <a:lnTo>
                    <a:pt x="89" y="255"/>
                  </a:lnTo>
                  <a:lnTo>
                    <a:pt x="89" y="256"/>
                  </a:lnTo>
                  <a:lnTo>
                    <a:pt x="89" y="257"/>
                  </a:lnTo>
                  <a:lnTo>
                    <a:pt x="89" y="259"/>
                  </a:lnTo>
                  <a:lnTo>
                    <a:pt x="89" y="260"/>
                  </a:lnTo>
                  <a:lnTo>
                    <a:pt x="89" y="261"/>
                  </a:lnTo>
                  <a:lnTo>
                    <a:pt x="89" y="263"/>
                  </a:lnTo>
                  <a:lnTo>
                    <a:pt x="89" y="264"/>
                  </a:lnTo>
                  <a:lnTo>
                    <a:pt x="90" y="264"/>
                  </a:lnTo>
                  <a:lnTo>
                    <a:pt x="90" y="265"/>
                  </a:lnTo>
                  <a:lnTo>
                    <a:pt x="90" y="267"/>
                  </a:lnTo>
                  <a:lnTo>
                    <a:pt x="90" y="268"/>
                  </a:lnTo>
                  <a:lnTo>
                    <a:pt x="90" y="269"/>
                  </a:lnTo>
                  <a:lnTo>
                    <a:pt x="90" y="271"/>
                  </a:lnTo>
                  <a:lnTo>
                    <a:pt x="90" y="272"/>
                  </a:lnTo>
                  <a:lnTo>
                    <a:pt x="92" y="273"/>
                  </a:lnTo>
                  <a:lnTo>
                    <a:pt x="92" y="275"/>
                  </a:lnTo>
                  <a:lnTo>
                    <a:pt x="92" y="276"/>
                  </a:lnTo>
                  <a:lnTo>
                    <a:pt x="92" y="277"/>
                  </a:lnTo>
                  <a:lnTo>
                    <a:pt x="92" y="279"/>
                  </a:lnTo>
                  <a:lnTo>
                    <a:pt x="93" y="280"/>
                  </a:lnTo>
                  <a:lnTo>
                    <a:pt x="93" y="281"/>
                  </a:lnTo>
                  <a:lnTo>
                    <a:pt x="93" y="283"/>
                  </a:lnTo>
                  <a:lnTo>
                    <a:pt x="93" y="284"/>
                  </a:lnTo>
                  <a:lnTo>
                    <a:pt x="93" y="285"/>
                  </a:lnTo>
                  <a:lnTo>
                    <a:pt x="93" y="287"/>
                  </a:lnTo>
                  <a:lnTo>
                    <a:pt x="94" y="287"/>
                  </a:lnTo>
                  <a:lnTo>
                    <a:pt x="94" y="288"/>
                  </a:lnTo>
                  <a:lnTo>
                    <a:pt x="94" y="289"/>
                  </a:lnTo>
                  <a:lnTo>
                    <a:pt x="94" y="291"/>
                  </a:lnTo>
                  <a:lnTo>
                    <a:pt x="94" y="292"/>
                  </a:lnTo>
                  <a:lnTo>
                    <a:pt x="94" y="293"/>
                  </a:lnTo>
                  <a:lnTo>
                    <a:pt x="94" y="295"/>
                  </a:lnTo>
                  <a:lnTo>
                    <a:pt x="94" y="296"/>
                  </a:lnTo>
                  <a:lnTo>
                    <a:pt x="94" y="297"/>
                  </a:lnTo>
                  <a:lnTo>
                    <a:pt x="94" y="299"/>
                  </a:lnTo>
                  <a:lnTo>
                    <a:pt x="93" y="300"/>
                  </a:lnTo>
                  <a:lnTo>
                    <a:pt x="93" y="303"/>
                  </a:lnTo>
                  <a:lnTo>
                    <a:pt x="93" y="304"/>
                  </a:lnTo>
                  <a:lnTo>
                    <a:pt x="93" y="305"/>
                  </a:lnTo>
                  <a:lnTo>
                    <a:pt x="93" y="308"/>
                  </a:lnTo>
                  <a:lnTo>
                    <a:pt x="93" y="309"/>
                  </a:lnTo>
                  <a:lnTo>
                    <a:pt x="93" y="312"/>
                  </a:lnTo>
                  <a:lnTo>
                    <a:pt x="93" y="315"/>
                  </a:lnTo>
                  <a:lnTo>
                    <a:pt x="93" y="317"/>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221" name="Freeform 121"/>
            <p:cNvSpPr>
              <a:spLocks/>
            </p:cNvSpPr>
            <p:nvPr/>
          </p:nvSpPr>
          <p:spPr bwMode="auto">
            <a:xfrm>
              <a:off x="1002" y="3757"/>
              <a:ext cx="47" cy="158"/>
            </a:xfrm>
            <a:custGeom>
              <a:avLst/>
              <a:gdLst>
                <a:gd name="T0" fmla="*/ 1 w 94"/>
                <a:gd name="T1" fmla="*/ 1 h 316"/>
                <a:gd name="T2" fmla="*/ 1 w 94"/>
                <a:gd name="T3" fmla="*/ 1 h 316"/>
                <a:gd name="T4" fmla="*/ 1 w 94"/>
                <a:gd name="T5" fmla="*/ 1 h 316"/>
                <a:gd name="T6" fmla="*/ 1 w 94"/>
                <a:gd name="T7" fmla="*/ 1 h 316"/>
                <a:gd name="T8" fmla="*/ 1 w 94"/>
                <a:gd name="T9" fmla="*/ 1 h 316"/>
                <a:gd name="T10" fmla="*/ 1 w 94"/>
                <a:gd name="T11" fmla="*/ 1 h 316"/>
                <a:gd name="T12" fmla="*/ 1 w 94"/>
                <a:gd name="T13" fmla="*/ 1 h 316"/>
                <a:gd name="T14" fmla="*/ 1 w 94"/>
                <a:gd name="T15" fmla="*/ 1 h 316"/>
                <a:gd name="T16" fmla="*/ 1 w 94"/>
                <a:gd name="T17" fmla="*/ 1 h 316"/>
                <a:gd name="T18" fmla="*/ 1 w 94"/>
                <a:gd name="T19" fmla="*/ 1 h 316"/>
                <a:gd name="T20" fmla="*/ 1 w 94"/>
                <a:gd name="T21" fmla="*/ 1 h 316"/>
                <a:gd name="T22" fmla="*/ 1 w 94"/>
                <a:gd name="T23" fmla="*/ 1 h 316"/>
                <a:gd name="T24" fmla="*/ 1 w 94"/>
                <a:gd name="T25" fmla="*/ 1 h 316"/>
                <a:gd name="T26" fmla="*/ 1 w 94"/>
                <a:gd name="T27" fmla="*/ 1 h 316"/>
                <a:gd name="T28" fmla="*/ 1 w 94"/>
                <a:gd name="T29" fmla="*/ 1 h 316"/>
                <a:gd name="T30" fmla="*/ 1 w 94"/>
                <a:gd name="T31" fmla="*/ 1 h 316"/>
                <a:gd name="T32" fmla="*/ 1 w 94"/>
                <a:gd name="T33" fmla="*/ 1 h 316"/>
                <a:gd name="T34" fmla="*/ 1 w 94"/>
                <a:gd name="T35" fmla="*/ 1 h 316"/>
                <a:gd name="T36" fmla="*/ 1 w 94"/>
                <a:gd name="T37" fmla="*/ 1 h 316"/>
                <a:gd name="T38" fmla="*/ 1 w 94"/>
                <a:gd name="T39" fmla="*/ 1 h 316"/>
                <a:gd name="T40" fmla="*/ 1 w 94"/>
                <a:gd name="T41" fmla="*/ 1 h 316"/>
                <a:gd name="T42" fmla="*/ 1 w 94"/>
                <a:gd name="T43" fmla="*/ 1 h 316"/>
                <a:gd name="T44" fmla="*/ 1 w 94"/>
                <a:gd name="T45" fmla="*/ 1 h 316"/>
                <a:gd name="T46" fmla="*/ 1 w 94"/>
                <a:gd name="T47" fmla="*/ 1 h 316"/>
                <a:gd name="T48" fmla="*/ 1 w 94"/>
                <a:gd name="T49" fmla="*/ 1 h 316"/>
                <a:gd name="T50" fmla="*/ 1 w 94"/>
                <a:gd name="T51" fmla="*/ 1 h 316"/>
                <a:gd name="T52" fmla="*/ 1 w 94"/>
                <a:gd name="T53" fmla="*/ 1 h 316"/>
                <a:gd name="T54" fmla="*/ 1 w 94"/>
                <a:gd name="T55" fmla="*/ 1 h 316"/>
                <a:gd name="T56" fmla="*/ 1 w 94"/>
                <a:gd name="T57" fmla="*/ 1 h 316"/>
                <a:gd name="T58" fmla="*/ 1 w 94"/>
                <a:gd name="T59" fmla="*/ 1 h 316"/>
                <a:gd name="T60" fmla="*/ 1 w 94"/>
                <a:gd name="T61" fmla="*/ 1 h 316"/>
                <a:gd name="T62" fmla="*/ 1 w 94"/>
                <a:gd name="T63" fmla="*/ 1 h 316"/>
                <a:gd name="T64" fmla="*/ 1 w 94"/>
                <a:gd name="T65" fmla="*/ 1 h 316"/>
                <a:gd name="T66" fmla="*/ 1 w 94"/>
                <a:gd name="T67" fmla="*/ 1 h 316"/>
                <a:gd name="T68" fmla="*/ 1 w 94"/>
                <a:gd name="T69" fmla="*/ 1 h 316"/>
                <a:gd name="T70" fmla="*/ 1 w 94"/>
                <a:gd name="T71" fmla="*/ 1 h 316"/>
                <a:gd name="T72" fmla="*/ 1 w 94"/>
                <a:gd name="T73" fmla="*/ 1 h 316"/>
                <a:gd name="T74" fmla="*/ 1 w 94"/>
                <a:gd name="T75" fmla="*/ 1 h 316"/>
                <a:gd name="T76" fmla="*/ 1 w 94"/>
                <a:gd name="T77" fmla="*/ 1 h 316"/>
                <a:gd name="T78" fmla="*/ 1 w 94"/>
                <a:gd name="T79" fmla="*/ 1 h 316"/>
                <a:gd name="T80" fmla="*/ 1 w 94"/>
                <a:gd name="T81" fmla="*/ 1 h 316"/>
                <a:gd name="T82" fmla="*/ 1 w 94"/>
                <a:gd name="T83" fmla="*/ 1 h 316"/>
                <a:gd name="T84" fmla="*/ 1 w 94"/>
                <a:gd name="T85" fmla="*/ 1 h 316"/>
                <a:gd name="T86" fmla="*/ 1 w 94"/>
                <a:gd name="T87" fmla="*/ 1 h 316"/>
                <a:gd name="T88" fmla="*/ 1 w 94"/>
                <a:gd name="T89" fmla="*/ 1 h 316"/>
                <a:gd name="T90" fmla="*/ 1 w 94"/>
                <a:gd name="T91" fmla="*/ 1 h 316"/>
                <a:gd name="T92" fmla="*/ 1 w 94"/>
                <a:gd name="T93" fmla="*/ 1 h 316"/>
                <a:gd name="T94" fmla="*/ 1 w 94"/>
                <a:gd name="T95" fmla="*/ 1 h 316"/>
                <a:gd name="T96" fmla="*/ 1 w 94"/>
                <a:gd name="T97" fmla="*/ 1 h 316"/>
                <a:gd name="T98" fmla="*/ 1 w 94"/>
                <a:gd name="T99" fmla="*/ 1 h 316"/>
                <a:gd name="T100" fmla="*/ 1 w 94"/>
                <a:gd name="T101" fmla="*/ 1 h 316"/>
                <a:gd name="T102" fmla="*/ 1 w 94"/>
                <a:gd name="T103" fmla="*/ 1 h 316"/>
                <a:gd name="T104" fmla="*/ 1 w 94"/>
                <a:gd name="T105" fmla="*/ 1 h 316"/>
                <a:gd name="T106" fmla="*/ 1 w 94"/>
                <a:gd name="T107" fmla="*/ 1 h 316"/>
                <a:gd name="T108" fmla="*/ 1 w 94"/>
                <a:gd name="T109" fmla="*/ 1 h 316"/>
                <a:gd name="T110" fmla="*/ 1 w 94"/>
                <a:gd name="T111" fmla="*/ 1 h 316"/>
                <a:gd name="T112" fmla="*/ 1 w 94"/>
                <a:gd name="T113" fmla="*/ 1 h 3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4"/>
                <a:gd name="T172" fmla="*/ 0 h 316"/>
                <a:gd name="T173" fmla="*/ 94 w 94"/>
                <a:gd name="T174" fmla="*/ 316 h 31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4" h="316">
                  <a:moveTo>
                    <a:pt x="0" y="316"/>
                  </a:moveTo>
                  <a:lnTo>
                    <a:pt x="2" y="313"/>
                  </a:lnTo>
                  <a:lnTo>
                    <a:pt x="4" y="309"/>
                  </a:lnTo>
                  <a:lnTo>
                    <a:pt x="6" y="306"/>
                  </a:lnTo>
                  <a:lnTo>
                    <a:pt x="7" y="304"/>
                  </a:lnTo>
                  <a:lnTo>
                    <a:pt x="8" y="301"/>
                  </a:lnTo>
                  <a:lnTo>
                    <a:pt x="9" y="298"/>
                  </a:lnTo>
                  <a:lnTo>
                    <a:pt x="11" y="296"/>
                  </a:lnTo>
                  <a:lnTo>
                    <a:pt x="12" y="293"/>
                  </a:lnTo>
                  <a:lnTo>
                    <a:pt x="13" y="292"/>
                  </a:lnTo>
                  <a:lnTo>
                    <a:pt x="15" y="289"/>
                  </a:lnTo>
                  <a:lnTo>
                    <a:pt x="16" y="288"/>
                  </a:lnTo>
                  <a:lnTo>
                    <a:pt x="16" y="286"/>
                  </a:lnTo>
                  <a:lnTo>
                    <a:pt x="17" y="285"/>
                  </a:lnTo>
                  <a:lnTo>
                    <a:pt x="19" y="282"/>
                  </a:lnTo>
                  <a:lnTo>
                    <a:pt x="19" y="281"/>
                  </a:lnTo>
                  <a:lnTo>
                    <a:pt x="20" y="280"/>
                  </a:lnTo>
                  <a:lnTo>
                    <a:pt x="20" y="278"/>
                  </a:lnTo>
                  <a:lnTo>
                    <a:pt x="21" y="277"/>
                  </a:lnTo>
                  <a:lnTo>
                    <a:pt x="21" y="276"/>
                  </a:lnTo>
                  <a:lnTo>
                    <a:pt x="23" y="274"/>
                  </a:lnTo>
                  <a:lnTo>
                    <a:pt x="24" y="273"/>
                  </a:lnTo>
                  <a:lnTo>
                    <a:pt x="24" y="272"/>
                  </a:lnTo>
                  <a:lnTo>
                    <a:pt x="24" y="270"/>
                  </a:lnTo>
                  <a:lnTo>
                    <a:pt x="25" y="269"/>
                  </a:lnTo>
                  <a:lnTo>
                    <a:pt x="25" y="268"/>
                  </a:lnTo>
                  <a:lnTo>
                    <a:pt x="27" y="266"/>
                  </a:lnTo>
                  <a:lnTo>
                    <a:pt x="27" y="265"/>
                  </a:lnTo>
                  <a:lnTo>
                    <a:pt x="28" y="262"/>
                  </a:lnTo>
                  <a:lnTo>
                    <a:pt x="28" y="261"/>
                  </a:lnTo>
                  <a:lnTo>
                    <a:pt x="29" y="260"/>
                  </a:lnTo>
                  <a:lnTo>
                    <a:pt x="29" y="258"/>
                  </a:lnTo>
                  <a:lnTo>
                    <a:pt x="31" y="256"/>
                  </a:lnTo>
                  <a:lnTo>
                    <a:pt x="31" y="255"/>
                  </a:lnTo>
                  <a:lnTo>
                    <a:pt x="32" y="253"/>
                  </a:lnTo>
                  <a:lnTo>
                    <a:pt x="32" y="252"/>
                  </a:lnTo>
                  <a:lnTo>
                    <a:pt x="33" y="251"/>
                  </a:lnTo>
                  <a:lnTo>
                    <a:pt x="33" y="249"/>
                  </a:lnTo>
                  <a:lnTo>
                    <a:pt x="35" y="248"/>
                  </a:lnTo>
                  <a:lnTo>
                    <a:pt x="35" y="247"/>
                  </a:lnTo>
                  <a:lnTo>
                    <a:pt x="35" y="245"/>
                  </a:lnTo>
                  <a:lnTo>
                    <a:pt x="36" y="244"/>
                  </a:lnTo>
                  <a:lnTo>
                    <a:pt x="36" y="243"/>
                  </a:lnTo>
                  <a:lnTo>
                    <a:pt x="36" y="241"/>
                  </a:lnTo>
                  <a:lnTo>
                    <a:pt x="37" y="241"/>
                  </a:lnTo>
                  <a:lnTo>
                    <a:pt x="37" y="240"/>
                  </a:lnTo>
                  <a:lnTo>
                    <a:pt x="37" y="239"/>
                  </a:lnTo>
                  <a:lnTo>
                    <a:pt x="39" y="237"/>
                  </a:lnTo>
                  <a:lnTo>
                    <a:pt x="39" y="236"/>
                  </a:lnTo>
                  <a:lnTo>
                    <a:pt x="40" y="235"/>
                  </a:lnTo>
                  <a:lnTo>
                    <a:pt x="40" y="233"/>
                  </a:lnTo>
                  <a:lnTo>
                    <a:pt x="40" y="232"/>
                  </a:lnTo>
                  <a:lnTo>
                    <a:pt x="41" y="231"/>
                  </a:lnTo>
                  <a:lnTo>
                    <a:pt x="41" y="229"/>
                  </a:lnTo>
                  <a:lnTo>
                    <a:pt x="41" y="228"/>
                  </a:lnTo>
                  <a:lnTo>
                    <a:pt x="43" y="227"/>
                  </a:lnTo>
                  <a:lnTo>
                    <a:pt x="43" y="225"/>
                  </a:lnTo>
                  <a:lnTo>
                    <a:pt x="44" y="224"/>
                  </a:lnTo>
                  <a:lnTo>
                    <a:pt x="44" y="221"/>
                  </a:lnTo>
                  <a:lnTo>
                    <a:pt x="45" y="220"/>
                  </a:lnTo>
                  <a:lnTo>
                    <a:pt x="45" y="219"/>
                  </a:lnTo>
                  <a:lnTo>
                    <a:pt x="47" y="216"/>
                  </a:lnTo>
                  <a:lnTo>
                    <a:pt x="47" y="213"/>
                  </a:lnTo>
                  <a:lnTo>
                    <a:pt x="48" y="212"/>
                  </a:lnTo>
                  <a:lnTo>
                    <a:pt x="49" y="209"/>
                  </a:lnTo>
                  <a:lnTo>
                    <a:pt x="49" y="208"/>
                  </a:lnTo>
                  <a:lnTo>
                    <a:pt x="51" y="205"/>
                  </a:lnTo>
                  <a:lnTo>
                    <a:pt x="51" y="204"/>
                  </a:lnTo>
                  <a:lnTo>
                    <a:pt x="52" y="203"/>
                  </a:lnTo>
                  <a:lnTo>
                    <a:pt x="52" y="201"/>
                  </a:lnTo>
                  <a:lnTo>
                    <a:pt x="53" y="200"/>
                  </a:lnTo>
                  <a:lnTo>
                    <a:pt x="53" y="199"/>
                  </a:lnTo>
                  <a:lnTo>
                    <a:pt x="53" y="197"/>
                  </a:lnTo>
                  <a:lnTo>
                    <a:pt x="55" y="196"/>
                  </a:lnTo>
                  <a:lnTo>
                    <a:pt x="55" y="195"/>
                  </a:lnTo>
                  <a:lnTo>
                    <a:pt x="55" y="193"/>
                  </a:lnTo>
                  <a:lnTo>
                    <a:pt x="56" y="192"/>
                  </a:lnTo>
                  <a:lnTo>
                    <a:pt x="56" y="191"/>
                  </a:lnTo>
                  <a:lnTo>
                    <a:pt x="56" y="190"/>
                  </a:lnTo>
                  <a:lnTo>
                    <a:pt x="56" y="188"/>
                  </a:lnTo>
                  <a:lnTo>
                    <a:pt x="57" y="188"/>
                  </a:lnTo>
                  <a:lnTo>
                    <a:pt x="57" y="187"/>
                  </a:lnTo>
                  <a:lnTo>
                    <a:pt x="57" y="186"/>
                  </a:lnTo>
                  <a:lnTo>
                    <a:pt x="59" y="184"/>
                  </a:lnTo>
                  <a:lnTo>
                    <a:pt x="59" y="183"/>
                  </a:lnTo>
                  <a:lnTo>
                    <a:pt x="59" y="182"/>
                  </a:lnTo>
                  <a:lnTo>
                    <a:pt x="60" y="180"/>
                  </a:lnTo>
                  <a:lnTo>
                    <a:pt x="60" y="179"/>
                  </a:lnTo>
                  <a:lnTo>
                    <a:pt x="60" y="178"/>
                  </a:lnTo>
                  <a:lnTo>
                    <a:pt x="61" y="175"/>
                  </a:lnTo>
                  <a:lnTo>
                    <a:pt x="61" y="174"/>
                  </a:lnTo>
                  <a:lnTo>
                    <a:pt x="61" y="172"/>
                  </a:lnTo>
                  <a:lnTo>
                    <a:pt x="63" y="170"/>
                  </a:lnTo>
                  <a:lnTo>
                    <a:pt x="63" y="168"/>
                  </a:lnTo>
                  <a:lnTo>
                    <a:pt x="64" y="166"/>
                  </a:lnTo>
                  <a:lnTo>
                    <a:pt x="64" y="164"/>
                  </a:lnTo>
                  <a:lnTo>
                    <a:pt x="65" y="162"/>
                  </a:lnTo>
                  <a:lnTo>
                    <a:pt x="65" y="160"/>
                  </a:lnTo>
                  <a:lnTo>
                    <a:pt x="67" y="158"/>
                  </a:lnTo>
                  <a:lnTo>
                    <a:pt x="67" y="156"/>
                  </a:lnTo>
                  <a:lnTo>
                    <a:pt x="68" y="155"/>
                  </a:lnTo>
                  <a:lnTo>
                    <a:pt x="68" y="154"/>
                  </a:lnTo>
                  <a:lnTo>
                    <a:pt x="68" y="151"/>
                  </a:lnTo>
                  <a:lnTo>
                    <a:pt x="69" y="150"/>
                  </a:lnTo>
                  <a:lnTo>
                    <a:pt x="69" y="148"/>
                  </a:lnTo>
                  <a:lnTo>
                    <a:pt x="69" y="147"/>
                  </a:lnTo>
                  <a:lnTo>
                    <a:pt x="69" y="146"/>
                  </a:lnTo>
                  <a:lnTo>
                    <a:pt x="71" y="146"/>
                  </a:lnTo>
                  <a:lnTo>
                    <a:pt x="71" y="144"/>
                  </a:lnTo>
                  <a:lnTo>
                    <a:pt x="71" y="143"/>
                  </a:lnTo>
                  <a:lnTo>
                    <a:pt x="71" y="142"/>
                  </a:lnTo>
                  <a:lnTo>
                    <a:pt x="72" y="140"/>
                  </a:lnTo>
                  <a:lnTo>
                    <a:pt x="72" y="139"/>
                  </a:lnTo>
                  <a:lnTo>
                    <a:pt x="72" y="138"/>
                  </a:lnTo>
                  <a:lnTo>
                    <a:pt x="73" y="138"/>
                  </a:lnTo>
                  <a:lnTo>
                    <a:pt x="73" y="136"/>
                  </a:lnTo>
                  <a:lnTo>
                    <a:pt x="73" y="135"/>
                  </a:lnTo>
                  <a:lnTo>
                    <a:pt x="73" y="134"/>
                  </a:lnTo>
                  <a:lnTo>
                    <a:pt x="74" y="132"/>
                  </a:lnTo>
                  <a:lnTo>
                    <a:pt x="74" y="131"/>
                  </a:lnTo>
                  <a:lnTo>
                    <a:pt x="74" y="129"/>
                  </a:lnTo>
                  <a:lnTo>
                    <a:pt x="76" y="127"/>
                  </a:lnTo>
                  <a:lnTo>
                    <a:pt x="76" y="126"/>
                  </a:lnTo>
                  <a:lnTo>
                    <a:pt x="77" y="123"/>
                  </a:lnTo>
                  <a:lnTo>
                    <a:pt x="77" y="122"/>
                  </a:lnTo>
                  <a:lnTo>
                    <a:pt x="78" y="119"/>
                  </a:lnTo>
                  <a:lnTo>
                    <a:pt x="78" y="118"/>
                  </a:lnTo>
                  <a:lnTo>
                    <a:pt x="80" y="115"/>
                  </a:lnTo>
                  <a:lnTo>
                    <a:pt x="80" y="114"/>
                  </a:lnTo>
                  <a:lnTo>
                    <a:pt x="81" y="111"/>
                  </a:lnTo>
                  <a:lnTo>
                    <a:pt x="81" y="110"/>
                  </a:lnTo>
                  <a:lnTo>
                    <a:pt x="81" y="109"/>
                  </a:lnTo>
                  <a:lnTo>
                    <a:pt x="82" y="106"/>
                  </a:lnTo>
                  <a:lnTo>
                    <a:pt x="82" y="105"/>
                  </a:lnTo>
                  <a:lnTo>
                    <a:pt x="82" y="103"/>
                  </a:lnTo>
                  <a:lnTo>
                    <a:pt x="84" y="102"/>
                  </a:lnTo>
                  <a:lnTo>
                    <a:pt x="84" y="101"/>
                  </a:lnTo>
                  <a:lnTo>
                    <a:pt x="84" y="99"/>
                  </a:lnTo>
                  <a:lnTo>
                    <a:pt x="84" y="98"/>
                  </a:lnTo>
                  <a:lnTo>
                    <a:pt x="85" y="98"/>
                  </a:lnTo>
                  <a:lnTo>
                    <a:pt x="85" y="97"/>
                  </a:lnTo>
                  <a:lnTo>
                    <a:pt x="85" y="95"/>
                  </a:lnTo>
                  <a:lnTo>
                    <a:pt x="85" y="94"/>
                  </a:lnTo>
                  <a:lnTo>
                    <a:pt x="85" y="93"/>
                  </a:lnTo>
                  <a:lnTo>
                    <a:pt x="86" y="91"/>
                  </a:lnTo>
                  <a:lnTo>
                    <a:pt x="86" y="90"/>
                  </a:lnTo>
                  <a:lnTo>
                    <a:pt x="86" y="89"/>
                  </a:lnTo>
                  <a:lnTo>
                    <a:pt x="86" y="87"/>
                  </a:lnTo>
                  <a:lnTo>
                    <a:pt x="86" y="86"/>
                  </a:lnTo>
                  <a:lnTo>
                    <a:pt x="86" y="85"/>
                  </a:lnTo>
                  <a:lnTo>
                    <a:pt x="86" y="83"/>
                  </a:lnTo>
                  <a:lnTo>
                    <a:pt x="88" y="82"/>
                  </a:lnTo>
                  <a:lnTo>
                    <a:pt x="88" y="79"/>
                  </a:lnTo>
                  <a:lnTo>
                    <a:pt x="88" y="78"/>
                  </a:lnTo>
                  <a:lnTo>
                    <a:pt x="88" y="77"/>
                  </a:lnTo>
                  <a:lnTo>
                    <a:pt x="88" y="75"/>
                  </a:lnTo>
                  <a:lnTo>
                    <a:pt x="88" y="73"/>
                  </a:lnTo>
                  <a:lnTo>
                    <a:pt x="88" y="71"/>
                  </a:lnTo>
                  <a:lnTo>
                    <a:pt x="88" y="69"/>
                  </a:lnTo>
                  <a:lnTo>
                    <a:pt x="88" y="67"/>
                  </a:lnTo>
                  <a:lnTo>
                    <a:pt x="88" y="66"/>
                  </a:lnTo>
                  <a:lnTo>
                    <a:pt x="89" y="65"/>
                  </a:lnTo>
                  <a:lnTo>
                    <a:pt x="89" y="64"/>
                  </a:lnTo>
                  <a:lnTo>
                    <a:pt x="89" y="62"/>
                  </a:lnTo>
                  <a:lnTo>
                    <a:pt x="89" y="61"/>
                  </a:lnTo>
                  <a:lnTo>
                    <a:pt x="89" y="60"/>
                  </a:lnTo>
                  <a:lnTo>
                    <a:pt x="89" y="58"/>
                  </a:lnTo>
                  <a:lnTo>
                    <a:pt x="89" y="57"/>
                  </a:lnTo>
                  <a:lnTo>
                    <a:pt x="89" y="56"/>
                  </a:lnTo>
                  <a:lnTo>
                    <a:pt x="89" y="54"/>
                  </a:lnTo>
                  <a:lnTo>
                    <a:pt x="89" y="53"/>
                  </a:lnTo>
                  <a:lnTo>
                    <a:pt x="90" y="52"/>
                  </a:lnTo>
                  <a:lnTo>
                    <a:pt x="90" y="50"/>
                  </a:lnTo>
                  <a:lnTo>
                    <a:pt x="90" y="49"/>
                  </a:lnTo>
                  <a:lnTo>
                    <a:pt x="90" y="48"/>
                  </a:lnTo>
                  <a:lnTo>
                    <a:pt x="90" y="46"/>
                  </a:lnTo>
                  <a:lnTo>
                    <a:pt x="90" y="45"/>
                  </a:lnTo>
                  <a:lnTo>
                    <a:pt x="90" y="44"/>
                  </a:lnTo>
                  <a:lnTo>
                    <a:pt x="92" y="44"/>
                  </a:lnTo>
                  <a:lnTo>
                    <a:pt x="92" y="42"/>
                  </a:lnTo>
                  <a:lnTo>
                    <a:pt x="92" y="41"/>
                  </a:lnTo>
                  <a:lnTo>
                    <a:pt x="92" y="40"/>
                  </a:lnTo>
                  <a:lnTo>
                    <a:pt x="92" y="38"/>
                  </a:lnTo>
                  <a:lnTo>
                    <a:pt x="93" y="37"/>
                  </a:lnTo>
                  <a:lnTo>
                    <a:pt x="93" y="36"/>
                  </a:lnTo>
                  <a:lnTo>
                    <a:pt x="93" y="34"/>
                  </a:lnTo>
                  <a:lnTo>
                    <a:pt x="93" y="33"/>
                  </a:lnTo>
                  <a:lnTo>
                    <a:pt x="93" y="32"/>
                  </a:lnTo>
                  <a:lnTo>
                    <a:pt x="93" y="30"/>
                  </a:lnTo>
                  <a:lnTo>
                    <a:pt x="94" y="29"/>
                  </a:lnTo>
                  <a:lnTo>
                    <a:pt x="94" y="28"/>
                  </a:lnTo>
                  <a:lnTo>
                    <a:pt x="94" y="26"/>
                  </a:lnTo>
                  <a:lnTo>
                    <a:pt x="94" y="25"/>
                  </a:lnTo>
                  <a:lnTo>
                    <a:pt x="94" y="24"/>
                  </a:lnTo>
                  <a:lnTo>
                    <a:pt x="94" y="22"/>
                  </a:lnTo>
                  <a:lnTo>
                    <a:pt x="94" y="21"/>
                  </a:lnTo>
                  <a:lnTo>
                    <a:pt x="94" y="20"/>
                  </a:lnTo>
                  <a:lnTo>
                    <a:pt x="94" y="18"/>
                  </a:lnTo>
                  <a:lnTo>
                    <a:pt x="94" y="17"/>
                  </a:lnTo>
                  <a:lnTo>
                    <a:pt x="93" y="16"/>
                  </a:lnTo>
                  <a:lnTo>
                    <a:pt x="93" y="14"/>
                  </a:lnTo>
                  <a:lnTo>
                    <a:pt x="93" y="13"/>
                  </a:lnTo>
                  <a:lnTo>
                    <a:pt x="93" y="10"/>
                  </a:lnTo>
                  <a:lnTo>
                    <a:pt x="93" y="9"/>
                  </a:lnTo>
                  <a:lnTo>
                    <a:pt x="93" y="6"/>
                  </a:lnTo>
                  <a:lnTo>
                    <a:pt x="93" y="4"/>
                  </a:lnTo>
                  <a:lnTo>
                    <a:pt x="93" y="2"/>
                  </a:lnTo>
                  <a:lnTo>
                    <a:pt x="93" y="0"/>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222" name="Line 122"/>
            <p:cNvSpPr>
              <a:spLocks noChangeShapeType="1"/>
            </p:cNvSpPr>
            <p:nvPr/>
          </p:nvSpPr>
          <p:spPr bwMode="auto">
            <a:xfrm>
              <a:off x="507" y="3662"/>
              <a:ext cx="372"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23" name="Line 123"/>
            <p:cNvSpPr>
              <a:spLocks noChangeShapeType="1"/>
            </p:cNvSpPr>
            <p:nvPr/>
          </p:nvSpPr>
          <p:spPr bwMode="auto">
            <a:xfrm flipH="1">
              <a:off x="1542" y="3755"/>
              <a:ext cx="278"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24" name="Line 124"/>
            <p:cNvSpPr>
              <a:spLocks noChangeShapeType="1"/>
            </p:cNvSpPr>
            <p:nvPr/>
          </p:nvSpPr>
          <p:spPr bwMode="auto">
            <a:xfrm flipH="1">
              <a:off x="1511" y="4302"/>
              <a:ext cx="278"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25" name="Line 125"/>
            <p:cNvSpPr>
              <a:spLocks noChangeShapeType="1"/>
            </p:cNvSpPr>
            <p:nvPr/>
          </p:nvSpPr>
          <p:spPr bwMode="auto">
            <a:xfrm flipV="1">
              <a:off x="879" y="3662"/>
              <a:ext cx="1" cy="570"/>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26" name="Line 126"/>
            <p:cNvSpPr>
              <a:spLocks noChangeShapeType="1"/>
            </p:cNvSpPr>
            <p:nvPr/>
          </p:nvSpPr>
          <p:spPr bwMode="auto">
            <a:xfrm>
              <a:off x="507" y="3848"/>
              <a:ext cx="372"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27" name="Freeform 127"/>
            <p:cNvSpPr>
              <a:spLocks/>
            </p:cNvSpPr>
            <p:nvPr/>
          </p:nvSpPr>
          <p:spPr bwMode="auto">
            <a:xfrm>
              <a:off x="693" y="3848"/>
              <a:ext cx="186" cy="570"/>
            </a:xfrm>
            <a:custGeom>
              <a:avLst/>
              <a:gdLst>
                <a:gd name="T0" fmla="*/ 1 w 372"/>
                <a:gd name="T1" fmla="*/ 0 h 1141"/>
                <a:gd name="T2" fmla="*/ 0 w 372"/>
                <a:gd name="T3" fmla="*/ 0 h 1141"/>
                <a:gd name="T4" fmla="*/ 0 w 372"/>
                <a:gd name="T5" fmla="*/ 0 h 1141"/>
                <a:gd name="T6" fmla="*/ 0 60000 65536"/>
                <a:gd name="T7" fmla="*/ 0 60000 65536"/>
                <a:gd name="T8" fmla="*/ 0 60000 65536"/>
                <a:gd name="T9" fmla="*/ 0 w 372"/>
                <a:gd name="T10" fmla="*/ 0 h 1141"/>
                <a:gd name="T11" fmla="*/ 372 w 372"/>
                <a:gd name="T12" fmla="*/ 1141 h 1141"/>
              </a:gdLst>
              <a:ahLst/>
              <a:cxnLst>
                <a:cxn ang="T6">
                  <a:pos x="T0" y="T1"/>
                </a:cxn>
                <a:cxn ang="T7">
                  <a:pos x="T2" y="T3"/>
                </a:cxn>
                <a:cxn ang="T8">
                  <a:pos x="T4" y="T5"/>
                </a:cxn>
              </a:cxnLst>
              <a:rect l="T9" t="T10" r="T11" b="T12"/>
              <a:pathLst>
                <a:path w="372" h="1141">
                  <a:moveTo>
                    <a:pt x="372" y="1141"/>
                  </a:moveTo>
                  <a:lnTo>
                    <a:pt x="0" y="1141"/>
                  </a:lnTo>
                  <a:lnTo>
                    <a:pt x="0" y="0"/>
                  </a:lnTo>
                </a:path>
              </a:pathLst>
            </a:cu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228" name="Freeform 128"/>
            <p:cNvSpPr>
              <a:spLocks/>
            </p:cNvSpPr>
            <p:nvPr/>
          </p:nvSpPr>
          <p:spPr bwMode="auto">
            <a:xfrm>
              <a:off x="865" y="3649"/>
              <a:ext cx="40" cy="26"/>
            </a:xfrm>
            <a:custGeom>
              <a:avLst/>
              <a:gdLst>
                <a:gd name="T0" fmla="*/ 0 w 80"/>
                <a:gd name="T1" fmla="*/ 0 h 53"/>
                <a:gd name="T2" fmla="*/ 0 w 80"/>
                <a:gd name="T3" fmla="*/ 0 h 53"/>
                <a:gd name="T4" fmla="*/ 1 w 80"/>
                <a:gd name="T5" fmla="*/ 0 h 53"/>
                <a:gd name="T6" fmla="*/ 1 w 80"/>
                <a:gd name="T7" fmla="*/ 0 h 53"/>
                <a:gd name="T8" fmla="*/ 1 w 80"/>
                <a:gd name="T9" fmla="*/ 0 h 53"/>
                <a:gd name="T10" fmla="*/ 1 w 80"/>
                <a:gd name="T11" fmla="*/ 0 h 53"/>
                <a:gd name="T12" fmla="*/ 1 w 80"/>
                <a:gd name="T13" fmla="*/ 0 h 53"/>
                <a:gd name="T14" fmla="*/ 1 w 80"/>
                <a:gd name="T15" fmla="*/ 0 h 53"/>
                <a:gd name="T16" fmla="*/ 1 w 80"/>
                <a:gd name="T17" fmla="*/ 0 h 53"/>
                <a:gd name="T18" fmla="*/ 1 w 80"/>
                <a:gd name="T19" fmla="*/ 0 h 53"/>
                <a:gd name="T20" fmla="*/ 1 w 80"/>
                <a:gd name="T21" fmla="*/ 0 h 53"/>
                <a:gd name="T22" fmla="*/ 1 w 80"/>
                <a:gd name="T23" fmla="*/ 0 h 53"/>
                <a:gd name="T24" fmla="*/ 1 w 80"/>
                <a:gd name="T25" fmla="*/ 0 h 53"/>
                <a:gd name="T26" fmla="*/ 1 w 80"/>
                <a:gd name="T27" fmla="*/ 0 h 53"/>
                <a:gd name="T28" fmla="*/ 1 w 80"/>
                <a:gd name="T29" fmla="*/ 0 h 53"/>
                <a:gd name="T30" fmla="*/ 1 w 80"/>
                <a:gd name="T31" fmla="*/ 0 h 53"/>
                <a:gd name="T32" fmla="*/ 1 w 80"/>
                <a:gd name="T33" fmla="*/ 0 h 53"/>
                <a:gd name="T34" fmla="*/ 1 w 80"/>
                <a:gd name="T35" fmla="*/ 0 h 53"/>
                <a:gd name="T36" fmla="*/ 1 w 80"/>
                <a:gd name="T37" fmla="*/ 0 h 53"/>
                <a:gd name="T38" fmla="*/ 1 w 80"/>
                <a:gd name="T39" fmla="*/ 0 h 53"/>
                <a:gd name="T40" fmla="*/ 1 w 80"/>
                <a:gd name="T41" fmla="*/ 0 h 53"/>
                <a:gd name="T42" fmla="*/ 1 w 80"/>
                <a:gd name="T43" fmla="*/ 0 h 53"/>
                <a:gd name="T44" fmla="*/ 1 w 80"/>
                <a:gd name="T45" fmla="*/ 0 h 53"/>
                <a:gd name="T46" fmla="*/ 1 w 80"/>
                <a:gd name="T47" fmla="*/ 0 h 53"/>
                <a:gd name="T48" fmla="*/ 1 w 80"/>
                <a:gd name="T49" fmla="*/ 0 h 53"/>
                <a:gd name="T50" fmla="*/ 1 w 80"/>
                <a:gd name="T51" fmla="*/ 0 h 53"/>
                <a:gd name="T52" fmla="*/ 1 w 80"/>
                <a:gd name="T53" fmla="*/ 0 h 53"/>
                <a:gd name="T54" fmla="*/ 1 w 80"/>
                <a:gd name="T55" fmla="*/ 0 h 53"/>
                <a:gd name="T56" fmla="*/ 1 w 80"/>
                <a:gd name="T57" fmla="*/ 0 h 53"/>
                <a:gd name="T58" fmla="*/ 1 w 80"/>
                <a:gd name="T59" fmla="*/ 0 h 53"/>
                <a:gd name="T60" fmla="*/ 1 w 80"/>
                <a:gd name="T61" fmla="*/ 0 h 53"/>
                <a:gd name="T62" fmla="*/ 1 w 80"/>
                <a:gd name="T63" fmla="*/ 0 h 53"/>
                <a:gd name="T64" fmla="*/ 1 w 80"/>
                <a:gd name="T65" fmla="*/ 0 h 53"/>
                <a:gd name="T66" fmla="*/ 1 w 80"/>
                <a:gd name="T67" fmla="*/ 0 h 53"/>
                <a:gd name="T68" fmla="*/ 1 w 80"/>
                <a:gd name="T69" fmla="*/ 0 h 53"/>
                <a:gd name="T70" fmla="*/ 1 w 80"/>
                <a:gd name="T71" fmla="*/ 0 h 53"/>
                <a:gd name="T72" fmla="*/ 1 w 80"/>
                <a:gd name="T73" fmla="*/ 0 h 53"/>
                <a:gd name="T74" fmla="*/ 1 w 80"/>
                <a:gd name="T75" fmla="*/ 0 h 53"/>
                <a:gd name="T76" fmla="*/ 1 w 80"/>
                <a:gd name="T77" fmla="*/ 0 h 53"/>
                <a:gd name="T78" fmla="*/ 1 w 80"/>
                <a:gd name="T79" fmla="*/ 0 h 53"/>
                <a:gd name="T80" fmla="*/ 1 w 80"/>
                <a:gd name="T81" fmla="*/ 0 h 53"/>
                <a:gd name="T82" fmla="*/ 1 w 80"/>
                <a:gd name="T83" fmla="*/ 0 h 53"/>
                <a:gd name="T84" fmla="*/ 1 w 80"/>
                <a:gd name="T85" fmla="*/ 0 h 53"/>
                <a:gd name="T86" fmla="*/ 1 w 80"/>
                <a:gd name="T87" fmla="*/ 0 h 53"/>
                <a:gd name="T88" fmla="*/ 1 w 80"/>
                <a:gd name="T89" fmla="*/ 0 h 53"/>
                <a:gd name="T90" fmla="*/ 1 w 80"/>
                <a:gd name="T91" fmla="*/ 0 h 53"/>
                <a:gd name="T92" fmla="*/ 1 w 80"/>
                <a:gd name="T93" fmla="*/ 0 h 53"/>
                <a:gd name="T94" fmla="*/ 1 w 80"/>
                <a:gd name="T95" fmla="*/ 0 h 53"/>
                <a:gd name="T96" fmla="*/ 1 w 80"/>
                <a:gd name="T97" fmla="*/ 0 h 53"/>
                <a:gd name="T98" fmla="*/ 1 w 80"/>
                <a:gd name="T99" fmla="*/ 0 h 53"/>
                <a:gd name="T100" fmla="*/ 1 w 80"/>
                <a:gd name="T101" fmla="*/ 0 h 53"/>
                <a:gd name="T102" fmla="*/ 1 w 80"/>
                <a:gd name="T103" fmla="*/ 0 h 53"/>
                <a:gd name="T104" fmla="*/ 1 w 80"/>
                <a:gd name="T105" fmla="*/ 0 h 53"/>
                <a:gd name="T106" fmla="*/ 1 w 80"/>
                <a:gd name="T107" fmla="*/ 0 h 53"/>
                <a:gd name="T108" fmla="*/ 0 w 80"/>
                <a:gd name="T109" fmla="*/ 0 h 53"/>
                <a:gd name="T110" fmla="*/ 0 w 80"/>
                <a:gd name="T111" fmla="*/ 0 h 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0"/>
                <a:gd name="T169" fmla="*/ 0 h 53"/>
                <a:gd name="T170" fmla="*/ 80 w 80"/>
                <a:gd name="T171" fmla="*/ 53 h 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0" h="53">
                  <a:moveTo>
                    <a:pt x="0" y="22"/>
                  </a:moveTo>
                  <a:lnTo>
                    <a:pt x="0" y="32"/>
                  </a:lnTo>
                  <a:lnTo>
                    <a:pt x="0" y="31"/>
                  </a:lnTo>
                  <a:lnTo>
                    <a:pt x="0" y="29"/>
                  </a:lnTo>
                  <a:lnTo>
                    <a:pt x="0" y="28"/>
                  </a:lnTo>
                  <a:lnTo>
                    <a:pt x="0" y="27"/>
                  </a:lnTo>
                  <a:lnTo>
                    <a:pt x="0" y="24"/>
                  </a:lnTo>
                  <a:lnTo>
                    <a:pt x="1" y="23"/>
                  </a:lnTo>
                  <a:lnTo>
                    <a:pt x="1" y="22"/>
                  </a:lnTo>
                  <a:lnTo>
                    <a:pt x="3" y="20"/>
                  </a:lnTo>
                  <a:lnTo>
                    <a:pt x="3" y="19"/>
                  </a:lnTo>
                  <a:lnTo>
                    <a:pt x="4" y="18"/>
                  </a:lnTo>
                  <a:lnTo>
                    <a:pt x="4" y="16"/>
                  </a:lnTo>
                  <a:lnTo>
                    <a:pt x="5" y="15"/>
                  </a:lnTo>
                  <a:lnTo>
                    <a:pt x="5" y="14"/>
                  </a:lnTo>
                  <a:lnTo>
                    <a:pt x="7" y="12"/>
                  </a:lnTo>
                  <a:lnTo>
                    <a:pt x="8" y="11"/>
                  </a:lnTo>
                  <a:lnTo>
                    <a:pt x="9" y="10"/>
                  </a:lnTo>
                  <a:lnTo>
                    <a:pt x="11" y="8"/>
                  </a:lnTo>
                  <a:lnTo>
                    <a:pt x="12" y="7"/>
                  </a:lnTo>
                  <a:lnTo>
                    <a:pt x="13" y="6"/>
                  </a:lnTo>
                  <a:lnTo>
                    <a:pt x="15" y="6"/>
                  </a:lnTo>
                  <a:lnTo>
                    <a:pt x="16" y="4"/>
                  </a:lnTo>
                  <a:lnTo>
                    <a:pt x="17" y="4"/>
                  </a:lnTo>
                  <a:lnTo>
                    <a:pt x="19" y="3"/>
                  </a:lnTo>
                  <a:lnTo>
                    <a:pt x="21" y="3"/>
                  </a:lnTo>
                  <a:lnTo>
                    <a:pt x="23" y="2"/>
                  </a:lnTo>
                  <a:lnTo>
                    <a:pt x="24" y="2"/>
                  </a:lnTo>
                  <a:lnTo>
                    <a:pt x="25" y="2"/>
                  </a:lnTo>
                  <a:lnTo>
                    <a:pt x="27" y="0"/>
                  </a:lnTo>
                  <a:lnTo>
                    <a:pt x="28" y="0"/>
                  </a:lnTo>
                  <a:lnTo>
                    <a:pt x="30" y="0"/>
                  </a:lnTo>
                  <a:lnTo>
                    <a:pt x="32" y="0"/>
                  </a:lnTo>
                  <a:lnTo>
                    <a:pt x="46" y="0"/>
                  </a:lnTo>
                  <a:lnTo>
                    <a:pt x="49" y="0"/>
                  </a:lnTo>
                  <a:lnTo>
                    <a:pt x="50" y="0"/>
                  </a:lnTo>
                  <a:lnTo>
                    <a:pt x="52" y="0"/>
                  </a:lnTo>
                  <a:lnTo>
                    <a:pt x="53" y="2"/>
                  </a:lnTo>
                  <a:lnTo>
                    <a:pt x="56" y="2"/>
                  </a:lnTo>
                  <a:lnTo>
                    <a:pt x="57" y="2"/>
                  </a:lnTo>
                  <a:lnTo>
                    <a:pt x="58" y="3"/>
                  </a:lnTo>
                  <a:lnTo>
                    <a:pt x="60" y="3"/>
                  </a:lnTo>
                  <a:lnTo>
                    <a:pt x="61" y="4"/>
                  </a:lnTo>
                  <a:lnTo>
                    <a:pt x="62" y="4"/>
                  </a:lnTo>
                  <a:lnTo>
                    <a:pt x="64" y="6"/>
                  </a:lnTo>
                  <a:lnTo>
                    <a:pt x="65" y="6"/>
                  </a:lnTo>
                  <a:lnTo>
                    <a:pt x="66" y="7"/>
                  </a:lnTo>
                  <a:lnTo>
                    <a:pt x="68" y="8"/>
                  </a:lnTo>
                  <a:lnTo>
                    <a:pt x="69" y="8"/>
                  </a:lnTo>
                  <a:lnTo>
                    <a:pt x="70" y="10"/>
                  </a:lnTo>
                  <a:lnTo>
                    <a:pt x="70" y="11"/>
                  </a:lnTo>
                  <a:lnTo>
                    <a:pt x="72" y="12"/>
                  </a:lnTo>
                  <a:lnTo>
                    <a:pt x="73" y="14"/>
                  </a:lnTo>
                  <a:lnTo>
                    <a:pt x="74" y="15"/>
                  </a:lnTo>
                  <a:lnTo>
                    <a:pt x="74" y="16"/>
                  </a:lnTo>
                  <a:lnTo>
                    <a:pt x="76" y="18"/>
                  </a:lnTo>
                  <a:lnTo>
                    <a:pt x="76" y="19"/>
                  </a:lnTo>
                  <a:lnTo>
                    <a:pt x="77" y="20"/>
                  </a:lnTo>
                  <a:lnTo>
                    <a:pt x="77" y="22"/>
                  </a:lnTo>
                  <a:lnTo>
                    <a:pt x="78" y="23"/>
                  </a:lnTo>
                  <a:lnTo>
                    <a:pt x="78" y="24"/>
                  </a:lnTo>
                  <a:lnTo>
                    <a:pt x="78" y="27"/>
                  </a:lnTo>
                  <a:lnTo>
                    <a:pt x="78" y="28"/>
                  </a:lnTo>
                  <a:lnTo>
                    <a:pt x="80" y="29"/>
                  </a:lnTo>
                  <a:lnTo>
                    <a:pt x="80" y="31"/>
                  </a:lnTo>
                  <a:lnTo>
                    <a:pt x="80" y="32"/>
                  </a:lnTo>
                  <a:lnTo>
                    <a:pt x="80" y="22"/>
                  </a:lnTo>
                  <a:lnTo>
                    <a:pt x="80" y="23"/>
                  </a:lnTo>
                  <a:lnTo>
                    <a:pt x="80" y="24"/>
                  </a:lnTo>
                  <a:lnTo>
                    <a:pt x="78" y="27"/>
                  </a:lnTo>
                  <a:lnTo>
                    <a:pt x="78" y="28"/>
                  </a:lnTo>
                  <a:lnTo>
                    <a:pt x="78" y="29"/>
                  </a:lnTo>
                  <a:lnTo>
                    <a:pt x="78" y="31"/>
                  </a:lnTo>
                  <a:lnTo>
                    <a:pt x="77" y="32"/>
                  </a:lnTo>
                  <a:lnTo>
                    <a:pt x="77" y="33"/>
                  </a:lnTo>
                  <a:lnTo>
                    <a:pt x="76" y="36"/>
                  </a:lnTo>
                  <a:lnTo>
                    <a:pt x="76" y="37"/>
                  </a:lnTo>
                  <a:lnTo>
                    <a:pt x="74" y="39"/>
                  </a:lnTo>
                  <a:lnTo>
                    <a:pt x="74" y="40"/>
                  </a:lnTo>
                  <a:lnTo>
                    <a:pt x="73" y="40"/>
                  </a:lnTo>
                  <a:lnTo>
                    <a:pt x="72" y="41"/>
                  </a:lnTo>
                  <a:lnTo>
                    <a:pt x="70" y="43"/>
                  </a:lnTo>
                  <a:lnTo>
                    <a:pt x="70" y="44"/>
                  </a:lnTo>
                  <a:lnTo>
                    <a:pt x="69" y="45"/>
                  </a:lnTo>
                  <a:lnTo>
                    <a:pt x="68" y="47"/>
                  </a:lnTo>
                  <a:lnTo>
                    <a:pt x="66" y="47"/>
                  </a:lnTo>
                  <a:lnTo>
                    <a:pt x="65" y="48"/>
                  </a:lnTo>
                  <a:lnTo>
                    <a:pt x="64" y="49"/>
                  </a:lnTo>
                  <a:lnTo>
                    <a:pt x="62" y="49"/>
                  </a:lnTo>
                  <a:lnTo>
                    <a:pt x="61" y="51"/>
                  </a:lnTo>
                  <a:lnTo>
                    <a:pt x="60" y="51"/>
                  </a:lnTo>
                  <a:lnTo>
                    <a:pt x="58" y="52"/>
                  </a:lnTo>
                  <a:lnTo>
                    <a:pt x="57" y="52"/>
                  </a:lnTo>
                  <a:lnTo>
                    <a:pt x="56" y="52"/>
                  </a:lnTo>
                  <a:lnTo>
                    <a:pt x="53" y="53"/>
                  </a:lnTo>
                  <a:lnTo>
                    <a:pt x="52" y="53"/>
                  </a:lnTo>
                  <a:lnTo>
                    <a:pt x="50" y="53"/>
                  </a:lnTo>
                  <a:lnTo>
                    <a:pt x="49" y="53"/>
                  </a:lnTo>
                  <a:lnTo>
                    <a:pt x="46" y="53"/>
                  </a:lnTo>
                  <a:lnTo>
                    <a:pt x="32" y="53"/>
                  </a:lnTo>
                  <a:lnTo>
                    <a:pt x="30" y="53"/>
                  </a:lnTo>
                  <a:lnTo>
                    <a:pt x="28" y="53"/>
                  </a:lnTo>
                  <a:lnTo>
                    <a:pt x="27" y="53"/>
                  </a:lnTo>
                  <a:lnTo>
                    <a:pt x="25" y="53"/>
                  </a:lnTo>
                  <a:lnTo>
                    <a:pt x="24" y="52"/>
                  </a:lnTo>
                  <a:lnTo>
                    <a:pt x="23" y="52"/>
                  </a:lnTo>
                  <a:lnTo>
                    <a:pt x="21" y="52"/>
                  </a:lnTo>
                  <a:lnTo>
                    <a:pt x="19" y="51"/>
                  </a:lnTo>
                  <a:lnTo>
                    <a:pt x="17" y="51"/>
                  </a:lnTo>
                  <a:lnTo>
                    <a:pt x="16" y="49"/>
                  </a:lnTo>
                  <a:lnTo>
                    <a:pt x="15" y="49"/>
                  </a:lnTo>
                  <a:lnTo>
                    <a:pt x="13" y="48"/>
                  </a:lnTo>
                  <a:lnTo>
                    <a:pt x="12" y="47"/>
                  </a:lnTo>
                  <a:lnTo>
                    <a:pt x="11" y="47"/>
                  </a:lnTo>
                  <a:lnTo>
                    <a:pt x="11" y="45"/>
                  </a:lnTo>
                  <a:lnTo>
                    <a:pt x="9" y="44"/>
                  </a:lnTo>
                  <a:lnTo>
                    <a:pt x="8" y="43"/>
                  </a:lnTo>
                  <a:lnTo>
                    <a:pt x="7" y="41"/>
                  </a:lnTo>
                  <a:lnTo>
                    <a:pt x="5" y="40"/>
                  </a:lnTo>
                  <a:lnTo>
                    <a:pt x="4" y="39"/>
                  </a:lnTo>
                  <a:lnTo>
                    <a:pt x="4" y="37"/>
                  </a:lnTo>
                  <a:lnTo>
                    <a:pt x="3" y="36"/>
                  </a:lnTo>
                  <a:lnTo>
                    <a:pt x="3" y="33"/>
                  </a:lnTo>
                  <a:lnTo>
                    <a:pt x="1" y="32"/>
                  </a:lnTo>
                  <a:lnTo>
                    <a:pt x="1" y="31"/>
                  </a:lnTo>
                  <a:lnTo>
                    <a:pt x="0" y="29"/>
                  </a:lnTo>
                  <a:lnTo>
                    <a:pt x="0" y="28"/>
                  </a:lnTo>
                  <a:lnTo>
                    <a:pt x="0" y="27"/>
                  </a:lnTo>
                  <a:lnTo>
                    <a:pt x="0" y="24"/>
                  </a:lnTo>
                  <a:lnTo>
                    <a:pt x="0" y="23"/>
                  </a:lnTo>
                  <a:lnTo>
                    <a:pt x="0" y="22"/>
                  </a:lnTo>
                  <a:close/>
                </a:path>
              </a:pathLst>
            </a:custGeom>
            <a:solidFill>
              <a:srgbClr val="000000"/>
            </a:solidFill>
            <a:ln w="20638">
              <a:solidFill>
                <a:srgbClr val="000000"/>
              </a:solidFill>
              <a:round/>
              <a:headEnd/>
              <a:tailEnd/>
            </a:ln>
          </p:spPr>
          <p:txBody>
            <a:bodyPr/>
            <a:lstStyle/>
            <a:p>
              <a:endParaRPr lang="en-CA" dirty="0"/>
            </a:p>
          </p:txBody>
        </p:sp>
        <p:sp>
          <p:nvSpPr>
            <p:cNvPr id="8229" name="Rectangle 129"/>
            <p:cNvSpPr>
              <a:spLocks noChangeArrowheads="1"/>
            </p:cNvSpPr>
            <p:nvPr/>
          </p:nvSpPr>
          <p:spPr bwMode="auto">
            <a:xfrm>
              <a:off x="407" y="3587"/>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x </a:t>
              </a:r>
              <a:endParaRPr lang="en-CA" sz="2400" dirty="0">
                <a:latin typeface="Times New Roman" pitchFamily="18" charset="0"/>
              </a:endParaRPr>
            </a:p>
          </p:txBody>
        </p:sp>
        <p:sp>
          <p:nvSpPr>
            <p:cNvPr id="8230" name="Rectangle 130"/>
            <p:cNvSpPr>
              <a:spLocks noChangeArrowheads="1"/>
            </p:cNvSpPr>
            <p:nvPr/>
          </p:nvSpPr>
          <p:spPr bwMode="auto">
            <a:xfrm>
              <a:off x="407" y="3778"/>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y </a:t>
              </a:r>
              <a:endParaRPr lang="en-CA" sz="2400" dirty="0">
                <a:latin typeface="Times New Roman" pitchFamily="18" charset="0"/>
              </a:endParaRPr>
            </a:p>
          </p:txBody>
        </p:sp>
        <p:sp>
          <p:nvSpPr>
            <p:cNvPr id="8231" name="Rectangle 131"/>
            <p:cNvSpPr>
              <a:spLocks noChangeArrowheads="1"/>
            </p:cNvSpPr>
            <p:nvPr/>
          </p:nvSpPr>
          <p:spPr bwMode="auto">
            <a:xfrm>
              <a:off x="1885" y="3680"/>
              <a:ext cx="7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s </a:t>
              </a:r>
              <a:endParaRPr lang="en-CA" sz="2400" dirty="0">
                <a:latin typeface="Times New Roman" pitchFamily="18" charset="0"/>
              </a:endParaRPr>
            </a:p>
          </p:txBody>
        </p:sp>
        <p:sp>
          <p:nvSpPr>
            <p:cNvPr id="8232" name="Rectangle 132"/>
            <p:cNvSpPr>
              <a:spLocks noChangeArrowheads="1"/>
            </p:cNvSpPr>
            <p:nvPr/>
          </p:nvSpPr>
          <p:spPr bwMode="auto">
            <a:xfrm>
              <a:off x="2948" y="3848"/>
              <a:ext cx="570" cy="384"/>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CA" dirty="0"/>
            </a:p>
          </p:txBody>
        </p:sp>
        <p:sp>
          <p:nvSpPr>
            <p:cNvPr id="8233" name="Freeform 133"/>
            <p:cNvSpPr>
              <a:spLocks/>
            </p:cNvSpPr>
            <p:nvPr/>
          </p:nvSpPr>
          <p:spPr bwMode="auto">
            <a:xfrm>
              <a:off x="2855" y="3927"/>
              <a:ext cx="80" cy="40"/>
            </a:xfrm>
            <a:custGeom>
              <a:avLst/>
              <a:gdLst>
                <a:gd name="T0" fmla="*/ 0 w 159"/>
                <a:gd name="T1" fmla="*/ 1 h 80"/>
                <a:gd name="T2" fmla="*/ 1 w 159"/>
                <a:gd name="T3" fmla="*/ 1 h 80"/>
                <a:gd name="T4" fmla="*/ 0 w 159"/>
                <a:gd name="T5" fmla="*/ 0 h 80"/>
                <a:gd name="T6" fmla="*/ 0 w 159"/>
                <a:gd name="T7" fmla="*/ 1 h 80"/>
                <a:gd name="T8" fmla="*/ 0 w 159"/>
                <a:gd name="T9" fmla="*/ 1 h 80"/>
                <a:gd name="T10" fmla="*/ 0 60000 65536"/>
                <a:gd name="T11" fmla="*/ 0 60000 65536"/>
                <a:gd name="T12" fmla="*/ 0 60000 65536"/>
                <a:gd name="T13" fmla="*/ 0 60000 65536"/>
                <a:gd name="T14" fmla="*/ 0 60000 65536"/>
                <a:gd name="T15" fmla="*/ 0 w 159"/>
                <a:gd name="T16" fmla="*/ 0 h 80"/>
                <a:gd name="T17" fmla="*/ 159 w 159"/>
                <a:gd name="T18" fmla="*/ 80 h 80"/>
              </a:gdLst>
              <a:ahLst/>
              <a:cxnLst>
                <a:cxn ang="T10">
                  <a:pos x="T0" y="T1"/>
                </a:cxn>
                <a:cxn ang="T11">
                  <a:pos x="T2" y="T3"/>
                </a:cxn>
                <a:cxn ang="T12">
                  <a:pos x="T4" y="T5"/>
                </a:cxn>
                <a:cxn ang="T13">
                  <a:pos x="T6" y="T7"/>
                </a:cxn>
                <a:cxn ang="T14">
                  <a:pos x="T8" y="T9"/>
                </a:cxn>
              </a:cxnLst>
              <a:rect l="T15" t="T16" r="T17" b="T18"/>
              <a:pathLst>
                <a:path w="159" h="80">
                  <a:moveTo>
                    <a:pt x="0" y="80"/>
                  </a:moveTo>
                  <a:lnTo>
                    <a:pt x="159" y="27"/>
                  </a:lnTo>
                  <a:lnTo>
                    <a:pt x="0" y="0"/>
                  </a:lnTo>
                  <a:lnTo>
                    <a:pt x="0" y="27"/>
                  </a:lnTo>
                  <a:lnTo>
                    <a:pt x="0" y="80"/>
                  </a:lnTo>
                  <a:close/>
                </a:path>
              </a:pathLst>
            </a:custGeom>
            <a:solidFill>
              <a:srgbClr val="000000"/>
            </a:solidFill>
            <a:ln w="20638">
              <a:solidFill>
                <a:srgbClr val="000000"/>
              </a:solidFill>
              <a:round/>
              <a:headEnd/>
              <a:tailEnd/>
            </a:ln>
          </p:spPr>
          <p:txBody>
            <a:bodyPr/>
            <a:lstStyle/>
            <a:p>
              <a:endParaRPr lang="en-CA" dirty="0"/>
            </a:p>
          </p:txBody>
        </p:sp>
        <p:sp>
          <p:nvSpPr>
            <p:cNvPr id="8234" name="Line 134"/>
            <p:cNvSpPr>
              <a:spLocks noChangeShapeType="1"/>
            </p:cNvSpPr>
            <p:nvPr/>
          </p:nvSpPr>
          <p:spPr bwMode="auto">
            <a:xfrm flipH="1">
              <a:off x="2577" y="3940"/>
              <a:ext cx="278"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35" name="Freeform 135"/>
            <p:cNvSpPr>
              <a:spLocks/>
            </p:cNvSpPr>
            <p:nvPr/>
          </p:nvSpPr>
          <p:spPr bwMode="auto">
            <a:xfrm>
              <a:off x="2855" y="4113"/>
              <a:ext cx="80" cy="40"/>
            </a:xfrm>
            <a:custGeom>
              <a:avLst/>
              <a:gdLst>
                <a:gd name="T0" fmla="*/ 0 w 159"/>
                <a:gd name="T1" fmla="*/ 1 h 79"/>
                <a:gd name="T2" fmla="*/ 1 w 159"/>
                <a:gd name="T3" fmla="*/ 1 h 79"/>
                <a:gd name="T4" fmla="*/ 0 w 159"/>
                <a:gd name="T5" fmla="*/ 0 h 79"/>
                <a:gd name="T6" fmla="*/ 0 w 159"/>
                <a:gd name="T7" fmla="*/ 1 h 79"/>
                <a:gd name="T8" fmla="*/ 0 w 159"/>
                <a:gd name="T9" fmla="*/ 1 h 79"/>
                <a:gd name="T10" fmla="*/ 0 60000 65536"/>
                <a:gd name="T11" fmla="*/ 0 60000 65536"/>
                <a:gd name="T12" fmla="*/ 0 60000 65536"/>
                <a:gd name="T13" fmla="*/ 0 60000 65536"/>
                <a:gd name="T14" fmla="*/ 0 60000 65536"/>
                <a:gd name="T15" fmla="*/ 0 w 159"/>
                <a:gd name="T16" fmla="*/ 0 h 79"/>
                <a:gd name="T17" fmla="*/ 159 w 159"/>
                <a:gd name="T18" fmla="*/ 79 h 79"/>
              </a:gdLst>
              <a:ahLst/>
              <a:cxnLst>
                <a:cxn ang="T10">
                  <a:pos x="T0" y="T1"/>
                </a:cxn>
                <a:cxn ang="T11">
                  <a:pos x="T2" y="T3"/>
                </a:cxn>
                <a:cxn ang="T12">
                  <a:pos x="T4" y="T5"/>
                </a:cxn>
                <a:cxn ang="T13">
                  <a:pos x="T6" y="T7"/>
                </a:cxn>
                <a:cxn ang="T14">
                  <a:pos x="T8" y="T9"/>
                </a:cxn>
              </a:cxnLst>
              <a:rect l="T15" t="T16" r="T17" b="T18"/>
              <a:pathLst>
                <a:path w="159" h="79">
                  <a:moveTo>
                    <a:pt x="0" y="79"/>
                  </a:moveTo>
                  <a:lnTo>
                    <a:pt x="159" y="53"/>
                  </a:lnTo>
                  <a:lnTo>
                    <a:pt x="0" y="0"/>
                  </a:lnTo>
                  <a:lnTo>
                    <a:pt x="0" y="53"/>
                  </a:lnTo>
                  <a:lnTo>
                    <a:pt x="0" y="79"/>
                  </a:lnTo>
                  <a:close/>
                </a:path>
              </a:pathLst>
            </a:custGeom>
            <a:solidFill>
              <a:srgbClr val="000000"/>
            </a:solidFill>
            <a:ln w="20638">
              <a:solidFill>
                <a:srgbClr val="000000"/>
              </a:solidFill>
              <a:round/>
              <a:headEnd/>
              <a:tailEnd/>
            </a:ln>
          </p:spPr>
          <p:txBody>
            <a:bodyPr/>
            <a:lstStyle/>
            <a:p>
              <a:endParaRPr lang="en-CA" dirty="0"/>
            </a:p>
          </p:txBody>
        </p:sp>
        <p:sp>
          <p:nvSpPr>
            <p:cNvPr id="8236" name="Line 136"/>
            <p:cNvSpPr>
              <a:spLocks noChangeShapeType="1"/>
            </p:cNvSpPr>
            <p:nvPr/>
          </p:nvSpPr>
          <p:spPr bwMode="auto">
            <a:xfrm flipH="1">
              <a:off x="2577" y="4139"/>
              <a:ext cx="278"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37" name="Freeform 137"/>
            <p:cNvSpPr>
              <a:spLocks/>
            </p:cNvSpPr>
            <p:nvPr/>
          </p:nvSpPr>
          <p:spPr bwMode="auto">
            <a:xfrm>
              <a:off x="3797" y="3927"/>
              <a:ext cx="79" cy="40"/>
            </a:xfrm>
            <a:custGeom>
              <a:avLst/>
              <a:gdLst>
                <a:gd name="T0" fmla="*/ 0 w 159"/>
                <a:gd name="T1" fmla="*/ 1 h 80"/>
                <a:gd name="T2" fmla="*/ 0 w 159"/>
                <a:gd name="T3" fmla="*/ 1 h 80"/>
                <a:gd name="T4" fmla="*/ 0 w 159"/>
                <a:gd name="T5" fmla="*/ 0 h 80"/>
                <a:gd name="T6" fmla="*/ 0 w 159"/>
                <a:gd name="T7" fmla="*/ 1 h 80"/>
                <a:gd name="T8" fmla="*/ 0 w 159"/>
                <a:gd name="T9" fmla="*/ 1 h 80"/>
                <a:gd name="T10" fmla="*/ 0 60000 65536"/>
                <a:gd name="T11" fmla="*/ 0 60000 65536"/>
                <a:gd name="T12" fmla="*/ 0 60000 65536"/>
                <a:gd name="T13" fmla="*/ 0 60000 65536"/>
                <a:gd name="T14" fmla="*/ 0 60000 65536"/>
                <a:gd name="T15" fmla="*/ 0 w 159"/>
                <a:gd name="T16" fmla="*/ 0 h 80"/>
                <a:gd name="T17" fmla="*/ 159 w 159"/>
                <a:gd name="T18" fmla="*/ 80 h 80"/>
              </a:gdLst>
              <a:ahLst/>
              <a:cxnLst>
                <a:cxn ang="T10">
                  <a:pos x="T0" y="T1"/>
                </a:cxn>
                <a:cxn ang="T11">
                  <a:pos x="T2" y="T3"/>
                </a:cxn>
                <a:cxn ang="T12">
                  <a:pos x="T4" y="T5"/>
                </a:cxn>
                <a:cxn ang="T13">
                  <a:pos x="T6" y="T7"/>
                </a:cxn>
                <a:cxn ang="T14">
                  <a:pos x="T8" y="T9"/>
                </a:cxn>
              </a:cxnLst>
              <a:rect l="T15" t="T16" r="T17" b="T18"/>
              <a:pathLst>
                <a:path w="159" h="80">
                  <a:moveTo>
                    <a:pt x="0" y="80"/>
                  </a:moveTo>
                  <a:lnTo>
                    <a:pt x="159" y="27"/>
                  </a:lnTo>
                  <a:lnTo>
                    <a:pt x="0" y="0"/>
                  </a:lnTo>
                  <a:lnTo>
                    <a:pt x="0" y="27"/>
                  </a:lnTo>
                  <a:lnTo>
                    <a:pt x="0" y="80"/>
                  </a:lnTo>
                  <a:close/>
                </a:path>
              </a:pathLst>
            </a:custGeom>
            <a:solidFill>
              <a:srgbClr val="000000"/>
            </a:solidFill>
            <a:ln w="20638">
              <a:solidFill>
                <a:srgbClr val="000000"/>
              </a:solidFill>
              <a:round/>
              <a:headEnd/>
              <a:tailEnd/>
            </a:ln>
          </p:spPr>
          <p:txBody>
            <a:bodyPr/>
            <a:lstStyle/>
            <a:p>
              <a:endParaRPr lang="en-CA" dirty="0"/>
            </a:p>
          </p:txBody>
        </p:sp>
        <p:sp>
          <p:nvSpPr>
            <p:cNvPr id="8238" name="Line 138"/>
            <p:cNvSpPr>
              <a:spLocks noChangeShapeType="1"/>
            </p:cNvSpPr>
            <p:nvPr/>
          </p:nvSpPr>
          <p:spPr bwMode="auto">
            <a:xfrm flipH="1">
              <a:off x="3518" y="3940"/>
              <a:ext cx="26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39" name="Freeform 139"/>
            <p:cNvSpPr>
              <a:spLocks/>
            </p:cNvSpPr>
            <p:nvPr/>
          </p:nvSpPr>
          <p:spPr bwMode="auto">
            <a:xfrm>
              <a:off x="3797" y="4113"/>
              <a:ext cx="79" cy="40"/>
            </a:xfrm>
            <a:custGeom>
              <a:avLst/>
              <a:gdLst>
                <a:gd name="T0" fmla="*/ 0 w 159"/>
                <a:gd name="T1" fmla="*/ 1 h 79"/>
                <a:gd name="T2" fmla="*/ 0 w 159"/>
                <a:gd name="T3" fmla="*/ 1 h 79"/>
                <a:gd name="T4" fmla="*/ 0 w 159"/>
                <a:gd name="T5" fmla="*/ 0 h 79"/>
                <a:gd name="T6" fmla="*/ 0 w 159"/>
                <a:gd name="T7" fmla="*/ 1 h 79"/>
                <a:gd name="T8" fmla="*/ 0 w 159"/>
                <a:gd name="T9" fmla="*/ 1 h 79"/>
                <a:gd name="T10" fmla="*/ 0 60000 65536"/>
                <a:gd name="T11" fmla="*/ 0 60000 65536"/>
                <a:gd name="T12" fmla="*/ 0 60000 65536"/>
                <a:gd name="T13" fmla="*/ 0 60000 65536"/>
                <a:gd name="T14" fmla="*/ 0 60000 65536"/>
                <a:gd name="T15" fmla="*/ 0 w 159"/>
                <a:gd name="T16" fmla="*/ 0 h 79"/>
                <a:gd name="T17" fmla="*/ 159 w 159"/>
                <a:gd name="T18" fmla="*/ 79 h 79"/>
              </a:gdLst>
              <a:ahLst/>
              <a:cxnLst>
                <a:cxn ang="T10">
                  <a:pos x="T0" y="T1"/>
                </a:cxn>
                <a:cxn ang="T11">
                  <a:pos x="T2" y="T3"/>
                </a:cxn>
                <a:cxn ang="T12">
                  <a:pos x="T4" y="T5"/>
                </a:cxn>
                <a:cxn ang="T13">
                  <a:pos x="T6" y="T7"/>
                </a:cxn>
                <a:cxn ang="T14">
                  <a:pos x="T8" y="T9"/>
                </a:cxn>
              </a:cxnLst>
              <a:rect l="T15" t="T16" r="T17" b="T18"/>
              <a:pathLst>
                <a:path w="159" h="79">
                  <a:moveTo>
                    <a:pt x="0" y="79"/>
                  </a:moveTo>
                  <a:lnTo>
                    <a:pt x="159" y="53"/>
                  </a:lnTo>
                  <a:lnTo>
                    <a:pt x="0" y="0"/>
                  </a:lnTo>
                  <a:lnTo>
                    <a:pt x="0" y="53"/>
                  </a:lnTo>
                  <a:lnTo>
                    <a:pt x="0" y="79"/>
                  </a:lnTo>
                  <a:close/>
                </a:path>
              </a:pathLst>
            </a:custGeom>
            <a:solidFill>
              <a:srgbClr val="000000"/>
            </a:solidFill>
            <a:ln w="20638">
              <a:solidFill>
                <a:srgbClr val="000000"/>
              </a:solidFill>
              <a:round/>
              <a:headEnd/>
              <a:tailEnd/>
            </a:ln>
          </p:spPr>
          <p:txBody>
            <a:bodyPr/>
            <a:lstStyle/>
            <a:p>
              <a:endParaRPr lang="en-CA" dirty="0"/>
            </a:p>
          </p:txBody>
        </p:sp>
        <p:sp>
          <p:nvSpPr>
            <p:cNvPr id="8240" name="Line 140"/>
            <p:cNvSpPr>
              <a:spLocks noChangeShapeType="1"/>
            </p:cNvSpPr>
            <p:nvPr/>
          </p:nvSpPr>
          <p:spPr bwMode="auto">
            <a:xfrm flipH="1">
              <a:off x="3518" y="4139"/>
              <a:ext cx="266" cy="1"/>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CA" dirty="0"/>
            </a:p>
          </p:txBody>
        </p:sp>
        <p:sp>
          <p:nvSpPr>
            <p:cNvPr id="8241" name="Rectangle 141"/>
            <p:cNvSpPr>
              <a:spLocks noChangeArrowheads="1"/>
            </p:cNvSpPr>
            <p:nvPr/>
          </p:nvSpPr>
          <p:spPr bwMode="auto">
            <a:xfrm>
              <a:off x="1882" y="4251"/>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c </a:t>
              </a:r>
              <a:endParaRPr lang="en-CA" sz="2400" dirty="0">
                <a:latin typeface="Times New Roman" pitchFamily="18" charset="0"/>
              </a:endParaRPr>
            </a:p>
          </p:txBody>
        </p:sp>
        <p:sp>
          <p:nvSpPr>
            <p:cNvPr id="8242" name="Rectangle 142"/>
            <p:cNvSpPr>
              <a:spLocks noChangeArrowheads="1"/>
            </p:cNvSpPr>
            <p:nvPr/>
          </p:nvSpPr>
          <p:spPr bwMode="auto">
            <a:xfrm>
              <a:off x="3148" y="3981"/>
              <a:ext cx="174"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dirty="0">
                  <a:solidFill>
                    <a:srgbClr val="000000"/>
                  </a:solidFill>
                  <a:latin typeface="Times-Roman" charset="0"/>
                </a:rPr>
                <a:t>HA</a:t>
              </a:r>
              <a:endParaRPr lang="en-CA" sz="2400" dirty="0">
                <a:latin typeface="Times New Roman" pitchFamily="18" charset="0"/>
              </a:endParaRPr>
            </a:p>
          </p:txBody>
        </p:sp>
        <p:sp>
          <p:nvSpPr>
            <p:cNvPr id="8243" name="Rectangle 143"/>
            <p:cNvSpPr>
              <a:spLocks noChangeArrowheads="1"/>
            </p:cNvSpPr>
            <p:nvPr/>
          </p:nvSpPr>
          <p:spPr bwMode="auto">
            <a:xfrm>
              <a:off x="2472" y="3867"/>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x </a:t>
              </a:r>
              <a:endParaRPr lang="en-CA" sz="2400" dirty="0">
                <a:latin typeface="Times New Roman" pitchFamily="18" charset="0"/>
              </a:endParaRPr>
            </a:p>
          </p:txBody>
        </p:sp>
        <p:sp>
          <p:nvSpPr>
            <p:cNvPr id="8244" name="Rectangle 144"/>
            <p:cNvSpPr>
              <a:spLocks noChangeArrowheads="1"/>
            </p:cNvSpPr>
            <p:nvPr/>
          </p:nvSpPr>
          <p:spPr bwMode="auto">
            <a:xfrm>
              <a:off x="2472" y="4057"/>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y </a:t>
              </a:r>
              <a:endParaRPr lang="en-CA" sz="2400" dirty="0">
                <a:latin typeface="Times New Roman" pitchFamily="18" charset="0"/>
              </a:endParaRPr>
            </a:p>
          </p:txBody>
        </p:sp>
        <p:sp>
          <p:nvSpPr>
            <p:cNvPr id="8245" name="Rectangle 145"/>
            <p:cNvSpPr>
              <a:spLocks noChangeArrowheads="1"/>
            </p:cNvSpPr>
            <p:nvPr/>
          </p:nvSpPr>
          <p:spPr bwMode="auto">
            <a:xfrm>
              <a:off x="3949" y="3873"/>
              <a:ext cx="7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s </a:t>
              </a:r>
              <a:endParaRPr lang="en-CA" sz="2400" dirty="0">
                <a:latin typeface="Times New Roman" pitchFamily="18" charset="0"/>
              </a:endParaRPr>
            </a:p>
          </p:txBody>
        </p:sp>
        <p:sp>
          <p:nvSpPr>
            <p:cNvPr id="8246" name="Rectangle 146"/>
            <p:cNvSpPr>
              <a:spLocks noChangeArrowheads="1"/>
            </p:cNvSpPr>
            <p:nvPr/>
          </p:nvSpPr>
          <p:spPr bwMode="auto">
            <a:xfrm>
              <a:off x="3946" y="4060"/>
              <a:ext cx="8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CA" sz="1500" i="1" dirty="0">
                  <a:solidFill>
                    <a:srgbClr val="000000"/>
                  </a:solidFill>
                  <a:latin typeface="Times-Roman" charset="0"/>
                </a:rPr>
                <a:t>c </a:t>
              </a:r>
              <a:endParaRPr lang="en-CA" sz="2400" dirty="0">
                <a:latin typeface="Times New Roman" pitchFamily="18" charset="0"/>
              </a:endParaRPr>
            </a:p>
          </p:txBody>
        </p:sp>
        <p:sp>
          <p:nvSpPr>
            <p:cNvPr id="8247" name="Freeform 147"/>
            <p:cNvSpPr>
              <a:spLocks/>
            </p:cNvSpPr>
            <p:nvPr/>
          </p:nvSpPr>
          <p:spPr bwMode="auto">
            <a:xfrm>
              <a:off x="680" y="3834"/>
              <a:ext cx="26" cy="27"/>
            </a:xfrm>
            <a:custGeom>
              <a:avLst/>
              <a:gdLst>
                <a:gd name="T0" fmla="*/ 0 w 53"/>
                <a:gd name="T1" fmla="*/ 1 h 53"/>
                <a:gd name="T2" fmla="*/ 0 w 53"/>
                <a:gd name="T3" fmla="*/ 1 h 53"/>
                <a:gd name="T4" fmla="*/ 0 w 53"/>
                <a:gd name="T5" fmla="*/ 1 h 53"/>
                <a:gd name="T6" fmla="*/ 0 w 53"/>
                <a:gd name="T7" fmla="*/ 1 h 53"/>
                <a:gd name="T8" fmla="*/ 0 w 53"/>
                <a:gd name="T9" fmla="*/ 1 h 53"/>
                <a:gd name="T10" fmla="*/ 0 w 53"/>
                <a:gd name="T11" fmla="*/ 1 h 53"/>
                <a:gd name="T12" fmla="*/ 0 w 53"/>
                <a:gd name="T13" fmla="*/ 1 h 53"/>
                <a:gd name="T14" fmla="*/ 0 w 53"/>
                <a:gd name="T15" fmla="*/ 1 h 53"/>
                <a:gd name="T16" fmla="*/ 0 w 53"/>
                <a:gd name="T17" fmla="*/ 1 h 53"/>
                <a:gd name="T18" fmla="*/ 0 w 53"/>
                <a:gd name="T19" fmla="*/ 1 h 53"/>
                <a:gd name="T20" fmla="*/ 0 w 53"/>
                <a:gd name="T21" fmla="*/ 0 h 53"/>
                <a:gd name="T22" fmla="*/ 0 w 53"/>
                <a:gd name="T23" fmla="*/ 0 h 53"/>
                <a:gd name="T24" fmla="*/ 0 w 53"/>
                <a:gd name="T25" fmla="*/ 0 h 53"/>
                <a:gd name="T26" fmla="*/ 0 w 53"/>
                <a:gd name="T27" fmla="*/ 1 h 53"/>
                <a:gd name="T28" fmla="*/ 0 w 53"/>
                <a:gd name="T29" fmla="*/ 1 h 53"/>
                <a:gd name="T30" fmla="*/ 0 w 53"/>
                <a:gd name="T31" fmla="*/ 1 h 53"/>
                <a:gd name="T32" fmla="*/ 0 w 53"/>
                <a:gd name="T33" fmla="*/ 1 h 53"/>
                <a:gd name="T34" fmla="*/ 0 w 53"/>
                <a:gd name="T35" fmla="*/ 1 h 53"/>
                <a:gd name="T36" fmla="*/ 0 w 53"/>
                <a:gd name="T37" fmla="*/ 1 h 53"/>
                <a:gd name="T38" fmla="*/ 0 w 53"/>
                <a:gd name="T39" fmla="*/ 1 h 53"/>
                <a:gd name="T40" fmla="*/ 0 w 53"/>
                <a:gd name="T41" fmla="*/ 1 h 53"/>
                <a:gd name="T42" fmla="*/ 0 w 53"/>
                <a:gd name="T43" fmla="*/ 1 h 53"/>
                <a:gd name="T44" fmla="*/ 0 w 53"/>
                <a:gd name="T45" fmla="*/ 1 h 53"/>
                <a:gd name="T46" fmla="*/ 0 w 53"/>
                <a:gd name="T47" fmla="*/ 1 h 53"/>
                <a:gd name="T48" fmla="*/ 0 w 53"/>
                <a:gd name="T49" fmla="*/ 1 h 53"/>
                <a:gd name="T50" fmla="*/ 0 w 53"/>
                <a:gd name="T51" fmla="*/ 1 h 53"/>
                <a:gd name="T52" fmla="*/ 0 w 53"/>
                <a:gd name="T53" fmla="*/ 1 h 53"/>
                <a:gd name="T54" fmla="*/ 0 w 53"/>
                <a:gd name="T55" fmla="*/ 1 h 53"/>
                <a:gd name="T56" fmla="*/ 0 w 53"/>
                <a:gd name="T57" fmla="*/ 1 h 53"/>
                <a:gd name="T58" fmla="*/ 0 w 53"/>
                <a:gd name="T59" fmla="*/ 1 h 53"/>
                <a:gd name="T60" fmla="*/ 0 w 53"/>
                <a:gd name="T61" fmla="*/ 1 h 53"/>
                <a:gd name="T62" fmla="*/ 0 w 53"/>
                <a:gd name="T63" fmla="*/ 1 h 53"/>
                <a:gd name="T64" fmla="*/ 0 w 53"/>
                <a:gd name="T65" fmla="*/ 1 h 53"/>
                <a:gd name="T66" fmla="*/ 0 w 53"/>
                <a:gd name="T67" fmla="*/ 1 h 53"/>
                <a:gd name="T68" fmla="*/ 0 w 53"/>
                <a:gd name="T69" fmla="*/ 1 h 53"/>
                <a:gd name="T70" fmla="*/ 0 w 53"/>
                <a:gd name="T71" fmla="*/ 1 h 53"/>
                <a:gd name="T72" fmla="*/ 0 w 53"/>
                <a:gd name="T73" fmla="*/ 1 h 53"/>
                <a:gd name="T74" fmla="*/ 0 w 53"/>
                <a:gd name="T75" fmla="*/ 1 h 53"/>
                <a:gd name="T76" fmla="*/ 0 w 53"/>
                <a:gd name="T77" fmla="*/ 1 h 53"/>
                <a:gd name="T78" fmla="*/ 0 w 53"/>
                <a:gd name="T79" fmla="*/ 1 h 53"/>
                <a:gd name="T80" fmla="*/ 0 w 53"/>
                <a:gd name="T81" fmla="*/ 1 h 53"/>
                <a:gd name="T82" fmla="*/ 0 w 53"/>
                <a:gd name="T83" fmla="*/ 1 h 53"/>
                <a:gd name="T84" fmla="*/ 0 w 53"/>
                <a:gd name="T85" fmla="*/ 1 h 53"/>
                <a:gd name="T86" fmla="*/ 0 w 53"/>
                <a:gd name="T87" fmla="*/ 1 h 53"/>
                <a:gd name="T88" fmla="*/ 0 w 53"/>
                <a:gd name="T89" fmla="*/ 1 h 53"/>
                <a:gd name="T90" fmla="*/ 0 w 53"/>
                <a:gd name="T91" fmla="*/ 1 h 53"/>
                <a:gd name="T92" fmla="*/ 0 w 53"/>
                <a:gd name="T93" fmla="*/ 1 h 53"/>
                <a:gd name="T94" fmla="*/ 0 w 53"/>
                <a:gd name="T95" fmla="*/ 1 h 53"/>
                <a:gd name="T96" fmla="*/ 0 w 53"/>
                <a:gd name="T97" fmla="*/ 1 h 53"/>
                <a:gd name="T98" fmla="*/ 0 w 53"/>
                <a:gd name="T99" fmla="*/ 1 h 53"/>
                <a:gd name="T100" fmla="*/ 0 w 53"/>
                <a:gd name="T101" fmla="*/ 1 h 53"/>
                <a:gd name="T102" fmla="*/ 0 w 53"/>
                <a:gd name="T103" fmla="*/ 1 h 53"/>
                <a:gd name="T104" fmla="*/ 0 w 53"/>
                <a:gd name="T105" fmla="*/ 1 h 53"/>
                <a:gd name="T106" fmla="*/ 0 w 53"/>
                <a:gd name="T107" fmla="*/ 1 h 53"/>
                <a:gd name="T108" fmla="*/ 0 w 53"/>
                <a:gd name="T109" fmla="*/ 1 h 53"/>
                <a:gd name="T110" fmla="*/ 0 w 53"/>
                <a:gd name="T111" fmla="*/ 1 h 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3"/>
                <a:gd name="T169" fmla="*/ 0 h 53"/>
                <a:gd name="T170" fmla="*/ 53 w 53"/>
                <a:gd name="T171" fmla="*/ 53 h 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3" h="53">
                  <a:moveTo>
                    <a:pt x="0" y="21"/>
                  </a:moveTo>
                  <a:lnTo>
                    <a:pt x="0" y="32"/>
                  </a:lnTo>
                  <a:lnTo>
                    <a:pt x="0" y="30"/>
                  </a:lnTo>
                  <a:lnTo>
                    <a:pt x="0" y="29"/>
                  </a:lnTo>
                  <a:lnTo>
                    <a:pt x="0" y="28"/>
                  </a:lnTo>
                  <a:lnTo>
                    <a:pt x="0" y="26"/>
                  </a:lnTo>
                  <a:lnTo>
                    <a:pt x="0" y="24"/>
                  </a:lnTo>
                  <a:lnTo>
                    <a:pt x="1" y="22"/>
                  </a:lnTo>
                  <a:lnTo>
                    <a:pt x="1" y="21"/>
                  </a:lnTo>
                  <a:lnTo>
                    <a:pt x="2" y="20"/>
                  </a:lnTo>
                  <a:lnTo>
                    <a:pt x="2" y="18"/>
                  </a:lnTo>
                  <a:lnTo>
                    <a:pt x="4" y="17"/>
                  </a:lnTo>
                  <a:lnTo>
                    <a:pt x="4" y="16"/>
                  </a:lnTo>
                  <a:lnTo>
                    <a:pt x="5" y="14"/>
                  </a:lnTo>
                  <a:lnTo>
                    <a:pt x="5" y="13"/>
                  </a:lnTo>
                  <a:lnTo>
                    <a:pt x="6" y="12"/>
                  </a:lnTo>
                  <a:lnTo>
                    <a:pt x="8" y="10"/>
                  </a:lnTo>
                  <a:lnTo>
                    <a:pt x="9" y="9"/>
                  </a:lnTo>
                  <a:lnTo>
                    <a:pt x="10" y="8"/>
                  </a:lnTo>
                  <a:lnTo>
                    <a:pt x="12" y="6"/>
                  </a:lnTo>
                  <a:lnTo>
                    <a:pt x="13" y="5"/>
                  </a:lnTo>
                  <a:lnTo>
                    <a:pt x="14" y="5"/>
                  </a:lnTo>
                  <a:lnTo>
                    <a:pt x="15" y="4"/>
                  </a:lnTo>
                  <a:lnTo>
                    <a:pt x="17" y="4"/>
                  </a:lnTo>
                  <a:lnTo>
                    <a:pt x="18" y="2"/>
                  </a:lnTo>
                  <a:lnTo>
                    <a:pt x="21" y="2"/>
                  </a:lnTo>
                  <a:lnTo>
                    <a:pt x="22" y="1"/>
                  </a:lnTo>
                  <a:lnTo>
                    <a:pt x="23" y="1"/>
                  </a:lnTo>
                  <a:lnTo>
                    <a:pt x="25" y="1"/>
                  </a:lnTo>
                  <a:lnTo>
                    <a:pt x="26" y="0"/>
                  </a:lnTo>
                  <a:lnTo>
                    <a:pt x="27" y="0"/>
                  </a:lnTo>
                  <a:lnTo>
                    <a:pt x="30" y="0"/>
                  </a:lnTo>
                  <a:lnTo>
                    <a:pt x="31" y="0"/>
                  </a:lnTo>
                  <a:lnTo>
                    <a:pt x="19" y="0"/>
                  </a:lnTo>
                  <a:lnTo>
                    <a:pt x="22" y="0"/>
                  </a:lnTo>
                  <a:lnTo>
                    <a:pt x="23" y="0"/>
                  </a:lnTo>
                  <a:lnTo>
                    <a:pt x="25" y="0"/>
                  </a:lnTo>
                  <a:lnTo>
                    <a:pt x="26" y="1"/>
                  </a:lnTo>
                  <a:lnTo>
                    <a:pt x="29" y="1"/>
                  </a:lnTo>
                  <a:lnTo>
                    <a:pt x="30" y="1"/>
                  </a:lnTo>
                  <a:lnTo>
                    <a:pt x="31" y="2"/>
                  </a:lnTo>
                  <a:lnTo>
                    <a:pt x="33" y="2"/>
                  </a:lnTo>
                  <a:lnTo>
                    <a:pt x="34" y="4"/>
                  </a:lnTo>
                  <a:lnTo>
                    <a:pt x="35" y="4"/>
                  </a:lnTo>
                  <a:lnTo>
                    <a:pt x="37" y="5"/>
                  </a:lnTo>
                  <a:lnTo>
                    <a:pt x="38" y="5"/>
                  </a:lnTo>
                  <a:lnTo>
                    <a:pt x="39" y="6"/>
                  </a:lnTo>
                  <a:lnTo>
                    <a:pt x="41" y="8"/>
                  </a:lnTo>
                  <a:lnTo>
                    <a:pt x="42" y="8"/>
                  </a:lnTo>
                  <a:lnTo>
                    <a:pt x="43" y="9"/>
                  </a:lnTo>
                  <a:lnTo>
                    <a:pt x="43" y="10"/>
                  </a:lnTo>
                  <a:lnTo>
                    <a:pt x="45" y="12"/>
                  </a:lnTo>
                  <a:lnTo>
                    <a:pt x="46" y="13"/>
                  </a:lnTo>
                  <a:lnTo>
                    <a:pt x="47" y="14"/>
                  </a:lnTo>
                  <a:lnTo>
                    <a:pt x="47" y="16"/>
                  </a:lnTo>
                  <a:lnTo>
                    <a:pt x="49" y="17"/>
                  </a:lnTo>
                  <a:lnTo>
                    <a:pt x="49" y="18"/>
                  </a:lnTo>
                  <a:lnTo>
                    <a:pt x="50" y="20"/>
                  </a:lnTo>
                  <a:lnTo>
                    <a:pt x="50" y="21"/>
                  </a:lnTo>
                  <a:lnTo>
                    <a:pt x="51" y="22"/>
                  </a:lnTo>
                  <a:lnTo>
                    <a:pt x="51" y="24"/>
                  </a:lnTo>
                  <a:lnTo>
                    <a:pt x="51" y="26"/>
                  </a:lnTo>
                  <a:lnTo>
                    <a:pt x="51" y="28"/>
                  </a:lnTo>
                  <a:lnTo>
                    <a:pt x="53" y="29"/>
                  </a:lnTo>
                  <a:lnTo>
                    <a:pt x="53" y="30"/>
                  </a:lnTo>
                  <a:lnTo>
                    <a:pt x="53" y="32"/>
                  </a:lnTo>
                  <a:lnTo>
                    <a:pt x="53" y="21"/>
                  </a:lnTo>
                  <a:lnTo>
                    <a:pt x="53" y="22"/>
                  </a:lnTo>
                  <a:lnTo>
                    <a:pt x="53" y="24"/>
                  </a:lnTo>
                  <a:lnTo>
                    <a:pt x="51" y="26"/>
                  </a:lnTo>
                  <a:lnTo>
                    <a:pt x="51" y="28"/>
                  </a:lnTo>
                  <a:lnTo>
                    <a:pt x="51" y="29"/>
                  </a:lnTo>
                  <a:lnTo>
                    <a:pt x="51" y="30"/>
                  </a:lnTo>
                  <a:lnTo>
                    <a:pt x="50" y="32"/>
                  </a:lnTo>
                  <a:lnTo>
                    <a:pt x="50" y="33"/>
                  </a:lnTo>
                  <a:lnTo>
                    <a:pt x="49" y="36"/>
                  </a:lnTo>
                  <a:lnTo>
                    <a:pt x="49" y="37"/>
                  </a:lnTo>
                  <a:lnTo>
                    <a:pt x="47" y="38"/>
                  </a:lnTo>
                  <a:lnTo>
                    <a:pt x="47" y="39"/>
                  </a:lnTo>
                  <a:lnTo>
                    <a:pt x="46" y="39"/>
                  </a:lnTo>
                  <a:lnTo>
                    <a:pt x="45" y="41"/>
                  </a:lnTo>
                  <a:lnTo>
                    <a:pt x="43" y="42"/>
                  </a:lnTo>
                  <a:lnTo>
                    <a:pt x="43" y="43"/>
                  </a:lnTo>
                  <a:lnTo>
                    <a:pt x="42" y="45"/>
                  </a:lnTo>
                  <a:lnTo>
                    <a:pt x="41" y="46"/>
                  </a:lnTo>
                  <a:lnTo>
                    <a:pt x="39" y="46"/>
                  </a:lnTo>
                  <a:lnTo>
                    <a:pt x="38" y="47"/>
                  </a:lnTo>
                  <a:lnTo>
                    <a:pt x="37" y="49"/>
                  </a:lnTo>
                  <a:lnTo>
                    <a:pt x="35" y="49"/>
                  </a:lnTo>
                  <a:lnTo>
                    <a:pt x="34" y="50"/>
                  </a:lnTo>
                  <a:lnTo>
                    <a:pt x="33" y="50"/>
                  </a:lnTo>
                  <a:lnTo>
                    <a:pt x="31" y="51"/>
                  </a:lnTo>
                  <a:lnTo>
                    <a:pt x="30" y="51"/>
                  </a:lnTo>
                  <a:lnTo>
                    <a:pt x="29" y="51"/>
                  </a:lnTo>
                  <a:lnTo>
                    <a:pt x="26" y="53"/>
                  </a:lnTo>
                  <a:lnTo>
                    <a:pt x="25" y="53"/>
                  </a:lnTo>
                  <a:lnTo>
                    <a:pt x="23" y="53"/>
                  </a:lnTo>
                  <a:lnTo>
                    <a:pt x="22" y="53"/>
                  </a:lnTo>
                  <a:lnTo>
                    <a:pt x="19" y="53"/>
                  </a:lnTo>
                  <a:lnTo>
                    <a:pt x="31" y="53"/>
                  </a:lnTo>
                  <a:lnTo>
                    <a:pt x="30" y="53"/>
                  </a:lnTo>
                  <a:lnTo>
                    <a:pt x="27" y="53"/>
                  </a:lnTo>
                  <a:lnTo>
                    <a:pt x="26" y="53"/>
                  </a:lnTo>
                  <a:lnTo>
                    <a:pt x="25" y="53"/>
                  </a:lnTo>
                  <a:lnTo>
                    <a:pt x="23" y="51"/>
                  </a:lnTo>
                  <a:lnTo>
                    <a:pt x="22" y="51"/>
                  </a:lnTo>
                  <a:lnTo>
                    <a:pt x="21" y="51"/>
                  </a:lnTo>
                  <a:lnTo>
                    <a:pt x="18" y="50"/>
                  </a:lnTo>
                  <a:lnTo>
                    <a:pt x="17" y="50"/>
                  </a:lnTo>
                  <a:lnTo>
                    <a:pt x="15" y="49"/>
                  </a:lnTo>
                  <a:lnTo>
                    <a:pt x="14" y="49"/>
                  </a:lnTo>
                  <a:lnTo>
                    <a:pt x="13" y="47"/>
                  </a:lnTo>
                  <a:lnTo>
                    <a:pt x="12" y="46"/>
                  </a:lnTo>
                  <a:lnTo>
                    <a:pt x="10" y="46"/>
                  </a:lnTo>
                  <a:lnTo>
                    <a:pt x="10" y="45"/>
                  </a:lnTo>
                  <a:lnTo>
                    <a:pt x="9" y="43"/>
                  </a:lnTo>
                  <a:lnTo>
                    <a:pt x="8" y="42"/>
                  </a:lnTo>
                  <a:lnTo>
                    <a:pt x="6" y="41"/>
                  </a:lnTo>
                  <a:lnTo>
                    <a:pt x="5" y="39"/>
                  </a:lnTo>
                  <a:lnTo>
                    <a:pt x="4" y="38"/>
                  </a:lnTo>
                  <a:lnTo>
                    <a:pt x="4" y="37"/>
                  </a:lnTo>
                  <a:lnTo>
                    <a:pt x="2" y="36"/>
                  </a:lnTo>
                  <a:lnTo>
                    <a:pt x="2" y="33"/>
                  </a:lnTo>
                  <a:lnTo>
                    <a:pt x="1" y="32"/>
                  </a:lnTo>
                  <a:lnTo>
                    <a:pt x="1" y="30"/>
                  </a:lnTo>
                  <a:lnTo>
                    <a:pt x="0" y="29"/>
                  </a:lnTo>
                  <a:lnTo>
                    <a:pt x="0" y="28"/>
                  </a:lnTo>
                  <a:lnTo>
                    <a:pt x="0" y="26"/>
                  </a:lnTo>
                  <a:lnTo>
                    <a:pt x="0" y="24"/>
                  </a:lnTo>
                  <a:lnTo>
                    <a:pt x="0" y="22"/>
                  </a:lnTo>
                  <a:lnTo>
                    <a:pt x="0" y="21"/>
                  </a:lnTo>
                  <a:close/>
                </a:path>
              </a:pathLst>
            </a:custGeom>
            <a:solidFill>
              <a:srgbClr val="000000"/>
            </a:solidFill>
            <a:ln w="20638">
              <a:solidFill>
                <a:srgbClr val="000000"/>
              </a:solidFill>
              <a:round/>
              <a:headEnd/>
              <a:tailEnd/>
            </a:ln>
          </p:spPr>
          <p:txBody>
            <a:bodyPr/>
            <a:lstStyle/>
            <a:p>
              <a:endParaRPr lang="en-CA" dirty="0"/>
            </a:p>
          </p:txBody>
        </p:sp>
      </p:grpSp>
      <p:graphicFrame>
        <p:nvGraphicFramePr>
          <p:cNvPr id="8200" name="Object 148"/>
          <p:cNvGraphicFramePr>
            <a:graphicFrameLocks noChangeAspect="1"/>
          </p:cNvGraphicFramePr>
          <p:nvPr>
            <p:extLst>
              <p:ext uri="{D42A27DB-BD31-4B8C-83A1-F6EECF244321}">
                <p14:modId xmlns:p14="http://schemas.microsoft.com/office/powerpoint/2010/main" val="1935999778"/>
              </p:ext>
            </p:extLst>
          </p:nvPr>
        </p:nvGraphicFramePr>
        <p:xfrm>
          <a:off x="6180251" y="3598863"/>
          <a:ext cx="1562100" cy="457200"/>
        </p:xfrm>
        <a:graphic>
          <a:graphicData uri="http://schemas.openxmlformats.org/presentationml/2006/ole">
            <mc:AlternateContent xmlns:mc="http://schemas.openxmlformats.org/markup-compatibility/2006">
              <mc:Choice xmlns:v="urn:schemas-microsoft-com:vml" Requires="v">
                <p:oleObj spid="_x0000_s8864" name="Equation" r:id="rId3" imgW="1040948" imgH="304668" progId="Equation.3">
                  <p:embed/>
                </p:oleObj>
              </mc:Choice>
              <mc:Fallback>
                <p:oleObj name="Equation" r:id="rId3" imgW="1040948" imgH="304668" progId="Equation.3">
                  <p:embed/>
                  <p:pic>
                    <p:nvPicPr>
                      <p:cNvPr id="0" name="Object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0251" y="3598863"/>
                        <a:ext cx="15621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150"/>
          <p:cNvGraphicFramePr>
            <a:graphicFrameLocks noChangeAspect="1"/>
          </p:cNvGraphicFramePr>
          <p:nvPr>
            <p:extLst>
              <p:ext uri="{D42A27DB-BD31-4B8C-83A1-F6EECF244321}">
                <p14:modId xmlns:p14="http://schemas.microsoft.com/office/powerpoint/2010/main" val="41521043"/>
              </p:ext>
            </p:extLst>
          </p:nvPr>
        </p:nvGraphicFramePr>
        <p:xfrm>
          <a:off x="6214269" y="3124200"/>
          <a:ext cx="1066800" cy="361950"/>
        </p:xfrm>
        <a:graphic>
          <a:graphicData uri="http://schemas.openxmlformats.org/presentationml/2006/ole">
            <mc:AlternateContent xmlns:mc="http://schemas.openxmlformats.org/markup-compatibility/2006">
              <mc:Choice xmlns:v="urn:schemas-microsoft-com:vml" Requires="v">
                <p:oleObj spid="_x0000_s8865" name="Equation" r:id="rId5" imgW="710891" imgH="241195" progId="Equation.3">
                  <p:embed/>
                </p:oleObj>
              </mc:Choice>
              <mc:Fallback>
                <p:oleObj name="Equation" r:id="rId5" imgW="710891" imgH="241195" progId="Equation.3">
                  <p:embed/>
                  <p:pic>
                    <p:nvPicPr>
                      <p:cNvPr id="0" name="Object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4269" y="3124200"/>
                        <a:ext cx="1066800" cy="361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02" name="Picture 115" descr="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5232400"/>
            <a:ext cx="904875" cy="827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114" name="TextBox 113"/>
          <p:cNvSpPr txBox="1">
            <a:spLocks noChangeArrowheads="1"/>
          </p:cNvSpPr>
          <p:nvPr/>
        </p:nvSpPr>
        <p:spPr bwMode="auto">
          <a:xfrm>
            <a:off x="1905000" y="6096000"/>
            <a:ext cx="18367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solidFill>
                  <a:schemeClr val="accent1"/>
                </a:solidFill>
              </a:rPr>
              <a:t>Half-adder Circuit </a:t>
            </a:r>
          </a:p>
        </p:txBody>
      </p:sp>
      <p:sp>
        <p:nvSpPr>
          <p:cNvPr id="115" name="TextBox 114"/>
          <p:cNvSpPr txBox="1">
            <a:spLocks noChangeArrowheads="1"/>
          </p:cNvSpPr>
          <p:nvPr/>
        </p:nvSpPr>
        <p:spPr bwMode="auto">
          <a:xfrm>
            <a:off x="5029200" y="5867400"/>
            <a:ext cx="18256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solidFill>
                  <a:schemeClr val="accent1"/>
                </a:solidFill>
              </a:rPr>
              <a:t>Graphical symbol </a:t>
            </a:r>
          </a:p>
        </p:txBody>
      </p:sp>
      <p:sp>
        <p:nvSpPr>
          <p:cNvPr id="116" name="TextBox 115"/>
          <p:cNvSpPr txBox="1">
            <a:spLocks noChangeArrowheads="1"/>
          </p:cNvSpPr>
          <p:nvPr/>
        </p:nvSpPr>
        <p:spPr bwMode="auto">
          <a:xfrm>
            <a:off x="2819400" y="2362200"/>
            <a:ext cx="20066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CA" dirty="0">
                <a:solidFill>
                  <a:schemeClr val="accent1"/>
                </a:solidFill>
              </a:rPr>
              <a:t>Four possible cases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fade">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fade">
                                      <p:cBhvr>
                                        <p:cTn id="16" dur="500"/>
                                        <p:tgtEl>
                                          <p:spTgt spid="819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0" y="711200"/>
            <a:ext cx="8331200" cy="355600"/>
          </a:xfrm>
        </p:spPr>
        <p:txBody>
          <a:bodyPr/>
          <a:lstStyle/>
          <a:p>
            <a:r>
              <a:rPr lang="en-US" dirty="0">
                <a:solidFill>
                  <a:schemeClr val="accent1"/>
                </a:solidFill>
              </a:rPr>
              <a:t>Full-adder</a:t>
            </a:r>
            <a:r>
              <a:rPr lang="en-US" dirty="0"/>
              <a:t> </a:t>
            </a:r>
            <a:endParaRPr lang="en-CA" dirty="0"/>
          </a:p>
        </p:txBody>
      </p:sp>
      <p:sp>
        <p:nvSpPr>
          <p:cNvPr id="9218" name="Footer Placeholder 3"/>
          <p:cNvSpPr>
            <a:spLocks noGrp="1"/>
          </p:cNvSpPr>
          <p:nvPr>
            <p:ph type="ftr"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sz="1000" dirty="0"/>
              <a:t>ELEC-374: Digital Systems Engineering   </a:t>
            </a:r>
          </a:p>
        </p:txBody>
      </p:sp>
      <p:sp>
        <p:nvSpPr>
          <p:cNvPr id="9219" name="Rectangle 2"/>
          <p:cNvSpPr>
            <a:spLocks noGrp="1" noChangeArrowheads="1"/>
          </p:cNvSpPr>
          <p:nvPr>
            <p:ph type="title"/>
          </p:nvPr>
        </p:nvSpPr>
        <p:spPr>
          <a:xfrm>
            <a:off x="423863" y="71438"/>
            <a:ext cx="4387850" cy="368300"/>
          </a:xfrm>
        </p:spPr>
        <p:txBody>
          <a:bodyPr/>
          <a:lstStyle/>
          <a:p>
            <a:r>
              <a:rPr lang="en-US" dirty="0"/>
              <a:t>Addition/Subtraction (Cont’d)</a:t>
            </a:r>
            <a:endParaRPr lang="en-CA" dirty="0"/>
          </a:p>
        </p:txBody>
      </p:sp>
      <p:pic>
        <p:nvPicPr>
          <p:cNvPr id="9221" name="Picture 13"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657600"/>
            <a:ext cx="3352800" cy="266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pic>
        <p:nvPicPr>
          <p:cNvPr id="9222" name="Picture 1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38200"/>
            <a:ext cx="3276600" cy="245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
        <p:nvSpPr>
          <p:cNvPr id="9223" name="TextBox 37"/>
          <p:cNvSpPr txBox="1">
            <a:spLocks noChangeArrowheads="1"/>
          </p:cNvSpPr>
          <p:nvPr/>
        </p:nvSpPr>
        <p:spPr bwMode="auto">
          <a:xfrm>
            <a:off x="7467600" y="838200"/>
            <a:ext cx="533400" cy="584200"/>
          </a:xfrm>
          <a:prstGeom prst="rect">
            <a:avLst/>
          </a:prstGeom>
          <a:solidFill>
            <a:schemeClr val="bg1"/>
          </a:solidFill>
          <a:ln w="9525">
            <a:solidFill>
              <a:schemeClr val="bg1"/>
            </a:solidFill>
            <a:miter lim="800000"/>
            <a:headEnd/>
            <a:tailEnd/>
          </a:ln>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endParaRPr lang="en-CA" dirty="0"/>
          </a:p>
          <a:p>
            <a:endParaRPr lang="en-CA" dirty="0"/>
          </a:p>
        </p:txBody>
      </p:sp>
      <p:pic>
        <p:nvPicPr>
          <p:cNvPr id="11" name="Picture 2"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66800"/>
            <a:ext cx="2846388" cy="277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pic>
        <p:nvPicPr>
          <p:cNvPr id="12" name="Picture 3" descr="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038600"/>
            <a:ext cx="3124200" cy="2220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fade">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fade">
                                      <p:cBhvr>
                                        <p:cTn id="22"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ma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ahma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pattFill prst="pct10">
          <a:fgClr>
            <a:schemeClr val="hlink"/>
          </a:fgClr>
          <a:bgClr>
            <a:schemeClr val="bg1"/>
          </a:bgClr>
        </a:pattFill>
        <a:ln w="254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pattFill prst="pct10">
          <a:fgClr>
            <a:schemeClr val="hlink"/>
          </a:fgClr>
          <a:bgClr>
            <a:schemeClr val="bg1"/>
          </a:bgClr>
        </a:pattFill>
        <a:ln w="254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ahma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hma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hma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hma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hma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hma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hma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270437066</TotalTime>
  <Pages>48</Pages>
  <Words>4844</Words>
  <Application>Microsoft Office PowerPoint</Application>
  <PresentationFormat>Letter Paper (8.5x11 in)</PresentationFormat>
  <Paragraphs>916</Paragraphs>
  <Slides>75</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4" baseType="lpstr">
      <vt:lpstr>ＭＳ Ｐゴシック</vt:lpstr>
      <vt:lpstr>Arial</vt:lpstr>
      <vt:lpstr>StarMath</vt:lpstr>
      <vt:lpstr>Symbol</vt:lpstr>
      <vt:lpstr>Times New Roman</vt:lpstr>
      <vt:lpstr>Times-Roman</vt:lpstr>
      <vt:lpstr>Wingdings</vt:lpstr>
      <vt:lpstr>Iman</vt:lpstr>
      <vt:lpstr>Equation</vt:lpstr>
      <vt:lpstr> </vt:lpstr>
      <vt:lpstr>Course Administration</vt:lpstr>
      <vt:lpstr>PowerPoint Presentation</vt:lpstr>
      <vt:lpstr>Course Administration (Cont’d)</vt:lpstr>
      <vt:lpstr>Course Outline</vt:lpstr>
      <vt:lpstr> </vt:lpstr>
      <vt:lpstr>Outline</vt:lpstr>
      <vt:lpstr>Addition/Subtraction</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Addition/Subtraction (Cont’d)</vt:lpstr>
      <vt:lpstr>Multiplication of Positive Numbers</vt:lpstr>
      <vt:lpstr>Multiplication of Positive Numbers (Cont’d)</vt:lpstr>
      <vt:lpstr>Multiplication of Positive Numbers (Cont’d)</vt:lpstr>
      <vt:lpstr>Multiplication of Positive Numbers (Cont’d)</vt:lpstr>
      <vt:lpstr>Multiplication of Positive Numbers (Cont’d)</vt:lpstr>
      <vt:lpstr>Signed-Operand Multiplication</vt:lpstr>
      <vt:lpstr>Signed-Operand Multiplication (Cont’d)</vt:lpstr>
      <vt:lpstr>Signed-Operand Multiplication (Cont’d)</vt:lpstr>
      <vt:lpstr>Signed-Operand Multiplication (Cont’d)</vt:lpstr>
      <vt:lpstr>Signed-Operand Multiplication (Cont’d)</vt:lpstr>
      <vt:lpstr>Signed-Operand Multiplication (Cont’d)</vt:lpstr>
      <vt:lpstr>Signed-Operand Multiplication (Cont’d)</vt:lpstr>
      <vt:lpstr>Signed-Operand Multiplication (Cont’d)</vt:lpstr>
      <vt:lpstr>Fast Multiplications</vt:lpstr>
      <vt:lpstr>Fast Multiplications (Cont’d)</vt:lpstr>
      <vt:lpstr>Fast Multiplications (Cont’d)</vt:lpstr>
      <vt:lpstr>Fast Multiplications (Cont’d)</vt:lpstr>
      <vt:lpstr>Fast Multiplications (Cont’d)</vt:lpstr>
      <vt:lpstr>Fast Multiplications (Cont’d)</vt:lpstr>
      <vt:lpstr>Fast Multiplications (Cont’d)</vt:lpstr>
      <vt:lpstr>Fast Multiplications (Cont’d)</vt:lpstr>
      <vt:lpstr>Fast Multiplications (Cont’d)</vt:lpstr>
      <vt:lpstr>Fast Multiplications (Cont’d)</vt:lpstr>
      <vt:lpstr>Fast Multiplications (Cont’d)</vt:lpstr>
      <vt:lpstr>Fast Multiplications (Cont’d)</vt:lpstr>
      <vt:lpstr>Integer Division</vt:lpstr>
      <vt:lpstr>Integer Division (Cont’d)</vt:lpstr>
      <vt:lpstr>Integer Division (Cont’d)</vt:lpstr>
      <vt:lpstr>Integer Division (Cont’d)</vt:lpstr>
      <vt:lpstr>Integer Division (Cont’d)</vt:lpstr>
      <vt:lpstr>Integer Division (Cont’d)</vt:lpstr>
      <vt:lpstr>Integer Division (Cont’d)</vt:lpstr>
      <vt:lpstr>Integer Division (Cont’d)</vt:lpstr>
      <vt:lpstr>Integer Division (Cont’d)</vt:lpstr>
      <vt:lpstr>Floating-Point Numbers</vt:lpstr>
      <vt:lpstr>Floating-Point Numbers (Cont’d)</vt:lpstr>
      <vt:lpstr>Floating-Point Numbers (Cont’d)</vt:lpstr>
      <vt:lpstr>Floating-Point Numbers (Cont’d)</vt:lpstr>
      <vt:lpstr>Floating-Point Numbers (Cont’d)</vt:lpstr>
      <vt:lpstr>Floating-Point Numbers (Cont’d)</vt:lpstr>
      <vt:lpstr>IEEE-754 Floating-Point Standard</vt:lpstr>
      <vt:lpstr>IEEE-754 Floating-Point Standard (Cont’d)</vt:lpstr>
      <vt:lpstr>IEEE-754 Floating-Point Standard (Cont’d)</vt:lpstr>
      <vt:lpstr>IEEE-754 Floating-Point Standard (Cont’d)</vt:lpstr>
      <vt:lpstr>Floating-Point Arithmetic Operations</vt:lpstr>
      <vt:lpstr>Floating-Point Arithmetic Operations (Cont’d)</vt:lpstr>
      <vt:lpstr>Floating-Point Arithmetic Operations (Cont’d)</vt:lpstr>
      <vt:lpstr>Floating-Point Arithmetic Operations (Cont’d)</vt:lpstr>
      <vt:lpstr>Floating-Point Arithmetic Operations (Cont’d)</vt:lpstr>
      <vt:lpstr>Acknowledgment</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Ahmad Afsahi</dc:creator>
  <cp:keywords/>
  <dc:description/>
  <cp:lastModifiedBy>Iman</cp:lastModifiedBy>
  <cp:revision>839</cp:revision>
  <cp:lastPrinted>2016-01-11T19:05:32Z</cp:lastPrinted>
  <dcterms:created xsi:type="dcterms:W3CDTF">1997-10-29T08:29:00Z</dcterms:created>
  <dcterms:modified xsi:type="dcterms:W3CDTF">2017-01-17T01:05:17Z</dcterms:modified>
  <cp:category/>
</cp:coreProperties>
</file>