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9"/>
  </p:notesMasterIdLst>
  <p:sldIdLst>
    <p:sldId id="256" r:id="rId2"/>
    <p:sldId id="271" r:id="rId3"/>
    <p:sldId id="269" r:id="rId4"/>
    <p:sldId id="257" r:id="rId5"/>
    <p:sldId id="258" r:id="rId6"/>
    <p:sldId id="259" r:id="rId7"/>
    <p:sldId id="260" r:id="rId8"/>
    <p:sldId id="261" r:id="rId9"/>
    <p:sldId id="262" r:id="rId10"/>
    <p:sldId id="263" r:id="rId11"/>
    <p:sldId id="265" r:id="rId12"/>
    <p:sldId id="267" r:id="rId13"/>
    <p:sldId id="266" r:id="rId14"/>
    <p:sldId id="270" r:id="rId15"/>
    <p:sldId id="272" r:id="rId16"/>
    <p:sldId id="273" r:id="rId17"/>
    <p:sldId id="26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6983" autoAdjust="0"/>
  </p:normalViewPr>
  <p:slideViewPr>
    <p:cSldViewPr snapToGrid="0">
      <p:cViewPr varScale="1">
        <p:scale>
          <a:sx n="71" d="100"/>
          <a:sy n="71" d="100"/>
        </p:scale>
        <p:origin x="1020"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D1D0FC-2731-46EB-BE62-57F27235BBC7}" type="datetimeFigureOut">
              <a:rPr lang="zh-CN" altLang="en-US" smtClean="0"/>
              <a:t>2022/2/25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EDF9EC-B040-4559-9964-D2EBF5B592FE}" type="slidenum">
              <a:rPr lang="zh-CN" altLang="en-US" smtClean="0"/>
              <a:t>‹#›</a:t>
            </a:fld>
            <a:endParaRPr lang="zh-CN" altLang="en-US"/>
          </a:p>
        </p:txBody>
      </p:sp>
    </p:spTree>
    <p:extLst>
      <p:ext uri="{BB962C8B-B14F-4D97-AF65-F5344CB8AC3E}">
        <p14:creationId xmlns:p14="http://schemas.microsoft.com/office/powerpoint/2010/main" val="1381229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1</a:t>
            </a:fld>
            <a:endParaRPr lang="zh-CN" altLang="en-US"/>
          </a:p>
        </p:txBody>
      </p:sp>
    </p:spTree>
    <p:extLst>
      <p:ext uri="{BB962C8B-B14F-4D97-AF65-F5344CB8AC3E}">
        <p14:creationId xmlns:p14="http://schemas.microsoft.com/office/powerpoint/2010/main" val="20207126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按照行和列建边，有连边的则表示</a:t>
            </a:r>
            <a:r>
              <a:rPr lang="en-US" altLang="zh-CN" dirty="0"/>
              <a:t>(</a:t>
            </a:r>
            <a:r>
              <a:rPr lang="en-US" altLang="zh-CN" dirty="0" err="1"/>
              <a:t>x,y</a:t>
            </a:r>
            <a:r>
              <a:rPr lang="en-US" altLang="zh-CN" dirty="0"/>
              <a:t>)</a:t>
            </a:r>
            <a:r>
              <a:rPr lang="zh-CN" altLang="en-US" dirty="0"/>
              <a:t>格点上位黑色。</a:t>
            </a:r>
            <a:endParaRPr lang="en-US" altLang="zh-CN" dirty="0"/>
          </a:p>
          <a:p>
            <a:r>
              <a:rPr lang="zh-CN" altLang="en-US" dirty="0"/>
              <a:t>最后要求每一行每一列都要有黑色（等价于主对角线上为黑色）</a:t>
            </a:r>
            <a:endParaRPr lang="en-US" altLang="zh-CN" dirty="0"/>
          </a:p>
          <a:p>
            <a:r>
              <a:rPr lang="zh-CN" altLang="en-US" dirty="0"/>
              <a:t>即判断图是否为完美匹配，如果为完美匹配，则每一行每一列都能够被黑色格点占据。</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10</a:t>
            </a:fld>
            <a:endParaRPr lang="zh-CN" altLang="en-US"/>
          </a:p>
        </p:txBody>
      </p:sp>
    </p:spTree>
    <p:extLst>
      <p:ext uri="{BB962C8B-B14F-4D97-AF65-F5344CB8AC3E}">
        <p14:creationId xmlns:p14="http://schemas.microsoft.com/office/powerpoint/2010/main" val="21729157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、利用贪心策略，</a:t>
            </a:r>
            <a:r>
              <a:rPr lang="en-US" altLang="zh-CN" dirty="0"/>
              <a:t>min(A,B)</a:t>
            </a:r>
            <a:r>
              <a:rPr lang="zh-CN" altLang="en-US" dirty="0"/>
              <a:t>的最小花费，假设</a:t>
            </a:r>
            <a:r>
              <a:rPr lang="en-US" altLang="zh-CN" dirty="0"/>
              <a:t>A&lt;B,</a:t>
            </a:r>
            <a:r>
              <a:rPr lang="zh-CN" altLang="en-US" dirty="0"/>
              <a:t>则选择的子矩形为</a:t>
            </a:r>
            <a:r>
              <a:rPr lang="en-US" altLang="zh-CN" dirty="0"/>
              <a:t>A*M</a:t>
            </a:r>
            <a:r>
              <a:rPr lang="zh-CN" altLang="en-US" dirty="0"/>
              <a:t>的，即可以才能</a:t>
            </a:r>
            <a:r>
              <a:rPr lang="en-US" altLang="zh-CN" dirty="0"/>
              <a:t>1</a:t>
            </a:r>
            <a:r>
              <a:rPr lang="zh-CN" altLang="en-US" dirty="0"/>
              <a:t>*</a:t>
            </a:r>
            <a:r>
              <a:rPr lang="en-US" altLang="zh-CN" dirty="0"/>
              <a:t>M</a:t>
            </a:r>
            <a:r>
              <a:rPr lang="zh-CN" altLang="en-US" dirty="0"/>
              <a:t>的矩形。</a:t>
            </a:r>
            <a:endParaRPr lang="en-US" altLang="zh-CN" dirty="0"/>
          </a:p>
          <a:p>
            <a:r>
              <a:rPr lang="en-US" altLang="zh-CN" dirty="0"/>
              <a:t>2</a:t>
            </a:r>
            <a:r>
              <a:rPr lang="zh-CN" altLang="en-US" dirty="0"/>
              <a:t>、问题则转换成了用行或者列去消除格子。</a:t>
            </a:r>
            <a:endParaRPr lang="en-US" altLang="zh-CN" dirty="0"/>
          </a:p>
          <a:p>
            <a:r>
              <a:rPr lang="en-US" altLang="zh-CN" dirty="0"/>
              <a:t>3</a:t>
            </a:r>
            <a:r>
              <a:rPr lang="zh-CN" altLang="en-US" dirty="0"/>
              <a:t>、二分图匹配。行和列建图，对于病毒</a:t>
            </a:r>
            <a:r>
              <a:rPr lang="en-US" altLang="zh-CN" dirty="0"/>
              <a:t>(</a:t>
            </a:r>
            <a:r>
              <a:rPr lang="en-US" altLang="zh-CN" dirty="0" err="1"/>
              <a:t>x,y</a:t>
            </a:r>
            <a:r>
              <a:rPr lang="en-US" altLang="zh-CN" dirty="0"/>
              <a:t>)</a:t>
            </a:r>
            <a:r>
              <a:rPr lang="zh-CN" altLang="en-US" dirty="0"/>
              <a:t>，我们连边</a:t>
            </a:r>
            <a:r>
              <a:rPr lang="en-US" altLang="zh-CN" dirty="0"/>
              <a:t>x-&gt;y</a:t>
            </a:r>
            <a:r>
              <a:rPr lang="zh-CN" altLang="en-US" dirty="0"/>
              <a:t>，题目等价于要使用尽可能少的点，覆盖所有的边。</a:t>
            </a:r>
            <a:endParaRPr lang="en-US" altLang="zh-CN" dirty="0"/>
          </a:p>
          <a:p>
            <a:r>
              <a:rPr lang="en-US" altLang="zh-CN" dirty="0"/>
              <a:t>4</a:t>
            </a:r>
            <a:r>
              <a:rPr lang="zh-CN" altLang="en-US" dirty="0"/>
              <a:t>、最小点覆盖</a:t>
            </a:r>
            <a:r>
              <a:rPr lang="en-US" altLang="zh-CN" dirty="0"/>
              <a:t>=</a:t>
            </a:r>
            <a:r>
              <a:rPr lang="zh-CN" altLang="en-US" dirty="0"/>
              <a:t>最大匹配</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11</a:t>
            </a:fld>
            <a:endParaRPr lang="zh-CN" altLang="en-US"/>
          </a:p>
        </p:txBody>
      </p:sp>
    </p:spTree>
    <p:extLst>
      <p:ext uri="{BB962C8B-B14F-4D97-AF65-F5344CB8AC3E}">
        <p14:creationId xmlns:p14="http://schemas.microsoft.com/office/powerpoint/2010/main" val="37778855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选择降维（</a:t>
            </a:r>
            <a:r>
              <a:rPr lang="en-US" altLang="zh-CN" dirty="0"/>
              <a:t>N*M*K&lt;=5000</a:t>
            </a:r>
            <a:r>
              <a:rPr lang="zh-CN" altLang="en-US" dirty="0"/>
              <a:t>）所有必定会有一个数</a:t>
            </a:r>
            <a:r>
              <a:rPr lang="en-US" altLang="zh-CN" dirty="0"/>
              <a:t>&lt;=17</a:t>
            </a:r>
            <a:r>
              <a:rPr lang="zh-CN" altLang="en-US" dirty="0"/>
              <a:t>，</a:t>
            </a:r>
            <a:endParaRPr lang="en-US" altLang="zh-CN" dirty="0"/>
          </a:p>
          <a:p>
            <a:r>
              <a:rPr lang="zh-CN" altLang="en-US" dirty="0"/>
              <a:t>那么枚举</a:t>
            </a:r>
            <a:r>
              <a:rPr lang="en-US" altLang="zh-CN" dirty="0"/>
              <a:t>&lt;=17</a:t>
            </a:r>
            <a:r>
              <a:rPr lang="zh-CN" altLang="en-US" dirty="0"/>
              <a:t>的这个维度，消了几次，</a:t>
            </a:r>
            <a:r>
              <a:rPr lang="en-US" altLang="zh-CN" dirty="0"/>
              <a:t>2^17</a:t>
            </a:r>
            <a:r>
              <a:rPr lang="zh-CN" altLang="en-US" dirty="0"/>
              <a:t>，然后剩下一张平面图了，在进行二分图匹配即可。</a:t>
            </a:r>
            <a:endParaRPr lang="en-US" altLang="zh-CN" dirty="0"/>
          </a:p>
          <a:p>
            <a:endParaRPr lang="en-US" altLang="zh-CN"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12</a:t>
            </a:fld>
            <a:endParaRPr lang="zh-CN" altLang="en-US"/>
          </a:p>
        </p:txBody>
      </p:sp>
    </p:spTree>
    <p:extLst>
      <p:ext uri="{BB962C8B-B14F-4D97-AF65-F5344CB8AC3E}">
        <p14:creationId xmlns:p14="http://schemas.microsoft.com/office/powerpoint/2010/main" val="19239678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原问题</a:t>
            </a:r>
            <a:endParaRPr lang="en-US" altLang="zh-CN" dirty="0"/>
          </a:p>
          <a:p>
            <a:r>
              <a:rPr lang="en-US" altLang="zh-CN" dirty="0"/>
              <a:t>1</a:t>
            </a:r>
            <a:r>
              <a:rPr lang="zh-CN" altLang="en-US" dirty="0"/>
              <a:t>、根据</a:t>
            </a:r>
            <a:r>
              <a:rPr lang="en-US" altLang="zh-CN" dirty="0"/>
              <a:t>A[L…R]</a:t>
            </a:r>
            <a:r>
              <a:rPr lang="zh-CN" altLang="en-US" dirty="0"/>
              <a:t>的值建一条</a:t>
            </a:r>
            <a:r>
              <a:rPr lang="en-US" altLang="zh-CN" dirty="0"/>
              <a:t>L-&gt;R</a:t>
            </a:r>
            <a:r>
              <a:rPr lang="zh-CN" altLang="en-US" dirty="0"/>
              <a:t>的边，把问题转换成求从</a:t>
            </a:r>
            <a:r>
              <a:rPr lang="en-US" altLang="zh-CN" dirty="0"/>
              <a:t>0-&gt;N</a:t>
            </a:r>
            <a:r>
              <a:rPr lang="zh-CN" altLang="en-US" dirty="0"/>
              <a:t>的最短路</a:t>
            </a:r>
            <a:endParaRPr lang="en-US" altLang="zh-CN" dirty="0"/>
          </a:p>
          <a:p>
            <a:endParaRPr lang="en-US" altLang="zh-CN" dirty="0"/>
          </a:p>
          <a:p>
            <a:r>
              <a:rPr lang="zh-CN" altLang="en-US" dirty="0"/>
              <a:t>变形问题</a:t>
            </a:r>
            <a:endParaRPr lang="en-US" altLang="zh-CN" dirty="0"/>
          </a:p>
          <a:p>
            <a:r>
              <a:rPr lang="en-US" altLang="zh-CN" dirty="0"/>
              <a:t>2</a:t>
            </a:r>
            <a:r>
              <a:rPr lang="zh-CN" altLang="en-US" dirty="0"/>
              <a:t>、需要确定每一个点，建图依旧，求最小生成树</a:t>
            </a:r>
            <a:endParaRPr lang="en-US" altLang="zh-CN"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13</a:t>
            </a:fld>
            <a:endParaRPr lang="zh-CN" altLang="en-US"/>
          </a:p>
        </p:txBody>
      </p:sp>
    </p:spTree>
    <p:extLst>
      <p:ext uri="{BB962C8B-B14F-4D97-AF65-F5344CB8AC3E}">
        <p14:creationId xmlns:p14="http://schemas.microsoft.com/office/powerpoint/2010/main" val="42821946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建立超级源点即可</a:t>
            </a:r>
            <a:endParaRPr lang="en-US" altLang="zh-CN"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14</a:t>
            </a:fld>
            <a:endParaRPr lang="zh-CN" altLang="en-US"/>
          </a:p>
        </p:txBody>
      </p:sp>
    </p:spTree>
    <p:extLst>
      <p:ext uri="{BB962C8B-B14F-4D97-AF65-F5344CB8AC3E}">
        <p14:creationId xmlns:p14="http://schemas.microsoft.com/office/powerpoint/2010/main" val="5645910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保存结果，加边</a:t>
            </a:r>
            <a:endParaRPr lang="en-US" altLang="zh-CN"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15</a:t>
            </a:fld>
            <a:endParaRPr lang="zh-CN" altLang="en-US"/>
          </a:p>
        </p:txBody>
      </p:sp>
    </p:spTree>
    <p:extLst>
      <p:ext uri="{BB962C8B-B14F-4D97-AF65-F5344CB8AC3E}">
        <p14:creationId xmlns:p14="http://schemas.microsoft.com/office/powerpoint/2010/main" val="20982290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因为有无限多机器人，所以把能炸的都炸了。</a:t>
            </a:r>
            <a:endParaRPr lang="en-US" altLang="zh-CN" dirty="0"/>
          </a:p>
          <a:p>
            <a:r>
              <a:rPr lang="zh-CN" altLang="en-US" dirty="0"/>
              <a:t>最短路维护两个值，一个是达到的最少时间，一个是可进入的最少时间。</a:t>
            </a:r>
            <a:endParaRPr lang="en-US" altLang="zh-CN" dirty="0"/>
          </a:p>
          <a:p>
            <a:r>
              <a:rPr lang="zh-CN" altLang="en-US" dirty="0"/>
              <a:t>炸掉该点的最少时间为</a:t>
            </a:r>
            <a:r>
              <a:rPr lang="en-US" altLang="zh-CN" dirty="0"/>
              <a:t>max().</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16</a:t>
            </a:fld>
            <a:endParaRPr lang="zh-CN" altLang="en-US"/>
          </a:p>
        </p:txBody>
      </p:sp>
    </p:spTree>
    <p:extLst>
      <p:ext uri="{BB962C8B-B14F-4D97-AF65-F5344CB8AC3E}">
        <p14:creationId xmlns:p14="http://schemas.microsoft.com/office/powerpoint/2010/main" val="5441304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、树剖</a:t>
            </a:r>
            <a:endParaRPr lang="en-US" altLang="zh-CN" dirty="0"/>
          </a:p>
          <a:p>
            <a:r>
              <a:rPr lang="en-US" altLang="zh-CN" dirty="0"/>
              <a:t>2</a:t>
            </a:r>
            <a:r>
              <a:rPr lang="zh-CN" altLang="en-US" dirty="0"/>
              <a:t>、这个题目主要是思考怎么维护树上连续一段的颜色。</a:t>
            </a:r>
            <a:endParaRPr lang="en-US" altLang="zh-CN" dirty="0"/>
          </a:p>
          <a:p>
            <a:r>
              <a:rPr lang="en-US" altLang="zh-CN" dirty="0"/>
              <a:t>3</a:t>
            </a:r>
            <a:r>
              <a:rPr lang="zh-CN" altLang="en-US" dirty="0"/>
              <a:t>、对于一个区间维护一个左区间末尾的颜色，和右区间末尾的颜色。（末尾：靠近祖先位置的颜色）</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17</a:t>
            </a:fld>
            <a:endParaRPr lang="zh-CN" altLang="en-US"/>
          </a:p>
        </p:txBody>
      </p:sp>
    </p:spTree>
    <p:extLst>
      <p:ext uri="{BB962C8B-B14F-4D97-AF65-F5344CB8AC3E}">
        <p14:creationId xmlns:p14="http://schemas.microsoft.com/office/powerpoint/2010/main" val="1925662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2</a:t>
            </a:fld>
            <a:endParaRPr lang="zh-CN" altLang="en-US"/>
          </a:p>
        </p:txBody>
      </p:sp>
    </p:spTree>
    <p:extLst>
      <p:ext uri="{BB962C8B-B14F-4D97-AF65-F5344CB8AC3E}">
        <p14:creationId xmlns:p14="http://schemas.microsoft.com/office/powerpoint/2010/main" val="21593605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建立超级源，最小生成树</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3</a:t>
            </a:fld>
            <a:endParaRPr lang="zh-CN" altLang="en-US"/>
          </a:p>
        </p:txBody>
      </p:sp>
    </p:spTree>
    <p:extLst>
      <p:ext uri="{BB962C8B-B14F-4D97-AF65-F5344CB8AC3E}">
        <p14:creationId xmlns:p14="http://schemas.microsoft.com/office/powerpoint/2010/main" val="25741648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从叶子节点往上更新，能保证最优解。</a:t>
            </a:r>
          </a:p>
          <a:p>
            <a:r>
              <a:rPr lang="zh-CN" altLang="en-US" sz="1200" b="0" i="0" kern="1200" dirty="0">
                <a:solidFill>
                  <a:schemeClr val="tx1"/>
                </a:solidFill>
                <a:effectLst/>
                <a:latin typeface="+mn-lt"/>
                <a:ea typeface="+mn-ea"/>
                <a:cs typeface="+mn-cs"/>
              </a:rPr>
              <a:t>当你的子树上有能删的点而你不删时，可能会对子树的根节点有利，最好的情况是使子树根节点由不可删除变为可删除。但是，既然最终可能删一个点，还不如直接删现成能删的呢。</a:t>
            </a:r>
            <a:endParaRPr lang="en-US" altLang="zh-CN" sz="1200" b="0" i="0" kern="1200" dirty="0">
              <a:solidFill>
                <a:schemeClr val="tx1"/>
              </a:solidFill>
              <a:effectLst/>
              <a:latin typeface="+mn-lt"/>
              <a:ea typeface="+mn-ea"/>
              <a:cs typeface="+mn-cs"/>
            </a:endParaRPr>
          </a:p>
          <a:p>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证明？</a:t>
            </a:r>
          </a:p>
          <a:p>
            <a:endParaRPr lang="zh-CN" altLang="en-US"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4</a:t>
            </a:fld>
            <a:endParaRPr lang="zh-CN" altLang="en-US"/>
          </a:p>
        </p:txBody>
      </p:sp>
    </p:spTree>
    <p:extLst>
      <p:ext uri="{BB962C8B-B14F-4D97-AF65-F5344CB8AC3E}">
        <p14:creationId xmlns:p14="http://schemas.microsoft.com/office/powerpoint/2010/main" val="34810252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、什么情况下是无穷？</a:t>
            </a:r>
            <a:r>
              <a:rPr lang="en-US" altLang="zh-CN" dirty="0"/>
              <a:t>--</a:t>
            </a:r>
            <a:r>
              <a:rPr lang="en-US" altLang="zh-CN" dirty="0">
                <a:sym typeface="Wingdings" panose="05000000000000000000" pitchFamily="2" charset="2"/>
              </a:rPr>
              <a:t></a:t>
            </a:r>
            <a:r>
              <a:rPr lang="zh-CN" altLang="en-US" dirty="0">
                <a:sym typeface="Wingdings" panose="05000000000000000000" pitchFamily="2" charset="2"/>
              </a:rPr>
              <a:t>环</a:t>
            </a:r>
            <a:endParaRPr lang="en-US" altLang="zh-CN" dirty="0">
              <a:sym typeface="Wingdings" panose="05000000000000000000" pitchFamily="2" charset="2"/>
            </a:endParaRPr>
          </a:p>
          <a:p>
            <a:r>
              <a:rPr lang="en-US" altLang="zh-CN" dirty="0">
                <a:sym typeface="Wingdings" panose="05000000000000000000" pitchFamily="2" charset="2"/>
              </a:rPr>
              <a:t>2</a:t>
            </a:r>
            <a:r>
              <a:rPr lang="zh-CN" altLang="en-US" dirty="0">
                <a:sym typeface="Wingdings" panose="05000000000000000000" pitchFamily="2" charset="2"/>
              </a:rPr>
              <a:t>、找环</a:t>
            </a:r>
            <a:endParaRPr lang="en-US" altLang="zh-CN" dirty="0">
              <a:sym typeface="Wingdings" panose="05000000000000000000" pitchFamily="2" charset="2"/>
            </a:endParaRPr>
          </a:p>
          <a:p>
            <a:r>
              <a:rPr lang="en-US" altLang="zh-CN" dirty="0">
                <a:sym typeface="Wingdings" panose="05000000000000000000" pitchFamily="2" charset="2"/>
              </a:rPr>
              <a:t>3</a:t>
            </a:r>
            <a:r>
              <a:rPr lang="zh-CN" altLang="en-US" dirty="0">
                <a:sym typeface="Wingdings" panose="05000000000000000000" pitchFamily="2" charset="2"/>
              </a:rPr>
              <a:t>、有环就无穷吗？</a:t>
            </a:r>
            <a:endParaRPr lang="en-US" altLang="zh-CN" dirty="0">
              <a:sym typeface="Wingdings" panose="05000000000000000000" pitchFamily="2" charset="2"/>
            </a:endParaRPr>
          </a:p>
          <a:p>
            <a:r>
              <a:rPr lang="en-US" altLang="zh-CN" dirty="0">
                <a:sym typeface="Wingdings" panose="05000000000000000000" pitchFamily="2" charset="2"/>
              </a:rPr>
              <a:t>4</a:t>
            </a:r>
            <a:r>
              <a:rPr lang="zh-CN" altLang="en-US" dirty="0">
                <a:sym typeface="Wingdings" panose="05000000000000000000" pitchFamily="2" charset="2"/>
              </a:rPr>
              <a:t>、在</a:t>
            </a:r>
            <a:r>
              <a:rPr lang="en-US" altLang="zh-CN" dirty="0">
                <a:sym typeface="Wingdings" panose="05000000000000000000" pitchFamily="2" charset="2"/>
              </a:rPr>
              <a:t>1-2</a:t>
            </a:r>
            <a:r>
              <a:rPr lang="zh-CN" altLang="en-US" dirty="0">
                <a:sym typeface="Wingdings" panose="05000000000000000000" pitchFamily="2" charset="2"/>
              </a:rPr>
              <a:t>路上的环才能有用。怎么样判断环在</a:t>
            </a:r>
            <a:r>
              <a:rPr lang="en-US" altLang="zh-CN" dirty="0">
                <a:sym typeface="Wingdings" panose="05000000000000000000" pitchFamily="2" charset="2"/>
              </a:rPr>
              <a:t>1-2</a:t>
            </a:r>
            <a:r>
              <a:rPr lang="zh-CN" altLang="en-US" dirty="0">
                <a:sym typeface="Wingdings" panose="05000000000000000000" pitchFamily="2" charset="2"/>
              </a:rPr>
              <a:t>的路上呢？</a:t>
            </a:r>
            <a:endParaRPr lang="en-US" altLang="zh-CN" dirty="0">
              <a:sym typeface="Wingdings" panose="05000000000000000000" pitchFamily="2" charset="2"/>
            </a:endParaRPr>
          </a:p>
          <a:p>
            <a:r>
              <a:rPr lang="en-US" altLang="zh-CN" dirty="0">
                <a:sym typeface="Wingdings" panose="05000000000000000000" pitchFamily="2" charset="2"/>
              </a:rPr>
              <a:t>5</a:t>
            </a:r>
            <a:r>
              <a:rPr lang="zh-CN" altLang="en-US" dirty="0">
                <a:sym typeface="Wingdings" panose="05000000000000000000" pitchFamily="2" charset="2"/>
              </a:rPr>
              <a:t>、从</a:t>
            </a:r>
            <a:r>
              <a:rPr lang="en-US" altLang="zh-CN" dirty="0">
                <a:sym typeface="Wingdings" panose="05000000000000000000" pitchFamily="2" charset="2"/>
              </a:rPr>
              <a:t>1</a:t>
            </a:r>
            <a:r>
              <a:rPr lang="zh-CN" altLang="en-US" dirty="0">
                <a:sym typeface="Wingdings" panose="05000000000000000000" pitchFamily="2" charset="2"/>
              </a:rPr>
              <a:t>跑到</a:t>
            </a:r>
            <a:r>
              <a:rPr lang="en-US" altLang="zh-CN" dirty="0">
                <a:sym typeface="Wingdings" panose="05000000000000000000" pitchFamily="2" charset="2"/>
              </a:rPr>
              <a:t>2</a:t>
            </a:r>
            <a:r>
              <a:rPr lang="zh-CN" altLang="en-US" dirty="0">
                <a:sym typeface="Wingdings" panose="05000000000000000000" pitchFamily="2" charset="2"/>
              </a:rPr>
              <a:t>，然后再从</a:t>
            </a:r>
            <a:r>
              <a:rPr lang="en-US" altLang="zh-CN" dirty="0">
                <a:sym typeface="Wingdings" panose="05000000000000000000" pitchFamily="2" charset="2"/>
              </a:rPr>
              <a:t>2</a:t>
            </a:r>
            <a:r>
              <a:rPr lang="zh-CN" altLang="en-US" dirty="0">
                <a:sym typeface="Wingdings" panose="05000000000000000000" pitchFamily="2" charset="2"/>
              </a:rPr>
              <a:t>跑到</a:t>
            </a:r>
            <a:r>
              <a:rPr lang="en-US" altLang="zh-CN" dirty="0">
                <a:sym typeface="Wingdings" panose="05000000000000000000" pitchFamily="2" charset="2"/>
              </a:rPr>
              <a:t>1</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5</a:t>
            </a:fld>
            <a:endParaRPr lang="zh-CN" altLang="en-US"/>
          </a:p>
        </p:txBody>
      </p:sp>
    </p:spTree>
    <p:extLst>
      <p:ext uri="{BB962C8B-B14F-4D97-AF65-F5344CB8AC3E}">
        <p14:creationId xmlns:p14="http://schemas.microsoft.com/office/powerpoint/2010/main" val="37558163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a:t>
            </a:r>
            <a:r>
              <a:rPr lang="en-US" altLang="zh-CN" dirty="0" err="1"/>
              <a:t>dij</a:t>
            </a:r>
            <a:r>
              <a:rPr lang="en-US" altLang="zh-CN" dirty="0"/>
              <a:t>+</a:t>
            </a:r>
            <a:r>
              <a:rPr lang="zh-CN" altLang="en-US" dirty="0"/>
              <a:t>枚举边</a:t>
            </a:r>
            <a:r>
              <a:rPr lang="en-US" altLang="zh-CN" dirty="0" err="1"/>
              <a:t>dij</a:t>
            </a:r>
            <a:r>
              <a:rPr lang="en-US" altLang="zh-CN" dirty="0"/>
              <a:t> </a:t>
            </a:r>
            <a:r>
              <a:rPr lang="zh-CN" altLang="en-US" dirty="0"/>
              <a:t>时间复杂度</a:t>
            </a:r>
            <a:r>
              <a:rPr lang="en-US" altLang="zh-CN" dirty="0"/>
              <a:t>O(n^3)</a:t>
            </a:r>
            <a:endParaRPr lang="zh-CN" altLang="en-US"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6</a:t>
            </a:fld>
            <a:endParaRPr lang="zh-CN" altLang="en-US"/>
          </a:p>
        </p:txBody>
      </p:sp>
    </p:spTree>
    <p:extLst>
      <p:ext uri="{BB962C8B-B14F-4D97-AF65-F5344CB8AC3E}">
        <p14:creationId xmlns:p14="http://schemas.microsoft.com/office/powerpoint/2010/main" val="1702923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、直接暴力做肯定是不可行了。</a:t>
            </a:r>
            <a:endParaRPr lang="en-US" altLang="zh-CN" dirty="0"/>
          </a:p>
          <a:p>
            <a:r>
              <a:rPr lang="en-US" altLang="zh-CN" dirty="0"/>
              <a:t>2</a:t>
            </a:r>
            <a:r>
              <a:rPr lang="zh-CN" altLang="en-US" dirty="0"/>
              <a:t>、思路类似上一题，不过得再优化一下。</a:t>
            </a:r>
            <a:endParaRPr lang="en-US" altLang="zh-CN" dirty="0"/>
          </a:p>
          <a:p>
            <a:r>
              <a:rPr lang="en-US" altLang="zh-CN" dirty="0"/>
              <a:t>3</a:t>
            </a:r>
            <a:r>
              <a:rPr lang="zh-CN" altLang="en-US" dirty="0"/>
              <a:t>、枚举每一条非最短路径上的边，判断如果经过这条边，最短路是多少，多最短路径上哪些边有影响</a:t>
            </a:r>
            <a:endParaRPr lang="en-US" altLang="zh-CN" dirty="0"/>
          </a:p>
        </p:txBody>
      </p:sp>
      <p:sp>
        <p:nvSpPr>
          <p:cNvPr id="4" name="灯片编号占位符 3"/>
          <p:cNvSpPr>
            <a:spLocks noGrp="1"/>
          </p:cNvSpPr>
          <p:nvPr>
            <p:ph type="sldNum" sz="quarter" idx="5"/>
          </p:nvPr>
        </p:nvSpPr>
        <p:spPr/>
        <p:txBody>
          <a:bodyPr/>
          <a:lstStyle/>
          <a:p>
            <a:fld id="{F2EDF9EC-B040-4559-9964-D2EBF5B592FE}" type="slidenum">
              <a:rPr lang="zh-CN" altLang="en-US" smtClean="0"/>
              <a:t>7</a:t>
            </a:fld>
            <a:endParaRPr lang="zh-CN" altLang="en-US"/>
          </a:p>
        </p:txBody>
      </p:sp>
    </p:spTree>
    <p:extLst>
      <p:ext uri="{BB962C8B-B14F-4D97-AF65-F5344CB8AC3E}">
        <p14:creationId xmlns:p14="http://schemas.microsoft.com/office/powerpoint/2010/main" val="21321447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求割边</a:t>
            </a:r>
            <a:endParaRPr lang="en-US" altLang="zh-CN" dirty="0"/>
          </a:p>
          <a:p>
            <a:r>
              <a:rPr lang="zh-CN" altLang="en-US" dirty="0"/>
              <a:t>割边是不能够变成单向的（强连通图）</a:t>
            </a:r>
            <a:endParaRPr lang="en-US" altLang="zh-CN" dirty="0"/>
          </a:p>
          <a:p>
            <a:endParaRPr lang="en-US" altLang="zh-CN" dirty="0"/>
          </a:p>
          <a:p>
            <a:r>
              <a:rPr lang="zh-CN" altLang="en-US" dirty="0"/>
              <a:t>非割边，则按照</a:t>
            </a:r>
            <a:r>
              <a:rPr lang="en-US" altLang="zh-CN" dirty="0" err="1"/>
              <a:t>dfs</a:t>
            </a:r>
            <a:r>
              <a:rPr lang="zh-CN" altLang="en-US" dirty="0"/>
              <a:t>序定向即可。</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8</a:t>
            </a:fld>
            <a:endParaRPr lang="zh-CN" altLang="en-US"/>
          </a:p>
        </p:txBody>
      </p:sp>
    </p:spTree>
    <p:extLst>
      <p:ext uri="{BB962C8B-B14F-4D97-AF65-F5344CB8AC3E}">
        <p14:creationId xmlns:p14="http://schemas.microsoft.com/office/powerpoint/2010/main" val="14402331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a:t>
            </a:r>
            <a:r>
              <a:rPr lang="zh-CN" altLang="en-US" dirty="0"/>
              <a:t>、要求所有无向图的度都为偶数</a:t>
            </a:r>
            <a:endParaRPr lang="en-US" altLang="zh-CN" dirty="0"/>
          </a:p>
          <a:p>
            <a:r>
              <a:rPr lang="en-US" altLang="zh-CN" dirty="0"/>
              <a:t>1</a:t>
            </a:r>
            <a:r>
              <a:rPr lang="zh-CN" altLang="en-US" dirty="0"/>
              <a:t>、求欧拉回路</a:t>
            </a:r>
            <a:endParaRPr lang="en-US" altLang="zh-CN" dirty="0"/>
          </a:p>
          <a:p>
            <a:r>
              <a:rPr lang="en-US" altLang="zh-CN" dirty="0"/>
              <a:t>2</a:t>
            </a:r>
            <a:r>
              <a:rPr lang="zh-CN" altLang="en-US" dirty="0"/>
              <a:t>、注意，如果最后边数为奇数，则需要加一条自环边。</a:t>
            </a:r>
          </a:p>
        </p:txBody>
      </p:sp>
      <p:sp>
        <p:nvSpPr>
          <p:cNvPr id="4" name="灯片编号占位符 3"/>
          <p:cNvSpPr>
            <a:spLocks noGrp="1"/>
          </p:cNvSpPr>
          <p:nvPr>
            <p:ph type="sldNum" sz="quarter" idx="5"/>
          </p:nvPr>
        </p:nvSpPr>
        <p:spPr/>
        <p:txBody>
          <a:bodyPr/>
          <a:lstStyle/>
          <a:p>
            <a:fld id="{F2EDF9EC-B040-4559-9964-D2EBF5B592FE}" type="slidenum">
              <a:rPr lang="zh-CN" altLang="en-US" smtClean="0"/>
              <a:t>9</a:t>
            </a:fld>
            <a:endParaRPr lang="zh-CN" altLang="en-US"/>
          </a:p>
        </p:txBody>
      </p:sp>
    </p:spTree>
    <p:extLst>
      <p:ext uri="{BB962C8B-B14F-4D97-AF65-F5344CB8AC3E}">
        <p14:creationId xmlns:p14="http://schemas.microsoft.com/office/powerpoint/2010/main" val="464391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CBF2447E-B574-4689-9B5E-F73278CBDFDB}"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endParaRPr lang="zh-CN" altLang="en-US" dirty="0"/>
          </a:p>
        </p:txBody>
      </p:sp>
      <p:sp>
        <p:nvSpPr>
          <p:cNvPr id="6" name="Slide Number Placeholder 5"/>
          <p:cNvSpPr>
            <a:spLocks noGrp="1"/>
          </p:cNvSpPr>
          <p:nvPr>
            <p:ph type="sldNum" sz="quarter" idx="12"/>
          </p:nvPr>
        </p:nvSpPr>
        <p:spPr/>
        <p:txBody>
          <a:bodyPr/>
          <a:lstStyle/>
          <a:p>
            <a:r>
              <a:rPr lang="en-US" altLang="zh-CN"/>
              <a:t>wlxsq</a:t>
            </a:r>
            <a:endParaRPr lang="en-US" altLang="zh-CN" dirty="0"/>
          </a:p>
        </p:txBody>
      </p:sp>
    </p:spTree>
    <p:extLst>
      <p:ext uri="{BB962C8B-B14F-4D97-AF65-F5344CB8AC3E}">
        <p14:creationId xmlns:p14="http://schemas.microsoft.com/office/powerpoint/2010/main" val="33245054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标题和描述">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1118784772"/>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带描述的引言">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189093341"/>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名片">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1377942778"/>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引言名片">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1124568"/>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真或假">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zh-CN" altLang="en-US"/>
              <a:t>单击此处编辑母版标题样式</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zh-CN" altLang="en-US"/>
              <a:t>单击此处编辑母版文本样式</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3671141581"/>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252055795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3988079847"/>
      </p:ext>
    </p:extLst>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1276706789"/>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05822FAA-571F-40C7-BCED-089C664D350D}" type="datetime1">
              <a:rPr lang="zh-CN" altLang="en-US" smtClean="0"/>
              <a:t>2022/2/25</a:t>
            </a:fld>
            <a:endParaRPr lang="zh-CN" altLang="en-US"/>
          </a:p>
        </p:txBody>
      </p:sp>
      <p:sp>
        <p:nvSpPr>
          <p:cNvPr id="5" name="Footer Placeholder 4"/>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1283118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6" name="Footer Placeholder 5"/>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7" name="Slide Number Placeholder 6"/>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2597628608"/>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8" name="Footer Placeholder 7"/>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9" name="Slide Number Placeholder 8"/>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1412959560"/>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5B6BA583-2AA5-414B-A402-0516D47A9934}" type="datetime1">
              <a:rPr lang="zh-CN" altLang="en-US" smtClean="0"/>
              <a:t>2022/2/25</a:t>
            </a:fld>
            <a:endParaRPr lang="zh-CN" altLang="en-US"/>
          </a:p>
        </p:txBody>
      </p:sp>
      <p:sp>
        <p:nvSpPr>
          <p:cNvPr id="4" name="Footer Placeholder 3"/>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5" name="Slide Number Placeholder 4"/>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24666238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6E3D90-BB8C-4B34-A3FC-BB216E6FA2E2}" type="datetime1">
              <a:rPr lang="zh-CN" altLang="en-US" smtClean="0"/>
              <a:t>2022/2/25</a:t>
            </a:fld>
            <a:endParaRPr lang="zh-CN" altLang="en-US"/>
          </a:p>
        </p:txBody>
      </p:sp>
      <p:sp>
        <p:nvSpPr>
          <p:cNvPr id="3" name="Footer Placeholder 2"/>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4" name="Slide Number Placeholder 3"/>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852450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zh-CN" altLang="en-US"/>
              <a:t>单击此处编辑母版标题样式</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6E0F175F-ADAD-4626-8BE8-477DD554CA85}" type="datetime1">
              <a:rPr lang="zh-CN" altLang="en-US" smtClean="0"/>
              <a:t>2022/2/25</a:t>
            </a:fld>
            <a:endParaRPr lang="zh-CN" altLang="en-US"/>
          </a:p>
        </p:txBody>
      </p:sp>
      <p:sp>
        <p:nvSpPr>
          <p:cNvPr id="6" name="Footer Placeholder 5"/>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7" name="Slide Number Placeholder 6"/>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384327872"/>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803F2DCD-412F-4548-9434-7E998F43C809}" type="datetime1">
              <a:rPr lang="zh-CN" altLang="en-US" smtClean="0"/>
              <a:t>2022/2/25</a:t>
            </a:fld>
            <a:endParaRPr lang="zh-CN" altLang="en-US"/>
          </a:p>
        </p:txBody>
      </p:sp>
      <p:sp>
        <p:nvSpPr>
          <p:cNvPr id="6" name="Footer Placeholder 5"/>
          <p:cNvSpPr>
            <a:spLocks noGrp="1"/>
          </p:cNvSpPr>
          <p:nvPr>
            <p:ph type="ftr" sz="quarter" idx="11"/>
          </p:nvPr>
        </p:nvSpPr>
        <p:spPr/>
        <p:txBody>
          <a:bodyPr/>
          <a:lstStyle/>
          <a:p>
            <a:r>
              <a:rPr lang="en-US" altLang="zh-CN"/>
              <a:t>TEL</a:t>
            </a:r>
            <a:r>
              <a:rPr lang="zh-CN" altLang="en-US"/>
              <a:t>：</a:t>
            </a:r>
            <a:r>
              <a:rPr lang="en-US" altLang="zh-CN"/>
              <a:t>15700128684</a:t>
            </a:r>
            <a:endParaRPr lang="zh-CN" altLang="en-US"/>
          </a:p>
        </p:txBody>
      </p:sp>
      <p:sp>
        <p:nvSpPr>
          <p:cNvPr id="7" name="Slide Number Placeholder 6"/>
          <p:cNvSpPr>
            <a:spLocks noGrp="1"/>
          </p:cNvSpPr>
          <p:nvPr>
            <p:ph type="sldNum" sz="quarter" idx="12"/>
          </p:nvPr>
        </p:nvSpPr>
        <p:spPr/>
        <p:txBody>
          <a:body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26551618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0F175F-ADAD-4626-8BE8-477DD554CA85}" type="datetime1">
              <a:rPr lang="zh-CN" altLang="en-US" smtClean="0"/>
              <a:t>2022/2/25</a:t>
            </a:fld>
            <a:endParaRPr lang="zh-CN" alt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ltLang="zh-CN"/>
              <a:t>TEL</a:t>
            </a:r>
            <a:r>
              <a:rPr lang="zh-CN" altLang="en-US"/>
              <a:t>：</a:t>
            </a:r>
            <a:r>
              <a:rPr lang="en-US" altLang="zh-CN"/>
              <a:t>15700128684</a:t>
            </a:r>
            <a:endParaRPr lang="zh-CN" alt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4978023E-D8A4-4DDF-B8F4-DB51C34E813F}" type="slidenum">
              <a:rPr lang="zh-CN" altLang="en-US" smtClean="0"/>
              <a:t>‹#›</a:t>
            </a:fld>
            <a:endParaRPr lang="zh-CN" altLang="en-US"/>
          </a:p>
        </p:txBody>
      </p:sp>
    </p:spTree>
    <p:extLst>
      <p:ext uri="{BB962C8B-B14F-4D97-AF65-F5344CB8AC3E}">
        <p14:creationId xmlns:p14="http://schemas.microsoft.com/office/powerpoint/2010/main" val="3222224892"/>
      </p:ext>
    </p:extLst>
  </p:cSld>
  <p:clrMap bg1="lt1" tx1="dk1" bg2="lt2" tx2="dk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 id="2147483708" r:id="rId13"/>
    <p:sldLayoutId id="2147483709" r:id="rId14"/>
    <p:sldLayoutId id="2147483710" r:id="rId15"/>
    <p:sldLayoutId id="2147483711" r:id="rId16"/>
  </p:sldLayoutIdLst>
  <p:hf hdr="0" ftr="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0AF876-FB02-496B-99BC-54914AF93D0E}"/>
              </a:ext>
            </a:extLst>
          </p:cNvPr>
          <p:cNvSpPr>
            <a:spLocks noGrp="1"/>
          </p:cNvSpPr>
          <p:nvPr>
            <p:ph type="ctrTitle"/>
          </p:nvPr>
        </p:nvSpPr>
        <p:spPr/>
        <p:txBody>
          <a:bodyPr/>
          <a:lstStyle/>
          <a:p>
            <a:r>
              <a:rPr lang="zh-CN" altLang="en-US" dirty="0"/>
              <a:t>每天</a:t>
            </a:r>
            <a:r>
              <a:rPr lang="en-US" altLang="zh-CN" dirty="0"/>
              <a:t>15</a:t>
            </a:r>
            <a:r>
              <a:rPr lang="zh-CN" altLang="en-US" dirty="0"/>
              <a:t>道题之图论篇</a:t>
            </a:r>
            <a:br>
              <a:rPr lang="en-US" altLang="zh-CN" dirty="0"/>
            </a:br>
            <a:endParaRPr lang="zh-CN" altLang="en-US" dirty="0"/>
          </a:p>
        </p:txBody>
      </p:sp>
      <p:sp>
        <p:nvSpPr>
          <p:cNvPr id="3" name="副标题 2">
            <a:extLst>
              <a:ext uri="{FF2B5EF4-FFF2-40B4-BE49-F238E27FC236}">
                <a16:creationId xmlns:a16="http://schemas.microsoft.com/office/drawing/2014/main" id="{F5E57FBB-1336-4270-B2A6-8CE5F34CDCA5}"/>
              </a:ext>
            </a:extLst>
          </p:cNvPr>
          <p:cNvSpPr>
            <a:spLocks noGrp="1"/>
          </p:cNvSpPr>
          <p:nvPr>
            <p:ph type="subTitle" idx="1"/>
          </p:nvPr>
        </p:nvSpPr>
        <p:spPr/>
        <p:txBody>
          <a:bodyPr/>
          <a:lstStyle/>
          <a:p>
            <a:pPr marL="342900" indent="-342900" algn="l">
              <a:buFont typeface="Arial" panose="020B0604020202020204" pitchFamily="34" charset="0"/>
              <a:buChar char="•"/>
            </a:pPr>
            <a:r>
              <a:rPr lang="en-US" altLang="zh-CN" dirty="0"/>
              <a:t>10</a:t>
            </a:r>
            <a:r>
              <a:rPr lang="zh-CN" altLang="en-US" dirty="0"/>
              <a:t>分钟看题思考</a:t>
            </a:r>
            <a:endParaRPr lang="en-US" altLang="zh-CN" dirty="0"/>
          </a:p>
          <a:p>
            <a:pPr marL="342900" indent="-342900" algn="l">
              <a:buFont typeface="Arial" panose="020B0604020202020204" pitchFamily="34" charset="0"/>
              <a:buChar char="•"/>
            </a:pPr>
            <a:r>
              <a:rPr lang="en-US" altLang="zh-CN" dirty="0"/>
              <a:t>5</a:t>
            </a:r>
            <a:r>
              <a:rPr lang="zh-CN" altLang="en-US" dirty="0"/>
              <a:t>分钟讲解</a:t>
            </a:r>
          </a:p>
        </p:txBody>
      </p:sp>
      <p:sp>
        <p:nvSpPr>
          <p:cNvPr id="5" name="日期占位符 4">
            <a:extLst>
              <a:ext uri="{FF2B5EF4-FFF2-40B4-BE49-F238E27FC236}">
                <a16:creationId xmlns:a16="http://schemas.microsoft.com/office/drawing/2014/main" id="{5EC290E1-C2C8-4E59-BF14-F836FA2C357D}"/>
              </a:ext>
            </a:extLst>
          </p:cNvPr>
          <p:cNvSpPr>
            <a:spLocks noGrp="1"/>
          </p:cNvSpPr>
          <p:nvPr>
            <p:ph type="dt" sz="half" idx="10"/>
          </p:nvPr>
        </p:nvSpPr>
        <p:spPr/>
        <p:txBody>
          <a:bodyPr/>
          <a:lstStyle/>
          <a:p>
            <a:r>
              <a:rPr lang="en-US" altLang="zh-CN" dirty="0"/>
              <a:t>wlxsq       </a:t>
            </a:r>
            <a:fld id="{3EB0AB05-FF86-4948-AA44-FA234EC2579F}" type="datetime1">
              <a:rPr lang="zh-CN" altLang="en-US" smtClean="0"/>
              <a:t>2022/2/25</a:t>
            </a:fld>
            <a:endParaRPr lang="zh-CN" altLang="en-US" dirty="0"/>
          </a:p>
        </p:txBody>
      </p:sp>
      <p:sp>
        <p:nvSpPr>
          <p:cNvPr id="7" name="灯片编号占位符 6">
            <a:extLst>
              <a:ext uri="{FF2B5EF4-FFF2-40B4-BE49-F238E27FC236}">
                <a16:creationId xmlns:a16="http://schemas.microsoft.com/office/drawing/2014/main" id="{116AA90A-B1D9-40FA-9B9F-6BEE841EF4FD}"/>
              </a:ext>
            </a:extLst>
          </p:cNvPr>
          <p:cNvSpPr>
            <a:spLocks noGrp="1"/>
          </p:cNvSpPr>
          <p:nvPr>
            <p:ph type="sldNum" sz="quarter" idx="12"/>
          </p:nvPr>
        </p:nvSpPr>
        <p:spPr/>
        <p:txBody>
          <a:bodyPr/>
          <a:lstStyle/>
          <a:p>
            <a:fld id="{4978023E-D8A4-4DDF-B8F4-DB51C34E813F}" type="slidenum">
              <a:rPr lang="zh-CN" altLang="en-US" smtClean="0"/>
              <a:t>1</a:t>
            </a:fld>
            <a:endParaRPr lang="zh-CN" altLang="en-US" dirty="0"/>
          </a:p>
        </p:txBody>
      </p:sp>
    </p:spTree>
    <p:extLst>
      <p:ext uri="{BB962C8B-B14F-4D97-AF65-F5344CB8AC3E}">
        <p14:creationId xmlns:p14="http://schemas.microsoft.com/office/powerpoint/2010/main" val="20943160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019341" cy="400110"/>
          </a:xfrm>
          <a:prstGeom prst="rect">
            <a:avLst/>
          </a:prstGeom>
          <a:noFill/>
        </p:spPr>
        <p:txBody>
          <a:bodyPr wrap="square" rtlCol="0">
            <a:spAutoFit/>
          </a:bodyPr>
          <a:lstStyle/>
          <a:p>
            <a:r>
              <a:rPr lang="zh-CN" altLang="en-US" sz="2000" b="1" dirty="0"/>
              <a:t>例题</a:t>
            </a:r>
            <a:r>
              <a:rPr lang="en-US" altLang="zh-CN" sz="2000" b="1" dirty="0"/>
              <a:t>8</a:t>
            </a:r>
            <a:r>
              <a:rPr lang="zh-CN" altLang="en-US" sz="2000" b="1" dirty="0"/>
              <a:t> 矩阵游戏 </a:t>
            </a:r>
            <a:r>
              <a:rPr lang="en-US" altLang="zh-CN" sz="2000" b="1" dirty="0"/>
              <a:t>ZJOI2007</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862322"/>
          </a:xfrm>
          <a:prstGeom prst="rect">
            <a:avLst/>
          </a:prstGeom>
          <a:noFill/>
        </p:spPr>
        <p:txBody>
          <a:bodyPr wrap="square" rtlCol="0">
            <a:spAutoFit/>
          </a:bodyPr>
          <a:lstStyle/>
          <a:p>
            <a:r>
              <a:rPr lang="en-US" altLang="zh-CN" dirty="0">
                <a:latin typeface="+mj-ea"/>
                <a:ea typeface="+mj-ea"/>
              </a:rPr>
              <a:t>【</a:t>
            </a:r>
            <a:r>
              <a:rPr lang="zh-CN" altLang="en-US" dirty="0">
                <a:latin typeface="+mj-ea"/>
                <a:ea typeface="+mj-ea"/>
              </a:rPr>
              <a:t>题目描述</a:t>
            </a:r>
            <a:r>
              <a:rPr lang="en-US" altLang="zh-CN" dirty="0">
                <a:latin typeface="+mj-ea"/>
                <a:ea typeface="+mj-ea"/>
              </a:rPr>
              <a:t>】</a:t>
            </a:r>
          </a:p>
          <a:p>
            <a:r>
              <a:rPr lang="zh-CN" altLang="en-US" dirty="0"/>
              <a:t>矩阵游戏在一个</a:t>
            </a:r>
            <a:r>
              <a:rPr lang="en-US" altLang="zh-CN" dirty="0"/>
              <a:t>N*N</a:t>
            </a:r>
            <a:r>
              <a:rPr lang="zh-CN" altLang="en-US" dirty="0"/>
              <a:t>黑白方阵进行（如同国际象棋一般，只是颜色是随意的）。每次可以对该矩阵进行两种操作：行交换操作：选择矩阵的任意两行，交换这两行（即交换对应格子的颜色）列交换操作：选择矩阵的任意行列，交换这两列（即交换对应格子的颜色）游戏的目标，即通过若干次操作，使得方阵的主对角线</a:t>
            </a:r>
            <a:r>
              <a:rPr lang="en-US" altLang="zh-CN" dirty="0"/>
              <a:t>(</a:t>
            </a:r>
            <a:r>
              <a:rPr lang="zh-CN" altLang="en-US" dirty="0"/>
              <a:t>左上角到右下角的连线</a:t>
            </a:r>
            <a:r>
              <a:rPr lang="en-US" altLang="zh-CN" dirty="0"/>
              <a:t>)</a:t>
            </a:r>
            <a:r>
              <a:rPr lang="zh-CN" altLang="en-US" dirty="0"/>
              <a:t>上的格子均为黑色。对于某些关卡，小</a:t>
            </a:r>
            <a:r>
              <a:rPr lang="en-US" altLang="zh-CN" dirty="0"/>
              <a:t>Q</a:t>
            </a:r>
            <a:r>
              <a:rPr lang="zh-CN" altLang="en-US" dirty="0"/>
              <a:t>百思不得其解，以致他开始怀疑这些关卡是不是根本就是无解的！！于是小</a:t>
            </a:r>
            <a:r>
              <a:rPr lang="en-US" altLang="zh-CN" dirty="0"/>
              <a:t>Q</a:t>
            </a:r>
            <a:r>
              <a:rPr lang="zh-CN" altLang="en-US" dirty="0"/>
              <a:t>决定写一个程序来判断这些关卡是否有解。</a:t>
            </a:r>
            <a:endParaRPr lang="en-US" altLang="zh-CN" dirty="0"/>
          </a:p>
          <a:p>
            <a:r>
              <a:rPr lang="en-US" altLang="zh-CN" dirty="0">
                <a:latin typeface="+mj-ea"/>
                <a:ea typeface="+mj-ea"/>
              </a:rPr>
              <a:t>【</a:t>
            </a:r>
            <a:r>
              <a:rPr lang="zh-CN" altLang="en-US" dirty="0">
                <a:latin typeface="+mj-ea"/>
                <a:ea typeface="+mj-ea"/>
              </a:rPr>
              <a:t>数据范围</a:t>
            </a:r>
            <a:r>
              <a:rPr lang="en-US" altLang="zh-CN" dirty="0">
                <a:latin typeface="+mj-ea"/>
                <a:ea typeface="+mj-ea"/>
              </a:rPr>
              <a:t>】</a:t>
            </a:r>
          </a:p>
          <a:p>
            <a:r>
              <a:rPr lang="zh-CN" altLang="en-US" dirty="0"/>
              <a:t>对于</a:t>
            </a:r>
            <a:r>
              <a:rPr lang="en-US" altLang="zh-CN" dirty="0"/>
              <a:t>20%</a:t>
            </a:r>
            <a:r>
              <a:rPr lang="zh-CN" altLang="en-US" dirty="0"/>
              <a:t>的数据，</a:t>
            </a:r>
            <a:r>
              <a:rPr lang="en-US" altLang="zh-CN" dirty="0"/>
              <a:t>N ≤ 7</a:t>
            </a:r>
            <a:br>
              <a:rPr lang="zh-CN" altLang="en-US" dirty="0"/>
            </a:br>
            <a:r>
              <a:rPr lang="zh-CN" altLang="en-US" dirty="0"/>
              <a:t>对于</a:t>
            </a:r>
            <a:r>
              <a:rPr lang="en-US" altLang="zh-CN" dirty="0"/>
              <a:t>50%</a:t>
            </a:r>
            <a:r>
              <a:rPr lang="zh-CN" altLang="en-US" dirty="0"/>
              <a:t>的数据，</a:t>
            </a:r>
            <a:r>
              <a:rPr lang="en-US" altLang="zh-CN" dirty="0"/>
              <a:t>N ≤ 50</a:t>
            </a:r>
            <a:br>
              <a:rPr lang="zh-CN" altLang="en-US" dirty="0"/>
            </a:br>
            <a:r>
              <a:rPr lang="zh-CN" altLang="en-US" dirty="0"/>
              <a:t>对于</a:t>
            </a:r>
            <a:r>
              <a:rPr lang="en-US" altLang="zh-CN" dirty="0"/>
              <a:t>100%</a:t>
            </a:r>
            <a:r>
              <a:rPr lang="zh-CN" altLang="en-US" dirty="0"/>
              <a:t>的数据，</a:t>
            </a:r>
            <a:r>
              <a:rPr lang="en-US" altLang="zh-CN" dirty="0"/>
              <a:t>N ≤ 200</a:t>
            </a:r>
            <a:endParaRPr lang="zh-CN" altLang="en-US" dirty="0">
              <a:latin typeface="+mj-ea"/>
              <a:ea typeface="+mj-ea"/>
            </a:endParaRPr>
          </a:p>
        </p:txBody>
      </p:sp>
      <p:sp>
        <p:nvSpPr>
          <p:cNvPr id="2" name="日期占位符 1">
            <a:extLst>
              <a:ext uri="{FF2B5EF4-FFF2-40B4-BE49-F238E27FC236}">
                <a16:creationId xmlns:a16="http://schemas.microsoft.com/office/drawing/2014/main" id="{B656C7E9-066D-42BD-A48D-30184D122466}"/>
              </a:ext>
            </a:extLst>
          </p:cNvPr>
          <p:cNvSpPr>
            <a:spLocks noGrp="1"/>
          </p:cNvSpPr>
          <p:nvPr>
            <p:ph type="dt" sz="half" idx="10"/>
          </p:nvPr>
        </p:nvSpPr>
        <p:spPr/>
        <p:txBody>
          <a:bodyPr/>
          <a:lstStyle/>
          <a:p>
            <a:fld id="{8B5BDB64-F8EC-48BF-B350-A922E586A7E2}"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A09DBD28-1184-4DE9-A69F-13D70EC26B3E}"/>
              </a:ext>
            </a:extLst>
          </p:cNvPr>
          <p:cNvSpPr>
            <a:spLocks noGrp="1"/>
          </p:cNvSpPr>
          <p:nvPr>
            <p:ph type="sldNum" sz="quarter" idx="12"/>
          </p:nvPr>
        </p:nvSpPr>
        <p:spPr/>
        <p:txBody>
          <a:bodyPr/>
          <a:lstStyle/>
          <a:p>
            <a:fld id="{4978023E-D8A4-4DDF-B8F4-DB51C34E813F}" type="slidenum">
              <a:rPr lang="zh-CN" altLang="en-US" smtClean="0"/>
              <a:t>10</a:t>
            </a:fld>
            <a:endParaRPr lang="zh-CN" altLang="en-US" dirty="0"/>
          </a:p>
        </p:txBody>
      </p:sp>
    </p:spTree>
    <p:extLst>
      <p:ext uri="{BB962C8B-B14F-4D97-AF65-F5344CB8AC3E}">
        <p14:creationId xmlns:p14="http://schemas.microsoft.com/office/powerpoint/2010/main" val="3974635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9</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212287" cy="1754326"/>
          </a:xfrm>
          <a:prstGeom prst="rect">
            <a:avLst/>
          </a:prstGeom>
          <a:noFill/>
        </p:spPr>
        <p:txBody>
          <a:bodyPr wrap="square" rtlCol="0">
            <a:spAutoFit/>
          </a:bodyPr>
          <a:lstStyle/>
          <a:p>
            <a:r>
              <a:rPr lang="en-US" altLang="zh-CN" dirty="0"/>
              <a:t>【</a:t>
            </a:r>
            <a:r>
              <a:rPr lang="zh-CN" altLang="en-US" dirty="0"/>
              <a:t>题目描述</a:t>
            </a:r>
            <a:r>
              <a:rPr lang="en-US" altLang="zh-CN" dirty="0"/>
              <a:t>】</a:t>
            </a:r>
          </a:p>
          <a:p>
            <a:r>
              <a:rPr lang="zh-CN" altLang="en-US" dirty="0"/>
              <a:t>有一个</a:t>
            </a:r>
            <a:r>
              <a:rPr lang="en-US" altLang="zh-CN" dirty="0"/>
              <a:t>N</a:t>
            </a:r>
            <a:r>
              <a:rPr lang="zh-CN" altLang="en-US" dirty="0"/>
              <a:t>*</a:t>
            </a:r>
            <a:r>
              <a:rPr lang="en-US" altLang="zh-CN" dirty="0"/>
              <a:t>M</a:t>
            </a:r>
            <a:r>
              <a:rPr lang="zh-CN" altLang="en-US" dirty="0"/>
              <a:t>的矩形，其中有</a:t>
            </a:r>
            <a:r>
              <a:rPr lang="en-US" altLang="zh-CN" dirty="0"/>
              <a:t>K</a:t>
            </a:r>
            <a:r>
              <a:rPr lang="zh-CN" altLang="en-US" dirty="0"/>
              <a:t>个格子中有病毒，现在你可以进行若干次消毒，每次你可以选择一个任意大小的子矩形进行消毒，假设是</a:t>
            </a:r>
            <a:r>
              <a:rPr lang="en-US" altLang="zh-CN" dirty="0"/>
              <a:t>A</a:t>
            </a:r>
            <a:r>
              <a:rPr lang="zh-CN" altLang="en-US" dirty="0"/>
              <a:t>*</a:t>
            </a:r>
            <a:r>
              <a:rPr lang="en-US" altLang="zh-CN" dirty="0"/>
              <a:t>B</a:t>
            </a:r>
            <a:r>
              <a:rPr lang="zh-CN" altLang="en-US" dirty="0"/>
              <a:t>的矩形，则代价是</a:t>
            </a:r>
            <a:r>
              <a:rPr lang="en-US" altLang="zh-CN" dirty="0"/>
              <a:t>min(A,B),</a:t>
            </a:r>
            <a:r>
              <a:rPr lang="zh-CN" altLang="en-US" dirty="0"/>
              <a:t>要求你用最少的代价进行消毒</a:t>
            </a:r>
            <a:endParaRPr lang="en-US" altLang="zh-CN" dirty="0"/>
          </a:p>
          <a:p>
            <a:endParaRPr lang="en-US" altLang="zh-CN" dirty="0"/>
          </a:p>
          <a:p>
            <a:r>
              <a:rPr lang="en-US" altLang="zh-CN" dirty="0"/>
              <a:t>【</a:t>
            </a:r>
            <a:r>
              <a:rPr lang="zh-CN" altLang="en-US" dirty="0"/>
              <a:t>数据范围</a:t>
            </a:r>
            <a:r>
              <a:rPr lang="en-US" altLang="zh-CN" dirty="0"/>
              <a:t>】</a:t>
            </a:r>
          </a:p>
          <a:p>
            <a:r>
              <a:rPr lang="en-US" altLang="zh-CN" dirty="0"/>
              <a:t>N,M,K&lt;=5000</a:t>
            </a:r>
            <a:endParaRPr lang="zh-CN" altLang="en-US" dirty="0"/>
          </a:p>
        </p:txBody>
      </p:sp>
      <p:sp>
        <p:nvSpPr>
          <p:cNvPr id="2" name="日期占位符 1">
            <a:extLst>
              <a:ext uri="{FF2B5EF4-FFF2-40B4-BE49-F238E27FC236}">
                <a16:creationId xmlns:a16="http://schemas.microsoft.com/office/drawing/2014/main" id="{11E87DAA-0BA0-491F-BFD2-6487C3ED79BE}"/>
              </a:ext>
            </a:extLst>
          </p:cNvPr>
          <p:cNvSpPr>
            <a:spLocks noGrp="1"/>
          </p:cNvSpPr>
          <p:nvPr>
            <p:ph type="dt" sz="half" idx="10"/>
          </p:nvPr>
        </p:nvSpPr>
        <p:spPr/>
        <p:txBody>
          <a:bodyPr/>
          <a:lstStyle/>
          <a:p>
            <a:fld id="{1C33EC4F-B904-4C0D-8DF5-18DEA706EC8B}"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CF07DFA0-5372-4A75-81C4-10D34EF611D6}"/>
              </a:ext>
            </a:extLst>
          </p:cNvPr>
          <p:cNvSpPr>
            <a:spLocks noGrp="1"/>
          </p:cNvSpPr>
          <p:nvPr>
            <p:ph type="sldNum" sz="quarter" idx="12"/>
          </p:nvPr>
        </p:nvSpPr>
        <p:spPr/>
        <p:txBody>
          <a:bodyPr/>
          <a:lstStyle/>
          <a:p>
            <a:fld id="{4978023E-D8A4-4DDF-B8F4-DB51C34E813F}" type="slidenum">
              <a:rPr lang="zh-CN" altLang="en-US" smtClean="0"/>
              <a:t>11</a:t>
            </a:fld>
            <a:endParaRPr lang="zh-CN" altLang="en-US" dirty="0"/>
          </a:p>
        </p:txBody>
      </p:sp>
    </p:spTree>
    <p:extLst>
      <p:ext uri="{BB962C8B-B14F-4D97-AF65-F5344CB8AC3E}">
        <p14:creationId xmlns:p14="http://schemas.microsoft.com/office/powerpoint/2010/main" val="2981180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10 </a:t>
            </a:r>
            <a:r>
              <a:rPr lang="zh-CN" altLang="en-US" sz="2000" b="1" dirty="0"/>
              <a:t>消毒 </a:t>
            </a:r>
            <a:r>
              <a:rPr lang="en-US" altLang="zh-CN" sz="2000" b="1" dirty="0"/>
              <a:t>HAOI2013</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212287" cy="2308324"/>
          </a:xfrm>
          <a:prstGeom prst="rect">
            <a:avLst/>
          </a:prstGeom>
          <a:noFill/>
        </p:spPr>
        <p:txBody>
          <a:bodyPr wrap="square" rtlCol="0">
            <a:spAutoFit/>
          </a:bodyPr>
          <a:lstStyle/>
          <a:p>
            <a:r>
              <a:rPr lang="en-US" altLang="zh-CN" dirty="0"/>
              <a:t>【</a:t>
            </a:r>
            <a:r>
              <a:rPr lang="zh-CN" altLang="en-US" dirty="0"/>
              <a:t>题目描述</a:t>
            </a:r>
            <a:r>
              <a:rPr lang="en-US" altLang="zh-CN" dirty="0"/>
              <a:t>】</a:t>
            </a:r>
          </a:p>
          <a:p>
            <a:r>
              <a:rPr lang="zh-CN" altLang="en-US" dirty="0"/>
              <a:t>有一个</a:t>
            </a:r>
            <a:r>
              <a:rPr lang="en-US" altLang="zh-CN" dirty="0"/>
              <a:t>N</a:t>
            </a:r>
            <a:r>
              <a:rPr lang="zh-CN" altLang="en-US" dirty="0"/>
              <a:t>*</a:t>
            </a:r>
            <a:r>
              <a:rPr lang="en-US" altLang="zh-CN" dirty="0"/>
              <a:t>M</a:t>
            </a:r>
            <a:r>
              <a:rPr lang="zh-CN" altLang="en-US" dirty="0"/>
              <a:t>*</a:t>
            </a:r>
            <a:r>
              <a:rPr lang="en-US" altLang="zh-CN" dirty="0"/>
              <a:t>K</a:t>
            </a:r>
            <a:r>
              <a:rPr lang="zh-CN" altLang="en-US" dirty="0"/>
              <a:t>的</a:t>
            </a:r>
            <a:r>
              <a:rPr lang="zh-CN" altLang="en-US" b="1" dirty="0">
                <a:solidFill>
                  <a:srgbClr val="FF0000"/>
                </a:solidFill>
              </a:rPr>
              <a:t>立方体</a:t>
            </a:r>
            <a:r>
              <a:rPr lang="zh-CN" altLang="en-US" dirty="0"/>
              <a:t>，其中有</a:t>
            </a:r>
            <a:r>
              <a:rPr lang="en-US" altLang="zh-CN" dirty="0"/>
              <a:t>K</a:t>
            </a:r>
            <a:r>
              <a:rPr lang="zh-CN" altLang="en-US" dirty="0"/>
              <a:t>个格子中有病毒，现在你可以进行若干次消毒，每次你可以选择一个任意大小的子立方体进行消毒，假设是</a:t>
            </a:r>
            <a:r>
              <a:rPr lang="en-US" altLang="zh-CN" dirty="0"/>
              <a:t>A</a:t>
            </a:r>
            <a:r>
              <a:rPr lang="zh-CN" altLang="en-US" dirty="0"/>
              <a:t>*</a:t>
            </a:r>
            <a:r>
              <a:rPr lang="en-US" altLang="zh-CN" dirty="0"/>
              <a:t>B</a:t>
            </a:r>
            <a:r>
              <a:rPr lang="zh-CN" altLang="en-US" dirty="0"/>
              <a:t>*</a:t>
            </a:r>
            <a:r>
              <a:rPr lang="en-US" altLang="zh-CN" dirty="0"/>
              <a:t>C</a:t>
            </a:r>
            <a:r>
              <a:rPr lang="zh-CN" altLang="en-US" dirty="0"/>
              <a:t>的立方体，则代价是</a:t>
            </a:r>
            <a:r>
              <a:rPr lang="en-US" altLang="zh-CN" dirty="0"/>
              <a:t>min(A,B,C),</a:t>
            </a:r>
            <a:r>
              <a:rPr lang="zh-CN" altLang="en-US" dirty="0"/>
              <a:t>要求你用最少的代价进行消毒</a:t>
            </a:r>
            <a:endParaRPr lang="en-US" altLang="zh-CN" dirty="0"/>
          </a:p>
          <a:p>
            <a:endParaRPr lang="en-US" altLang="zh-CN" dirty="0"/>
          </a:p>
          <a:p>
            <a:r>
              <a:rPr lang="en-US" altLang="zh-CN" dirty="0"/>
              <a:t>【</a:t>
            </a:r>
            <a:r>
              <a:rPr lang="zh-CN" altLang="en-US" dirty="0"/>
              <a:t>数据范围</a:t>
            </a:r>
            <a:r>
              <a:rPr lang="en-US" altLang="zh-CN" dirty="0"/>
              <a:t>】</a:t>
            </a:r>
          </a:p>
          <a:p>
            <a:r>
              <a:rPr lang="en-US" altLang="zh-CN" dirty="0"/>
              <a:t>N*M*K&lt;=5000</a:t>
            </a:r>
          </a:p>
          <a:p>
            <a:endParaRPr lang="en-US" altLang="zh-CN" dirty="0"/>
          </a:p>
          <a:p>
            <a:r>
              <a:rPr lang="zh-CN" altLang="en-US" dirty="0"/>
              <a:t>从二维边成了三维，数据量相对变小了</a:t>
            </a:r>
          </a:p>
        </p:txBody>
      </p:sp>
      <p:sp>
        <p:nvSpPr>
          <p:cNvPr id="2" name="日期占位符 1">
            <a:extLst>
              <a:ext uri="{FF2B5EF4-FFF2-40B4-BE49-F238E27FC236}">
                <a16:creationId xmlns:a16="http://schemas.microsoft.com/office/drawing/2014/main" id="{B3F0CA27-DB6C-487A-AADE-8C93225C9B8B}"/>
              </a:ext>
            </a:extLst>
          </p:cNvPr>
          <p:cNvSpPr>
            <a:spLocks noGrp="1"/>
          </p:cNvSpPr>
          <p:nvPr>
            <p:ph type="dt" sz="half" idx="10"/>
          </p:nvPr>
        </p:nvSpPr>
        <p:spPr/>
        <p:txBody>
          <a:bodyPr/>
          <a:lstStyle/>
          <a:p>
            <a:fld id="{32FDC03B-418A-4197-B9AC-B93EA9199486}"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F6D16914-B8BB-451C-97C7-8AF955881A15}"/>
              </a:ext>
            </a:extLst>
          </p:cNvPr>
          <p:cNvSpPr>
            <a:spLocks noGrp="1"/>
          </p:cNvSpPr>
          <p:nvPr>
            <p:ph type="sldNum" sz="quarter" idx="12"/>
          </p:nvPr>
        </p:nvSpPr>
        <p:spPr/>
        <p:txBody>
          <a:bodyPr/>
          <a:lstStyle/>
          <a:p>
            <a:fld id="{4978023E-D8A4-4DDF-B8F4-DB51C34E813F}" type="slidenum">
              <a:rPr lang="zh-CN" altLang="en-US" smtClean="0"/>
              <a:t>12</a:t>
            </a:fld>
            <a:endParaRPr lang="zh-CN" altLang="en-US" dirty="0"/>
          </a:p>
        </p:txBody>
      </p:sp>
    </p:spTree>
    <p:extLst>
      <p:ext uri="{BB962C8B-B14F-4D97-AF65-F5344CB8AC3E}">
        <p14:creationId xmlns:p14="http://schemas.microsoft.com/office/powerpoint/2010/main" val="1223306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11</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862322"/>
          </a:xfrm>
          <a:prstGeom prst="rect">
            <a:avLst/>
          </a:prstGeom>
          <a:noFill/>
        </p:spPr>
        <p:txBody>
          <a:bodyPr wrap="square" rtlCol="0">
            <a:spAutoFit/>
          </a:bodyPr>
          <a:lstStyle/>
          <a:p>
            <a:r>
              <a:rPr lang="en-US" altLang="zh-CN" dirty="0"/>
              <a:t>【</a:t>
            </a:r>
            <a:r>
              <a:rPr lang="zh-CN" altLang="en-US" dirty="0"/>
              <a:t>题目描述</a:t>
            </a:r>
            <a:r>
              <a:rPr lang="en-US" altLang="zh-CN" dirty="0"/>
              <a:t>】</a:t>
            </a:r>
          </a:p>
          <a:p>
            <a:r>
              <a:rPr lang="zh-CN" altLang="en-US" dirty="0"/>
              <a:t>你现在很想指定一个数列</a:t>
            </a:r>
            <a:r>
              <a:rPr lang="en-US" altLang="zh-CN" dirty="0"/>
              <a:t>A[1…N]</a:t>
            </a:r>
            <a:r>
              <a:rPr lang="zh-CN" altLang="en-US" dirty="0"/>
              <a:t>是啥，但是需要花费代价去获取情报，你可以花费</a:t>
            </a:r>
            <a:r>
              <a:rPr lang="en-US" altLang="zh-CN" dirty="0"/>
              <a:t>Cost[L][R]</a:t>
            </a:r>
            <a:r>
              <a:rPr lang="zh-CN" altLang="en-US" dirty="0"/>
              <a:t>的值去得到</a:t>
            </a:r>
            <a:r>
              <a:rPr lang="en-US" altLang="zh-CN" dirty="0"/>
              <a:t>A[L…R]</a:t>
            </a:r>
            <a:r>
              <a:rPr lang="zh-CN" altLang="en-US" dirty="0"/>
              <a:t>的和，给定</a:t>
            </a:r>
            <a:r>
              <a:rPr lang="en-US" altLang="zh-CN" dirty="0"/>
              <a:t>Cost</a:t>
            </a:r>
            <a:r>
              <a:rPr lang="zh-CN" altLang="en-US" dirty="0"/>
              <a:t>，求最少花费多少代价才能确定</a:t>
            </a:r>
            <a:r>
              <a:rPr lang="en-US" altLang="zh-CN" dirty="0"/>
              <a:t>A[1…N]</a:t>
            </a:r>
            <a:r>
              <a:rPr lang="zh-CN" altLang="en-US" dirty="0"/>
              <a:t>的和。</a:t>
            </a:r>
            <a:endParaRPr lang="en-US" altLang="zh-CN" dirty="0"/>
          </a:p>
          <a:p>
            <a:r>
              <a:rPr lang="en-US" altLang="zh-CN" dirty="0"/>
              <a:t>【</a:t>
            </a:r>
            <a:r>
              <a:rPr lang="zh-CN" altLang="en-US" dirty="0"/>
              <a:t>数据范围</a:t>
            </a:r>
            <a:r>
              <a:rPr lang="en-US" altLang="zh-CN" dirty="0"/>
              <a:t>】</a:t>
            </a:r>
          </a:p>
          <a:p>
            <a:r>
              <a:rPr lang="pt-BR" altLang="zh-CN" dirty="0"/>
              <a:t>N ≤ 1</a:t>
            </a:r>
            <a:r>
              <a:rPr lang="en-US" altLang="zh-CN" dirty="0"/>
              <a:t>e3</a:t>
            </a:r>
            <a:r>
              <a:rPr lang="pt-BR" altLang="zh-CN" dirty="0"/>
              <a:t>, </a:t>
            </a:r>
            <a:r>
              <a:rPr lang="en-US" altLang="zh-CN" dirty="0"/>
              <a:t>Cost[L][R]</a:t>
            </a:r>
            <a:r>
              <a:rPr lang="pt-BR" altLang="zh-CN" dirty="0"/>
              <a:t> ≤</a:t>
            </a:r>
            <a:r>
              <a:rPr lang="en-US" altLang="zh-CN" dirty="0"/>
              <a:t>10^9</a:t>
            </a:r>
            <a:r>
              <a:rPr lang="pt-BR" altLang="zh-CN" dirty="0"/>
              <a:t>)</a:t>
            </a:r>
          </a:p>
          <a:p>
            <a:endParaRPr lang="pt-BR" altLang="zh-CN" dirty="0"/>
          </a:p>
          <a:p>
            <a:endParaRPr lang="pt-BR" altLang="zh-CN" dirty="0"/>
          </a:p>
          <a:p>
            <a:endParaRPr lang="pt-BR" altLang="zh-CN" dirty="0"/>
          </a:p>
          <a:p>
            <a:r>
              <a:rPr lang="en-US" altLang="zh-CN" dirty="0"/>
              <a:t>【</a:t>
            </a:r>
            <a:r>
              <a:rPr lang="zh-CN" altLang="en-US" dirty="0"/>
              <a:t>问题变形</a:t>
            </a:r>
            <a:r>
              <a:rPr lang="en-US" altLang="zh-CN" dirty="0"/>
              <a:t>】</a:t>
            </a:r>
          </a:p>
          <a:p>
            <a:r>
              <a:rPr lang="zh-CN" altLang="en-US" dirty="0"/>
              <a:t>最少要花费多少代价才能确定</a:t>
            </a:r>
            <a:r>
              <a:rPr lang="en-US" altLang="zh-CN" dirty="0"/>
              <a:t>A[1],A[2],…,A[N]</a:t>
            </a:r>
            <a:r>
              <a:rPr lang="zh-CN" altLang="en-US" dirty="0"/>
              <a:t>？</a:t>
            </a:r>
          </a:p>
        </p:txBody>
      </p:sp>
      <p:sp>
        <p:nvSpPr>
          <p:cNvPr id="2" name="日期占位符 1">
            <a:extLst>
              <a:ext uri="{FF2B5EF4-FFF2-40B4-BE49-F238E27FC236}">
                <a16:creationId xmlns:a16="http://schemas.microsoft.com/office/drawing/2014/main" id="{1AB079FA-45BB-4423-8A57-7FBBC3DB39AF}"/>
              </a:ext>
            </a:extLst>
          </p:cNvPr>
          <p:cNvSpPr>
            <a:spLocks noGrp="1"/>
          </p:cNvSpPr>
          <p:nvPr>
            <p:ph type="dt" sz="half" idx="10"/>
          </p:nvPr>
        </p:nvSpPr>
        <p:spPr/>
        <p:txBody>
          <a:bodyPr/>
          <a:lstStyle/>
          <a:p>
            <a:fld id="{DBFDA801-2D2B-45D7-90D5-571C9688A88F}"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89C96C4-9FAD-412D-91C1-24C532B80D7E}"/>
              </a:ext>
            </a:extLst>
          </p:cNvPr>
          <p:cNvSpPr>
            <a:spLocks noGrp="1"/>
          </p:cNvSpPr>
          <p:nvPr>
            <p:ph type="sldNum" sz="quarter" idx="12"/>
          </p:nvPr>
        </p:nvSpPr>
        <p:spPr/>
        <p:txBody>
          <a:bodyPr/>
          <a:lstStyle/>
          <a:p>
            <a:fld id="{4978023E-D8A4-4DDF-B8F4-DB51C34E813F}" type="slidenum">
              <a:rPr lang="zh-CN" altLang="en-US" smtClean="0"/>
              <a:t>13</a:t>
            </a:fld>
            <a:endParaRPr lang="zh-CN" altLang="en-US" dirty="0"/>
          </a:p>
        </p:txBody>
      </p:sp>
    </p:spTree>
    <p:extLst>
      <p:ext uri="{BB962C8B-B14F-4D97-AF65-F5344CB8AC3E}">
        <p14:creationId xmlns:p14="http://schemas.microsoft.com/office/powerpoint/2010/main" val="2946383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7" end="7"/>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12</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308324"/>
          </a:xfrm>
          <a:prstGeom prst="rect">
            <a:avLst/>
          </a:prstGeom>
          <a:noFill/>
        </p:spPr>
        <p:txBody>
          <a:bodyPr wrap="square" rtlCol="0">
            <a:spAutoFit/>
          </a:bodyPr>
          <a:lstStyle/>
          <a:p>
            <a:r>
              <a:rPr lang="en-US" altLang="zh-CN" dirty="0"/>
              <a:t>【</a:t>
            </a:r>
            <a:r>
              <a:rPr lang="zh-CN" altLang="en-US" dirty="0"/>
              <a:t>题目描述</a:t>
            </a:r>
            <a:r>
              <a:rPr lang="en-US" altLang="zh-CN" dirty="0"/>
              <a:t>】</a:t>
            </a:r>
          </a:p>
          <a:p>
            <a:r>
              <a:rPr lang="zh-CN" altLang="en-US" dirty="0"/>
              <a:t>给出一个</a:t>
            </a:r>
            <a:r>
              <a:rPr lang="en-US" altLang="zh-CN" dirty="0"/>
              <a:t>N</a:t>
            </a:r>
            <a:r>
              <a:rPr lang="zh-CN" altLang="en-US" dirty="0"/>
              <a:t>个顶点</a:t>
            </a:r>
            <a:r>
              <a:rPr lang="en-US" altLang="zh-CN" dirty="0"/>
              <a:t>M</a:t>
            </a:r>
            <a:r>
              <a:rPr lang="zh-CN" altLang="en-US" dirty="0"/>
              <a:t>条边的无向图，每条边有非负权距离。</a:t>
            </a:r>
            <a:endParaRPr lang="en-US" altLang="zh-CN" dirty="0"/>
          </a:p>
          <a:p>
            <a:r>
              <a:rPr lang="en-US" altLang="zh-CN" dirty="0"/>
              <a:t>Alice</a:t>
            </a:r>
            <a:r>
              <a:rPr lang="zh-CN" altLang="en-US" dirty="0"/>
              <a:t>标记了一些自己喜欢的点，放入集合</a:t>
            </a:r>
            <a:r>
              <a:rPr lang="en-US" altLang="zh-CN" dirty="0"/>
              <a:t>T</a:t>
            </a:r>
            <a:r>
              <a:rPr lang="zh-CN" altLang="en-US" dirty="0"/>
              <a:t>。</a:t>
            </a:r>
            <a:endParaRPr lang="en-US" altLang="zh-CN" dirty="0"/>
          </a:p>
          <a:p>
            <a:r>
              <a:rPr lang="zh-CN" altLang="en-US" dirty="0"/>
              <a:t>现在</a:t>
            </a:r>
            <a:r>
              <a:rPr lang="en-US" altLang="zh-CN" dirty="0"/>
              <a:t>Alice</a:t>
            </a:r>
            <a:r>
              <a:rPr lang="zh-CN" altLang="en-US" dirty="0"/>
              <a:t>想指定距离集合</a:t>
            </a:r>
            <a:r>
              <a:rPr lang="en-US" altLang="zh-CN" dirty="0"/>
              <a:t>T</a:t>
            </a:r>
            <a:r>
              <a:rPr lang="zh-CN" altLang="en-US" dirty="0"/>
              <a:t>中的点的距离不超过</a:t>
            </a:r>
            <a:r>
              <a:rPr lang="en-US" altLang="zh-CN" dirty="0"/>
              <a:t>P</a:t>
            </a:r>
            <a:r>
              <a:rPr lang="zh-CN" altLang="en-US" dirty="0"/>
              <a:t>的点那有些？</a:t>
            </a:r>
            <a:endParaRPr lang="en-US" altLang="zh-CN" dirty="0"/>
          </a:p>
          <a:p>
            <a:endParaRPr lang="en-US" altLang="zh-CN" dirty="0"/>
          </a:p>
          <a:p>
            <a:r>
              <a:rPr lang="en-US" altLang="zh-CN" dirty="0"/>
              <a:t>【</a:t>
            </a:r>
            <a:r>
              <a:rPr lang="zh-CN" altLang="en-US" dirty="0"/>
              <a:t>数据范围</a:t>
            </a:r>
            <a:r>
              <a:rPr lang="en-US" altLang="zh-CN" dirty="0"/>
              <a:t>】</a:t>
            </a:r>
          </a:p>
          <a:p>
            <a:r>
              <a:rPr lang="en-US" altLang="zh-CN" dirty="0"/>
              <a:t>N &lt;= 1e4, M&lt;=2e5</a:t>
            </a:r>
            <a:endParaRPr lang="pt-BR" altLang="zh-CN" dirty="0"/>
          </a:p>
          <a:p>
            <a:endParaRPr lang="pt-BR" altLang="zh-CN" dirty="0"/>
          </a:p>
        </p:txBody>
      </p:sp>
      <p:sp>
        <p:nvSpPr>
          <p:cNvPr id="2" name="日期占位符 1">
            <a:extLst>
              <a:ext uri="{FF2B5EF4-FFF2-40B4-BE49-F238E27FC236}">
                <a16:creationId xmlns:a16="http://schemas.microsoft.com/office/drawing/2014/main" id="{1AB079FA-45BB-4423-8A57-7FBBC3DB39AF}"/>
              </a:ext>
            </a:extLst>
          </p:cNvPr>
          <p:cNvSpPr>
            <a:spLocks noGrp="1"/>
          </p:cNvSpPr>
          <p:nvPr>
            <p:ph type="dt" sz="half" idx="10"/>
          </p:nvPr>
        </p:nvSpPr>
        <p:spPr/>
        <p:txBody>
          <a:bodyPr/>
          <a:lstStyle/>
          <a:p>
            <a:fld id="{DBFDA801-2D2B-45D7-90D5-571C9688A88F}"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89C96C4-9FAD-412D-91C1-24C532B80D7E}"/>
              </a:ext>
            </a:extLst>
          </p:cNvPr>
          <p:cNvSpPr>
            <a:spLocks noGrp="1"/>
          </p:cNvSpPr>
          <p:nvPr>
            <p:ph type="sldNum" sz="quarter" idx="12"/>
          </p:nvPr>
        </p:nvSpPr>
        <p:spPr/>
        <p:txBody>
          <a:bodyPr/>
          <a:lstStyle/>
          <a:p>
            <a:fld id="{4978023E-D8A4-4DDF-B8F4-DB51C34E813F}" type="slidenum">
              <a:rPr lang="zh-CN" altLang="en-US" smtClean="0"/>
              <a:t>14</a:t>
            </a:fld>
            <a:endParaRPr lang="zh-CN" altLang="en-US" dirty="0"/>
          </a:p>
        </p:txBody>
      </p:sp>
    </p:spTree>
    <p:extLst>
      <p:ext uri="{BB962C8B-B14F-4D97-AF65-F5344CB8AC3E}">
        <p14:creationId xmlns:p14="http://schemas.microsoft.com/office/powerpoint/2010/main" val="12358699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13 </a:t>
            </a:r>
            <a:r>
              <a:rPr lang="zh-CN" altLang="en-US" sz="2000" b="1" dirty="0"/>
              <a:t>星球大战</a:t>
            </a:r>
            <a:r>
              <a:rPr lang="en-US" altLang="zh-CN" sz="2000" b="1" dirty="0"/>
              <a:t> JSOI2008</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69965"/>
            <a:ext cx="11399856" cy="2308324"/>
          </a:xfrm>
          <a:prstGeom prst="rect">
            <a:avLst/>
          </a:prstGeom>
          <a:noFill/>
        </p:spPr>
        <p:txBody>
          <a:bodyPr wrap="square" rtlCol="0">
            <a:spAutoFit/>
          </a:bodyPr>
          <a:lstStyle/>
          <a:p>
            <a:r>
              <a:rPr lang="en-US" altLang="zh-CN" dirty="0"/>
              <a:t>【</a:t>
            </a:r>
            <a:r>
              <a:rPr lang="zh-CN" altLang="en-US" dirty="0"/>
              <a:t>题目描述</a:t>
            </a:r>
            <a:r>
              <a:rPr lang="en-US" altLang="zh-CN" dirty="0"/>
              <a:t>】</a:t>
            </a:r>
          </a:p>
          <a:p>
            <a:r>
              <a:rPr lang="zh-CN" altLang="en-US" dirty="0"/>
              <a:t>给出原来两个星球之间的以太隧道连通情况以及帝国打击的星球顺序，以尽量快的速度求出每一次打击之后反抗军占据的星球的连通块的个数。（如果两个星球可以通过现存的以太通道直接或间接地连通，则这两个星球在同一个连通块中）。</a:t>
            </a:r>
            <a:endParaRPr lang="en-US" altLang="zh-CN" dirty="0"/>
          </a:p>
          <a:p>
            <a:r>
              <a:rPr lang="zh-CN" altLang="en-US" dirty="0"/>
              <a:t>被打击星球将直接别摧毁</a:t>
            </a:r>
            <a:endParaRPr lang="en-US" altLang="zh-CN" dirty="0"/>
          </a:p>
          <a:p>
            <a:endParaRPr lang="en-US" altLang="zh-CN" dirty="0"/>
          </a:p>
          <a:p>
            <a:r>
              <a:rPr lang="en-US" altLang="zh-CN" dirty="0"/>
              <a:t>【</a:t>
            </a:r>
            <a:r>
              <a:rPr lang="zh-CN" altLang="en-US" dirty="0"/>
              <a:t>数据范围</a:t>
            </a:r>
            <a:r>
              <a:rPr lang="en-US" altLang="zh-CN" dirty="0"/>
              <a:t>】</a:t>
            </a:r>
          </a:p>
          <a:p>
            <a:r>
              <a:rPr lang="pt-BR" altLang="zh-CN" dirty="0"/>
              <a:t> (1 &lt;= N &lt;= 2M) </a:t>
            </a:r>
            <a:r>
              <a:rPr lang="zh-CN" altLang="pt-BR" dirty="0"/>
              <a:t>和</a:t>
            </a:r>
            <a:r>
              <a:rPr lang="pt-BR" altLang="zh-CN" dirty="0"/>
              <a:t>M (1 &lt;= M &lt;= 200,000)</a:t>
            </a:r>
            <a:r>
              <a:rPr lang="zh-CN" altLang="en-US" dirty="0"/>
              <a:t>分别表示星球的数目和以太隧道的数目。</a:t>
            </a:r>
            <a:endParaRPr lang="pt-BR" altLang="zh-CN" dirty="0"/>
          </a:p>
        </p:txBody>
      </p:sp>
      <p:sp>
        <p:nvSpPr>
          <p:cNvPr id="2" name="日期占位符 1">
            <a:extLst>
              <a:ext uri="{FF2B5EF4-FFF2-40B4-BE49-F238E27FC236}">
                <a16:creationId xmlns:a16="http://schemas.microsoft.com/office/drawing/2014/main" id="{1AB079FA-45BB-4423-8A57-7FBBC3DB39AF}"/>
              </a:ext>
            </a:extLst>
          </p:cNvPr>
          <p:cNvSpPr>
            <a:spLocks noGrp="1"/>
          </p:cNvSpPr>
          <p:nvPr>
            <p:ph type="dt" sz="half" idx="10"/>
          </p:nvPr>
        </p:nvSpPr>
        <p:spPr/>
        <p:txBody>
          <a:bodyPr/>
          <a:lstStyle/>
          <a:p>
            <a:fld id="{DBFDA801-2D2B-45D7-90D5-571C9688A88F}"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89C96C4-9FAD-412D-91C1-24C532B80D7E}"/>
              </a:ext>
            </a:extLst>
          </p:cNvPr>
          <p:cNvSpPr>
            <a:spLocks noGrp="1"/>
          </p:cNvSpPr>
          <p:nvPr>
            <p:ph type="sldNum" sz="quarter" idx="12"/>
          </p:nvPr>
        </p:nvSpPr>
        <p:spPr/>
        <p:txBody>
          <a:bodyPr/>
          <a:lstStyle/>
          <a:p>
            <a:fld id="{4978023E-D8A4-4DDF-B8F4-DB51C34E813F}" type="slidenum">
              <a:rPr lang="zh-CN" altLang="en-US" smtClean="0"/>
              <a:t>15</a:t>
            </a:fld>
            <a:endParaRPr lang="zh-CN" altLang="en-US" dirty="0"/>
          </a:p>
        </p:txBody>
      </p:sp>
    </p:spTree>
    <p:extLst>
      <p:ext uri="{BB962C8B-B14F-4D97-AF65-F5344CB8AC3E}">
        <p14:creationId xmlns:p14="http://schemas.microsoft.com/office/powerpoint/2010/main" val="33974190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14 </a:t>
            </a:r>
            <a:r>
              <a:rPr lang="zh-CN" altLang="en-US" sz="2000" b="1" dirty="0"/>
              <a:t>大陆争霸 </a:t>
            </a:r>
            <a:r>
              <a:rPr lang="en-US" altLang="zh-CN" sz="2000" b="1" dirty="0"/>
              <a:t>SDOI2010</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69965"/>
            <a:ext cx="11399856" cy="3416320"/>
          </a:xfrm>
          <a:prstGeom prst="rect">
            <a:avLst/>
          </a:prstGeom>
          <a:noFill/>
        </p:spPr>
        <p:txBody>
          <a:bodyPr wrap="square" rtlCol="0">
            <a:spAutoFit/>
          </a:bodyPr>
          <a:lstStyle/>
          <a:p>
            <a:r>
              <a:rPr lang="en-US" altLang="zh-CN" dirty="0"/>
              <a:t>【</a:t>
            </a:r>
            <a:r>
              <a:rPr lang="zh-CN" altLang="en-US" dirty="0"/>
              <a:t>题目描述</a:t>
            </a:r>
            <a:r>
              <a:rPr lang="en-US" altLang="zh-CN" dirty="0"/>
              <a:t>】</a:t>
            </a:r>
          </a:p>
          <a:p>
            <a:r>
              <a:rPr lang="zh-CN" altLang="en-US" dirty="0"/>
              <a:t>有</a:t>
            </a:r>
            <a:r>
              <a:rPr lang="zh-CN" altLang="en-US" b="1" dirty="0"/>
              <a:t>无限个自爆机器人</a:t>
            </a:r>
            <a:r>
              <a:rPr lang="zh-CN" altLang="en-US" dirty="0"/>
              <a:t>，现在要从点</a:t>
            </a:r>
            <a:r>
              <a:rPr lang="en-US" altLang="zh-CN" dirty="0"/>
              <a:t>1</a:t>
            </a:r>
            <a:r>
              <a:rPr lang="zh-CN" altLang="en-US" dirty="0"/>
              <a:t>出发去炸掉</a:t>
            </a:r>
            <a:r>
              <a:rPr lang="en-US" altLang="zh-CN" dirty="0"/>
              <a:t>N</a:t>
            </a:r>
            <a:r>
              <a:rPr lang="zh-CN" altLang="en-US" dirty="0"/>
              <a:t>点，但是每一个在炸掉之前必须炸掉</a:t>
            </a:r>
            <a:r>
              <a:rPr lang="en-US" altLang="zh-CN" dirty="0"/>
              <a:t>LI</a:t>
            </a:r>
            <a:r>
              <a:rPr lang="zh-CN" altLang="en-US" dirty="0"/>
              <a:t>个指定的其他点。</a:t>
            </a:r>
            <a:endParaRPr lang="en-US" altLang="zh-CN" dirty="0"/>
          </a:p>
          <a:p>
            <a:r>
              <a:rPr lang="zh-CN" altLang="en-US" dirty="0"/>
              <a:t>地图是一张有向带权图，求炸掉点</a:t>
            </a:r>
            <a:r>
              <a:rPr lang="en-US" altLang="zh-CN" dirty="0"/>
              <a:t>N</a:t>
            </a:r>
            <a:r>
              <a:rPr lang="zh-CN" altLang="en-US" dirty="0"/>
              <a:t>的最少时间。</a:t>
            </a:r>
            <a:endParaRPr lang="en-US" altLang="zh-CN" dirty="0"/>
          </a:p>
          <a:p>
            <a:endParaRPr lang="en-US" altLang="zh-CN" dirty="0"/>
          </a:p>
          <a:p>
            <a:r>
              <a:rPr lang="en-US" altLang="zh-CN" dirty="0"/>
              <a:t>N</a:t>
            </a:r>
            <a:r>
              <a:rPr lang="zh-CN" altLang="en-US" dirty="0"/>
              <a:t>个点</a:t>
            </a:r>
            <a:r>
              <a:rPr lang="en-US" altLang="zh-CN" dirty="0"/>
              <a:t>M</a:t>
            </a:r>
            <a:r>
              <a:rPr lang="zh-CN" altLang="en-US" dirty="0"/>
              <a:t>条边，每条边</a:t>
            </a:r>
            <a:r>
              <a:rPr lang="en-US" altLang="zh-CN" dirty="0"/>
              <a:t>u</a:t>
            </a:r>
            <a:r>
              <a:rPr lang="zh-CN" altLang="en-US" dirty="0"/>
              <a:t>到</a:t>
            </a:r>
            <a:r>
              <a:rPr lang="en-US" altLang="zh-CN" dirty="0"/>
              <a:t>v-</a:t>
            </a:r>
            <a:r>
              <a:rPr lang="en-US" altLang="zh-CN" dirty="0" err="1"/>
              <a:t>wi</a:t>
            </a:r>
            <a:r>
              <a:rPr lang="zh-CN" altLang="en-US" dirty="0"/>
              <a:t>，表示一条从</a:t>
            </a:r>
            <a:r>
              <a:rPr lang="en-US" altLang="zh-CN" dirty="0"/>
              <a:t>u</a:t>
            </a:r>
            <a:r>
              <a:rPr lang="zh-CN" altLang="en-US" dirty="0"/>
              <a:t>指向</a:t>
            </a:r>
            <a:r>
              <a:rPr lang="en-US" altLang="zh-CN" dirty="0"/>
              <a:t>v</a:t>
            </a:r>
            <a:r>
              <a:rPr lang="zh-CN" altLang="en-US" dirty="0"/>
              <a:t>的费时</a:t>
            </a:r>
            <a:r>
              <a:rPr lang="en-US" altLang="zh-CN" dirty="0" err="1"/>
              <a:t>wi</a:t>
            </a:r>
            <a:r>
              <a:rPr lang="zh-CN" altLang="en-US" dirty="0"/>
              <a:t>的路径。</a:t>
            </a:r>
            <a:endParaRPr lang="en-US" altLang="zh-CN" dirty="0"/>
          </a:p>
          <a:p>
            <a:endParaRPr lang="en-US" altLang="zh-CN" dirty="0"/>
          </a:p>
          <a:p>
            <a:r>
              <a:rPr lang="en-US" altLang="zh-CN" dirty="0"/>
              <a:t>【</a:t>
            </a:r>
            <a:r>
              <a:rPr lang="zh-CN" altLang="en-US" dirty="0"/>
              <a:t>数据范围</a:t>
            </a:r>
            <a:r>
              <a:rPr lang="en-US" altLang="zh-CN" dirty="0"/>
              <a:t>】</a:t>
            </a:r>
          </a:p>
          <a:p>
            <a:r>
              <a:rPr lang="zh-CN" altLang="en-US" dirty="0"/>
              <a:t>对于 </a:t>
            </a:r>
            <a:r>
              <a:rPr lang="en-US" altLang="zh-CN" dirty="0"/>
              <a:t>20%</a:t>
            </a:r>
            <a:r>
              <a:rPr lang="zh-CN" altLang="en-US" dirty="0"/>
              <a:t>的数据，满足 </a:t>
            </a:r>
            <a:r>
              <a:rPr lang="en-US" altLang="zh-CN" dirty="0"/>
              <a:t>N≤15</a:t>
            </a:r>
            <a:r>
              <a:rPr lang="zh-CN" altLang="en-US" dirty="0"/>
              <a:t>，</a:t>
            </a:r>
            <a:r>
              <a:rPr lang="en-US" altLang="zh-CN" dirty="0"/>
              <a:t>M≤50</a:t>
            </a:r>
            <a:r>
              <a:rPr lang="zh-CN" altLang="en-US" dirty="0"/>
              <a:t>；</a:t>
            </a:r>
            <a:br>
              <a:rPr lang="zh-CN" altLang="en-US" dirty="0"/>
            </a:br>
            <a:r>
              <a:rPr lang="zh-CN" altLang="en-US" dirty="0"/>
              <a:t>对于 </a:t>
            </a:r>
            <a:r>
              <a:rPr lang="en-US" altLang="zh-CN" dirty="0"/>
              <a:t>50%</a:t>
            </a:r>
            <a:r>
              <a:rPr lang="zh-CN" altLang="en-US" dirty="0"/>
              <a:t>的数据，满足 </a:t>
            </a:r>
            <a:r>
              <a:rPr lang="en-US" altLang="zh-CN" dirty="0"/>
              <a:t>N≤500</a:t>
            </a:r>
            <a:r>
              <a:rPr lang="zh-CN" altLang="en-US" dirty="0"/>
              <a:t>，</a:t>
            </a:r>
            <a:r>
              <a:rPr lang="en-US" altLang="zh-CN" dirty="0"/>
              <a:t>M≤6,000</a:t>
            </a:r>
            <a:r>
              <a:rPr lang="zh-CN" altLang="en-US" dirty="0"/>
              <a:t>；</a:t>
            </a:r>
            <a:br>
              <a:rPr lang="zh-CN" altLang="en-US" dirty="0"/>
            </a:br>
            <a:r>
              <a:rPr lang="zh-CN" altLang="en-US" dirty="0"/>
              <a:t>对于 </a:t>
            </a:r>
            <a:r>
              <a:rPr lang="en-US" altLang="zh-CN" dirty="0"/>
              <a:t>100%</a:t>
            </a:r>
            <a:r>
              <a:rPr lang="zh-CN" altLang="en-US" dirty="0"/>
              <a:t>的数据，满足 </a:t>
            </a:r>
            <a:r>
              <a:rPr lang="en-US" altLang="zh-CN" dirty="0"/>
              <a:t>N≤3,000</a:t>
            </a:r>
            <a:r>
              <a:rPr lang="zh-CN" altLang="en-US" dirty="0"/>
              <a:t>，</a:t>
            </a:r>
            <a:r>
              <a:rPr lang="en-US" altLang="zh-CN" dirty="0"/>
              <a:t>M≤70,000</a:t>
            </a:r>
            <a:r>
              <a:rPr lang="zh-CN" altLang="en-US" dirty="0"/>
              <a:t>，</a:t>
            </a:r>
            <a:r>
              <a:rPr lang="en-US" altLang="zh-CN" dirty="0"/>
              <a:t>1≤wi≤10^8</a:t>
            </a:r>
            <a:r>
              <a:rPr lang="zh-CN" altLang="en-US" dirty="0"/>
              <a:t>，</a:t>
            </a:r>
            <a:r>
              <a:rPr lang="en-US" altLang="zh-CN" dirty="0"/>
              <a:t>0&lt;=Li&lt;=N-1</a:t>
            </a:r>
          </a:p>
          <a:p>
            <a:r>
              <a:rPr lang="zh-CN" altLang="en-US" dirty="0"/>
              <a:t>数据保证有解</a:t>
            </a:r>
            <a:endParaRPr lang="en-US" altLang="zh-CN" dirty="0"/>
          </a:p>
          <a:p>
            <a:endParaRPr lang="en-US" altLang="zh-CN" dirty="0"/>
          </a:p>
        </p:txBody>
      </p:sp>
      <p:sp>
        <p:nvSpPr>
          <p:cNvPr id="2" name="日期占位符 1">
            <a:extLst>
              <a:ext uri="{FF2B5EF4-FFF2-40B4-BE49-F238E27FC236}">
                <a16:creationId xmlns:a16="http://schemas.microsoft.com/office/drawing/2014/main" id="{1AB079FA-45BB-4423-8A57-7FBBC3DB39AF}"/>
              </a:ext>
            </a:extLst>
          </p:cNvPr>
          <p:cNvSpPr>
            <a:spLocks noGrp="1"/>
          </p:cNvSpPr>
          <p:nvPr>
            <p:ph type="dt" sz="half" idx="10"/>
          </p:nvPr>
        </p:nvSpPr>
        <p:spPr/>
        <p:txBody>
          <a:bodyPr/>
          <a:lstStyle/>
          <a:p>
            <a:fld id="{DBFDA801-2D2B-45D7-90D5-571C9688A88F}"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89C96C4-9FAD-412D-91C1-24C532B80D7E}"/>
              </a:ext>
            </a:extLst>
          </p:cNvPr>
          <p:cNvSpPr>
            <a:spLocks noGrp="1"/>
          </p:cNvSpPr>
          <p:nvPr>
            <p:ph type="sldNum" sz="quarter" idx="12"/>
          </p:nvPr>
        </p:nvSpPr>
        <p:spPr/>
        <p:txBody>
          <a:bodyPr/>
          <a:lstStyle/>
          <a:p>
            <a:fld id="{4978023E-D8A4-4DDF-B8F4-DB51C34E813F}" type="slidenum">
              <a:rPr lang="zh-CN" altLang="en-US" smtClean="0"/>
              <a:t>16</a:t>
            </a:fld>
            <a:endParaRPr lang="zh-CN" altLang="en-US" dirty="0"/>
          </a:p>
        </p:txBody>
      </p:sp>
    </p:spTree>
    <p:extLst>
      <p:ext uri="{BB962C8B-B14F-4D97-AF65-F5344CB8AC3E}">
        <p14:creationId xmlns:p14="http://schemas.microsoft.com/office/powerpoint/2010/main" val="16659233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15 </a:t>
            </a:r>
            <a:r>
              <a:rPr lang="zh-CN" altLang="en-US" sz="2000" b="1" dirty="0"/>
              <a:t>染色 </a:t>
            </a:r>
            <a:r>
              <a:rPr lang="en-US" altLang="zh-CN" sz="2000" b="1" dirty="0"/>
              <a:t>SDOI2011</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031325"/>
          </a:xfrm>
          <a:prstGeom prst="rect">
            <a:avLst/>
          </a:prstGeom>
          <a:noFill/>
        </p:spPr>
        <p:txBody>
          <a:bodyPr wrap="square" rtlCol="0">
            <a:spAutoFit/>
          </a:bodyPr>
          <a:lstStyle/>
          <a:p>
            <a:r>
              <a:rPr lang="en-US" altLang="zh-CN" dirty="0"/>
              <a:t>【</a:t>
            </a:r>
            <a:r>
              <a:rPr lang="zh-CN" altLang="en-US" dirty="0"/>
              <a:t>题目描述</a:t>
            </a:r>
            <a:r>
              <a:rPr lang="en-US" altLang="zh-CN" dirty="0"/>
              <a:t>】</a:t>
            </a:r>
          </a:p>
          <a:p>
            <a:r>
              <a:rPr lang="en-US" altLang="zh-CN" dirty="0"/>
              <a:t>n</a:t>
            </a:r>
            <a:r>
              <a:rPr lang="zh-CN" altLang="en-US" dirty="0"/>
              <a:t>个节点的无根树，</a:t>
            </a:r>
            <a:r>
              <a:rPr lang="en-US" altLang="zh-CN" dirty="0"/>
              <a:t>m</a:t>
            </a:r>
            <a:r>
              <a:rPr lang="zh-CN" altLang="en-US" dirty="0"/>
              <a:t>个操作。操作分</a:t>
            </a:r>
            <a:r>
              <a:rPr lang="en-US" altLang="zh-CN" dirty="0"/>
              <a:t>2</a:t>
            </a:r>
            <a:r>
              <a:rPr lang="zh-CN" altLang="en-US" dirty="0"/>
              <a:t>类：</a:t>
            </a:r>
            <a:endParaRPr lang="en-US" altLang="zh-CN" dirty="0"/>
          </a:p>
          <a:p>
            <a:r>
              <a:rPr lang="en-US" altLang="zh-CN" dirty="0"/>
              <a:t>1</a:t>
            </a:r>
            <a:r>
              <a:rPr lang="zh-CN" altLang="en-US" dirty="0"/>
              <a:t>：将节点</a:t>
            </a:r>
            <a:r>
              <a:rPr lang="en-US" altLang="zh-CN" dirty="0"/>
              <a:t>a</a:t>
            </a:r>
            <a:r>
              <a:rPr lang="zh-CN" altLang="en-US" dirty="0"/>
              <a:t>到节点</a:t>
            </a:r>
            <a:r>
              <a:rPr lang="en-US" altLang="zh-CN" dirty="0"/>
              <a:t>b</a:t>
            </a:r>
            <a:r>
              <a:rPr lang="zh-CN" altLang="en-US" dirty="0"/>
              <a:t>路径上所有的点都染成颜色</a:t>
            </a:r>
            <a:r>
              <a:rPr lang="en-US" altLang="zh-CN" dirty="0"/>
              <a:t>c</a:t>
            </a:r>
          </a:p>
          <a:p>
            <a:r>
              <a:rPr lang="en-US" altLang="zh-CN" dirty="0"/>
              <a:t>2</a:t>
            </a:r>
            <a:r>
              <a:rPr lang="zh-CN" altLang="en-US" dirty="0"/>
              <a:t>：询问节点</a:t>
            </a:r>
            <a:r>
              <a:rPr lang="en-US" altLang="zh-CN" dirty="0"/>
              <a:t>a</a:t>
            </a:r>
            <a:r>
              <a:rPr lang="zh-CN" altLang="en-US" dirty="0"/>
              <a:t>到节点</a:t>
            </a:r>
            <a:r>
              <a:rPr lang="en-US" altLang="zh-CN" dirty="0"/>
              <a:t>b</a:t>
            </a:r>
            <a:r>
              <a:rPr lang="zh-CN" altLang="en-US" dirty="0"/>
              <a:t>路径上的颜色段数量（连续相同颜色被认为是同一段，如“</a:t>
            </a:r>
            <a:r>
              <a:rPr lang="en-US" altLang="zh-CN" dirty="0"/>
              <a:t>112221</a:t>
            </a:r>
            <a:r>
              <a:rPr lang="zh-CN" altLang="en-US" dirty="0"/>
              <a:t>”是由</a:t>
            </a:r>
            <a:r>
              <a:rPr lang="en-US" altLang="zh-CN" dirty="0"/>
              <a:t>3</a:t>
            </a:r>
            <a:r>
              <a:rPr lang="zh-CN" altLang="en-US" dirty="0"/>
              <a:t>段组成）</a:t>
            </a:r>
            <a:endParaRPr lang="en-US" altLang="zh-CN" dirty="0"/>
          </a:p>
          <a:p>
            <a:endParaRPr lang="en-US" altLang="zh-CN" dirty="0"/>
          </a:p>
          <a:p>
            <a:r>
              <a:rPr lang="en-US" altLang="zh-CN" dirty="0"/>
              <a:t>【</a:t>
            </a:r>
            <a:r>
              <a:rPr lang="zh-CN" altLang="en-US" dirty="0"/>
              <a:t>数据范围</a:t>
            </a:r>
            <a:r>
              <a:rPr lang="en-US" altLang="zh-CN" dirty="0"/>
              <a:t>】</a:t>
            </a:r>
          </a:p>
          <a:p>
            <a:r>
              <a:rPr lang="pt-BR" altLang="zh-CN" dirty="0"/>
              <a:t>(1 ≤ N ≤ 1</a:t>
            </a:r>
            <a:r>
              <a:rPr lang="en-US" altLang="zh-CN" dirty="0"/>
              <a:t>e4</a:t>
            </a:r>
            <a:r>
              <a:rPr lang="pt-BR" altLang="zh-CN" dirty="0"/>
              <a:t>, 1 ≤ M ≤ 1e5,1 ≤ c ≤</a:t>
            </a:r>
            <a:r>
              <a:rPr lang="en-US" altLang="zh-CN" dirty="0"/>
              <a:t>10^9</a:t>
            </a:r>
            <a:r>
              <a:rPr lang="pt-BR" altLang="zh-CN" dirty="0"/>
              <a:t>),</a:t>
            </a:r>
            <a:endParaRPr lang="zh-CN" altLang="en-US" dirty="0"/>
          </a:p>
        </p:txBody>
      </p:sp>
      <p:sp>
        <p:nvSpPr>
          <p:cNvPr id="2" name="日期占位符 1">
            <a:extLst>
              <a:ext uri="{FF2B5EF4-FFF2-40B4-BE49-F238E27FC236}">
                <a16:creationId xmlns:a16="http://schemas.microsoft.com/office/drawing/2014/main" id="{721AE33A-E2FC-4CED-BCEA-54C740B4B2BA}"/>
              </a:ext>
            </a:extLst>
          </p:cNvPr>
          <p:cNvSpPr>
            <a:spLocks noGrp="1"/>
          </p:cNvSpPr>
          <p:nvPr>
            <p:ph type="dt" sz="half" idx="10"/>
          </p:nvPr>
        </p:nvSpPr>
        <p:spPr/>
        <p:txBody>
          <a:bodyPr/>
          <a:lstStyle/>
          <a:p>
            <a:fld id="{0A981740-AE69-4812-8EE9-ABC9F16646D2}"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AD35526-198F-46D1-93BE-C95438E245C4}"/>
              </a:ext>
            </a:extLst>
          </p:cNvPr>
          <p:cNvSpPr>
            <a:spLocks noGrp="1"/>
          </p:cNvSpPr>
          <p:nvPr>
            <p:ph type="sldNum" sz="quarter" idx="12"/>
          </p:nvPr>
        </p:nvSpPr>
        <p:spPr/>
        <p:txBody>
          <a:bodyPr/>
          <a:lstStyle/>
          <a:p>
            <a:fld id="{4978023E-D8A4-4DDF-B8F4-DB51C34E813F}" type="slidenum">
              <a:rPr lang="zh-CN" altLang="en-US" smtClean="0"/>
              <a:t>17</a:t>
            </a:fld>
            <a:endParaRPr lang="zh-CN" altLang="en-US" dirty="0"/>
          </a:p>
        </p:txBody>
      </p:sp>
    </p:spTree>
    <p:extLst>
      <p:ext uri="{BB962C8B-B14F-4D97-AF65-F5344CB8AC3E}">
        <p14:creationId xmlns:p14="http://schemas.microsoft.com/office/powerpoint/2010/main" val="9603305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523220"/>
          </a:xfrm>
          <a:prstGeom prst="rect">
            <a:avLst/>
          </a:prstGeom>
          <a:noFill/>
        </p:spPr>
        <p:txBody>
          <a:bodyPr wrap="square" rtlCol="0">
            <a:spAutoFit/>
          </a:bodyPr>
          <a:lstStyle/>
          <a:p>
            <a:r>
              <a:rPr lang="zh-CN" altLang="en-US" sz="2800" b="1" dirty="0"/>
              <a:t>知识点</a:t>
            </a:r>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4401205"/>
          </a:xfrm>
          <a:prstGeom prst="rect">
            <a:avLst/>
          </a:prstGeom>
          <a:noFill/>
        </p:spPr>
        <p:txBody>
          <a:bodyPr wrap="square" rtlCol="0">
            <a:spAutoFit/>
          </a:bodyPr>
          <a:lstStyle/>
          <a:p>
            <a:r>
              <a:rPr lang="en-US" altLang="zh-CN" sz="2800" dirty="0"/>
              <a:t>1</a:t>
            </a:r>
            <a:r>
              <a:rPr lang="zh-CN" altLang="en-US" sz="2800" dirty="0"/>
              <a:t>、</a:t>
            </a:r>
            <a:r>
              <a:rPr lang="en-US" altLang="zh-CN" sz="2800" dirty="0"/>
              <a:t>BFS</a:t>
            </a:r>
            <a:r>
              <a:rPr lang="zh-CN" altLang="en-US" sz="2800" dirty="0"/>
              <a:t>、</a:t>
            </a:r>
            <a:r>
              <a:rPr lang="en-US" altLang="zh-CN" sz="2800" dirty="0"/>
              <a:t>DFS</a:t>
            </a:r>
          </a:p>
          <a:p>
            <a:r>
              <a:rPr lang="en-US" altLang="zh-CN" sz="2800" dirty="0"/>
              <a:t>2</a:t>
            </a:r>
            <a:r>
              <a:rPr lang="zh-CN" altLang="en-US" sz="2800" dirty="0"/>
              <a:t>、最短路算法（</a:t>
            </a:r>
            <a:r>
              <a:rPr lang="en-US" altLang="zh-CN" sz="2800" dirty="0" err="1"/>
              <a:t>spfa,dijkstra+heap,floyd</a:t>
            </a:r>
            <a:r>
              <a:rPr lang="en-US" altLang="zh-CN" sz="2800" dirty="0"/>
              <a:t>,</a:t>
            </a:r>
            <a:r>
              <a:rPr lang="zh-CN" altLang="en-US" sz="2800" dirty="0"/>
              <a:t>差分约束）</a:t>
            </a:r>
            <a:endParaRPr lang="en-US" altLang="zh-CN" sz="2800" dirty="0"/>
          </a:p>
          <a:p>
            <a:r>
              <a:rPr lang="en-US" altLang="zh-CN" sz="2800" dirty="0"/>
              <a:t>3</a:t>
            </a:r>
            <a:r>
              <a:rPr lang="zh-CN" altLang="en-US" sz="2800" dirty="0"/>
              <a:t>、并查集</a:t>
            </a:r>
            <a:endParaRPr lang="en-US" altLang="zh-CN" sz="2800" dirty="0"/>
          </a:p>
          <a:p>
            <a:r>
              <a:rPr lang="en-US" altLang="zh-CN" sz="2800" dirty="0"/>
              <a:t>4</a:t>
            </a:r>
            <a:r>
              <a:rPr lang="zh-CN" altLang="en-US" sz="2800" dirty="0"/>
              <a:t>、最小生成树（</a:t>
            </a:r>
            <a:r>
              <a:rPr lang="en-US" altLang="zh-CN" sz="2800" dirty="0"/>
              <a:t>Kruskal</a:t>
            </a:r>
            <a:r>
              <a:rPr lang="zh-CN" altLang="en-US" sz="2800" dirty="0"/>
              <a:t>）</a:t>
            </a:r>
            <a:endParaRPr lang="en-US" altLang="zh-CN" sz="2800" dirty="0"/>
          </a:p>
          <a:p>
            <a:r>
              <a:rPr lang="en-US" altLang="zh-CN" sz="2800" dirty="0"/>
              <a:t>5</a:t>
            </a:r>
            <a:r>
              <a:rPr lang="zh-CN" altLang="en-US" sz="2800" dirty="0"/>
              <a:t>、拓扑排序</a:t>
            </a:r>
            <a:endParaRPr lang="en-US" altLang="zh-CN" sz="2800" dirty="0"/>
          </a:p>
          <a:p>
            <a:r>
              <a:rPr lang="en-US" altLang="zh-CN" sz="2800" dirty="0"/>
              <a:t>6</a:t>
            </a:r>
            <a:r>
              <a:rPr lang="zh-CN" altLang="en-US" sz="2800" dirty="0"/>
              <a:t>、二分图（匈牙利算法、</a:t>
            </a:r>
            <a:r>
              <a:rPr lang="en-US" altLang="zh-CN" sz="2800" dirty="0"/>
              <a:t>KM</a:t>
            </a:r>
            <a:r>
              <a:rPr lang="zh-CN" altLang="en-US" sz="2800" dirty="0"/>
              <a:t>算法）</a:t>
            </a:r>
            <a:endParaRPr lang="en-US" altLang="zh-CN" sz="2800" dirty="0"/>
          </a:p>
          <a:p>
            <a:r>
              <a:rPr lang="en-US" altLang="zh-CN" sz="2800" dirty="0"/>
              <a:t>7</a:t>
            </a:r>
            <a:r>
              <a:rPr lang="zh-CN" altLang="en-US" sz="2800" dirty="0"/>
              <a:t>、强连通（</a:t>
            </a:r>
            <a:r>
              <a:rPr lang="en-US" altLang="zh-CN" sz="2800" dirty="0" err="1"/>
              <a:t>Tarjan</a:t>
            </a:r>
            <a:r>
              <a:rPr lang="en-US" altLang="zh-CN" sz="2800" dirty="0"/>
              <a:t>-</a:t>
            </a:r>
            <a:r>
              <a:rPr lang="zh-CN" altLang="en-US" sz="2800" dirty="0"/>
              <a:t>缩点、割点、割边）</a:t>
            </a:r>
            <a:endParaRPr lang="en-US" altLang="zh-CN" sz="2800" dirty="0"/>
          </a:p>
          <a:p>
            <a:r>
              <a:rPr lang="en-US" altLang="zh-CN" sz="2800" dirty="0"/>
              <a:t>8</a:t>
            </a:r>
            <a:r>
              <a:rPr lang="zh-CN" altLang="en-US" sz="2800" dirty="0"/>
              <a:t>、欧拉回路</a:t>
            </a:r>
            <a:endParaRPr lang="en-US" altLang="zh-CN" sz="2800" dirty="0"/>
          </a:p>
          <a:p>
            <a:r>
              <a:rPr lang="en-US" altLang="zh-CN" sz="2800" dirty="0"/>
              <a:t>9</a:t>
            </a:r>
            <a:r>
              <a:rPr lang="zh-CN" altLang="en-US" sz="2800" dirty="0"/>
              <a:t>、树（</a:t>
            </a:r>
            <a:r>
              <a:rPr lang="en-US" altLang="zh-CN" sz="2800" dirty="0"/>
              <a:t>LCA</a:t>
            </a:r>
            <a:r>
              <a:rPr lang="zh-CN" altLang="en-US" sz="2800" dirty="0"/>
              <a:t>、直径、重心）</a:t>
            </a:r>
            <a:endParaRPr lang="en-US" altLang="zh-CN" sz="2800" dirty="0"/>
          </a:p>
          <a:p>
            <a:r>
              <a:rPr lang="en-US" altLang="zh-CN" sz="2800" dirty="0"/>
              <a:t>10</a:t>
            </a:r>
            <a:r>
              <a:rPr lang="zh-CN" altLang="en-US" sz="2800" dirty="0"/>
              <a:t>、</a:t>
            </a:r>
            <a:r>
              <a:rPr lang="en-US" altLang="zh-CN" sz="2800" dirty="0"/>
              <a:t>DFS</a:t>
            </a:r>
            <a:r>
              <a:rPr lang="zh-CN" altLang="en-US" sz="2800"/>
              <a:t>序、树链剖分</a:t>
            </a:r>
            <a:endParaRPr lang="pt-BR" altLang="zh-CN" sz="2800" dirty="0"/>
          </a:p>
        </p:txBody>
      </p:sp>
      <p:sp>
        <p:nvSpPr>
          <p:cNvPr id="2" name="日期占位符 1">
            <a:extLst>
              <a:ext uri="{FF2B5EF4-FFF2-40B4-BE49-F238E27FC236}">
                <a16:creationId xmlns:a16="http://schemas.microsoft.com/office/drawing/2014/main" id="{1AB079FA-45BB-4423-8A57-7FBBC3DB39AF}"/>
              </a:ext>
            </a:extLst>
          </p:cNvPr>
          <p:cNvSpPr>
            <a:spLocks noGrp="1"/>
          </p:cNvSpPr>
          <p:nvPr>
            <p:ph type="dt" sz="half" idx="10"/>
          </p:nvPr>
        </p:nvSpPr>
        <p:spPr/>
        <p:txBody>
          <a:bodyPr/>
          <a:lstStyle/>
          <a:p>
            <a:fld id="{DBFDA801-2D2B-45D7-90D5-571C9688A88F}"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89C96C4-9FAD-412D-91C1-24C532B80D7E}"/>
              </a:ext>
            </a:extLst>
          </p:cNvPr>
          <p:cNvSpPr>
            <a:spLocks noGrp="1"/>
          </p:cNvSpPr>
          <p:nvPr>
            <p:ph type="sldNum" sz="quarter" idx="12"/>
          </p:nvPr>
        </p:nvSpPr>
        <p:spPr/>
        <p:txBody>
          <a:bodyPr/>
          <a:lstStyle/>
          <a:p>
            <a:fld id="{4978023E-D8A4-4DDF-B8F4-DB51C34E813F}" type="slidenum">
              <a:rPr lang="zh-CN" altLang="en-US" smtClean="0"/>
              <a:t>2</a:t>
            </a:fld>
            <a:endParaRPr lang="zh-CN" altLang="en-US" dirty="0"/>
          </a:p>
        </p:txBody>
      </p:sp>
    </p:spTree>
    <p:extLst>
      <p:ext uri="{BB962C8B-B14F-4D97-AF65-F5344CB8AC3E}">
        <p14:creationId xmlns:p14="http://schemas.microsoft.com/office/powerpoint/2010/main" val="41826033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1 </a:t>
            </a:r>
            <a:r>
              <a:rPr lang="zh-CN" altLang="en-US" sz="2000" b="1" dirty="0"/>
              <a:t>灌水 </a:t>
            </a:r>
            <a:r>
              <a:rPr lang="en-US" altLang="zh-CN" sz="2000" b="1" dirty="0"/>
              <a:t>USACO2008 Oct</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308324"/>
          </a:xfrm>
          <a:prstGeom prst="rect">
            <a:avLst/>
          </a:prstGeom>
          <a:noFill/>
        </p:spPr>
        <p:txBody>
          <a:bodyPr wrap="square" rtlCol="0">
            <a:spAutoFit/>
          </a:bodyPr>
          <a:lstStyle/>
          <a:p>
            <a:r>
              <a:rPr lang="en-US" altLang="zh-CN" dirty="0">
                <a:latin typeface="Consolas" panose="020B0609020204030204" pitchFamily="49" charset="0"/>
              </a:rPr>
              <a:t>【</a:t>
            </a:r>
            <a:r>
              <a:rPr lang="zh-CN" altLang="en-US" dirty="0">
                <a:latin typeface="Consolas" panose="020B0609020204030204" pitchFamily="49" charset="0"/>
              </a:rPr>
              <a:t>题目描述</a:t>
            </a:r>
            <a:r>
              <a:rPr lang="en-US" altLang="zh-CN" dirty="0">
                <a:latin typeface="Consolas" panose="020B0609020204030204" pitchFamily="49" charset="0"/>
              </a:rPr>
              <a:t>】</a:t>
            </a:r>
          </a:p>
          <a:p>
            <a:r>
              <a:rPr lang="en-US" altLang="zh-CN" dirty="0">
                <a:latin typeface="Consolas" panose="020B0609020204030204" pitchFamily="49" charset="0"/>
              </a:rPr>
              <a:t>Farmer John</a:t>
            </a:r>
            <a:r>
              <a:rPr lang="zh-CN" altLang="en-US" dirty="0">
                <a:latin typeface="Consolas" panose="020B0609020204030204" pitchFamily="49" charset="0"/>
              </a:rPr>
              <a:t>已经决定把水灌到他的</a:t>
            </a:r>
            <a:r>
              <a:rPr lang="en-US" altLang="zh-CN" dirty="0">
                <a:latin typeface="Consolas" panose="020B0609020204030204" pitchFamily="49" charset="0"/>
              </a:rPr>
              <a:t>n</a:t>
            </a:r>
            <a:r>
              <a:rPr lang="zh-CN" altLang="en-US" dirty="0">
                <a:latin typeface="Consolas" panose="020B0609020204030204" pitchFamily="49" charset="0"/>
              </a:rPr>
              <a:t>块农田，农田被数字</a:t>
            </a:r>
            <a:r>
              <a:rPr lang="en-US" altLang="zh-CN" dirty="0">
                <a:latin typeface="Consolas" panose="020B0609020204030204" pitchFamily="49" charset="0"/>
              </a:rPr>
              <a:t>1</a:t>
            </a:r>
            <a:r>
              <a:rPr lang="zh-CN" altLang="en-US" dirty="0">
                <a:latin typeface="Consolas" panose="020B0609020204030204" pitchFamily="49" charset="0"/>
              </a:rPr>
              <a:t>到</a:t>
            </a:r>
            <a:r>
              <a:rPr lang="en-US" altLang="zh-CN" dirty="0">
                <a:latin typeface="Consolas" panose="020B0609020204030204" pitchFamily="49" charset="0"/>
              </a:rPr>
              <a:t>n</a:t>
            </a:r>
            <a:r>
              <a:rPr lang="zh-CN" altLang="en-US" dirty="0">
                <a:latin typeface="Consolas" panose="020B0609020204030204" pitchFamily="49" charset="0"/>
              </a:rPr>
              <a:t>标记。把一块土地进行灌水有两种方法，从其他农田引水，或者这块土地建造水库。 建造一个水库需要花费</a:t>
            </a:r>
            <a:r>
              <a:rPr lang="en-US" altLang="zh-CN" dirty="0" err="1">
                <a:latin typeface="Consolas" panose="020B0609020204030204" pitchFamily="49" charset="0"/>
              </a:rPr>
              <a:t>wi</a:t>
            </a:r>
            <a:r>
              <a:rPr lang="en-US" altLang="zh-CN" dirty="0">
                <a:latin typeface="Consolas" panose="020B0609020204030204" pitchFamily="49" charset="0"/>
              </a:rPr>
              <a:t>,</a:t>
            </a:r>
            <a:r>
              <a:rPr lang="zh-CN" altLang="en-US" dirty="0">
                <a:latin typeface="Consolas" panose="020B0609020204030204" pitchFamily="49" charset="0"/>
              </a:rPr>
              <a:t>连接两块土地需要花费</a:t>
            </a:r>
            <a:r>
              <a:rPr lang="en-US" altLang="zh-CN" dirty="0" err="1">
                <a:latin typeface="Consolas" panose="020B0609020204030204" pitchFamily="49" charset="0"/>
              </a:rPr>
              <a:t>Pij</a:t>
            </a:r>
            <a:r>
              <a:rPr lang="en-US" altLang="zh-CN" dirty="0">
                <a:latin typeface="Consolas" panose="020B0609020204030204" pitchFamily="49" charset="0"/>
              </a:rPr>
              <a:t>. </a:t>
            </a:r>
          </a:p>
          <a:p>
            <a:r>
              <a:rPr lang="zh-CN" altLang="en-US" dirty="0">
                <a:latin typeface="Consolas" panose="020B0609020204030204" pitchFamily="49" charset="0"/>
              </a:rPr>
              <a:t>计算</a:t>
            </a:r>
            <a:r>
              <a:rPr lang="en-US" altLang="zh-CN" dirty="0">
                <a:latin typeface="Consolas" panose="020B0609020204030204" pitchFamily="49" charset="0"/>
              </a:rPr>
              <a:t>Farmer John</a:t>
            </a:r>
            <a:r>
              <a:rPr lang="zh-CN" altLang="en-US" dirty="0">
                <a:latin typeface="Consolas" panose="020B0609020204030204" pitchFamily="49" charset="0"/>
              </a:rPr>
              <a:t>所需的最少代价。</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a:t>
            </a:r>
            <a:r>
              <a:rPr lang="zh-CN" altLang="en-US" dirty="0">
                <a:latin typeface="Consolas" panose="020B0609020204030204" pitchFamily="49" charset="0"/>
              </a:rPr>
              <a:t>数据范围</a:t>
            </a:r>
            <a:r>
              <a:rPr lang="en-US" altLang="zh-CN" dirty="0">
                <a:latin typeface="Consolas" panose="020B0609020204030204" pitchFamily="49" charset="0"/>
              </a:rPr>
              <a:t>】</a:t>
            </a:r>
          </a:p>
          <a:p>
            <a:r>
              <a:rPr lang="en-US" altLang="zh-CN" dirty="0">
                <a:latin typeface="Consolas" panose="020B0609020204030204" pitchFamily="49" charset="0"/>
              </a:rPr>
              <a:t>1&lt;=n&lt;=300, 1&lt;=</a:t>
            </a:r>
            <a:r>
              <a:rPr lang="en-US" altLang="zh-CN" dirty="0" err="1">
                <a:latin typeface="Consolas" panose="020B0609020204030204" pitchFamily="49" charset="0"/>
              </a:rPr>
              <a:t>wi</a:t>
            </a:r>
            <a:r>
              <a:rPr lang="en-US" altLang="zh-CN" dirty="0">
                <a:latin typeface="Consolas" panose="020B0609020204030204" pitchFamily="49" charset="0"/>
              </a:rPr>
              <a:t>&lt;=100000, 1&lt;=</a:t>
            </a:r>
            <a:r>
              <a:rPr lang="en-US" altLang="zh-CN" dirty="0" err="1">
                <a:latin typeface="Consolas" panose="020B0609020204030204" pitchFamily="49" charset="0"/>
              </a:rPr>
              <a:t>Pij</a:t>
            </a:r>
            <a:r>
              <a:rPr lang="en-US" altLang="zh-CN" dirty="0">
                <a:latin typeface="Consolas" panose="020B0609020204030204" pitchFamily="49" charset="0"/>
              </a:rPr>
              <a:t>&lt;=100000,Pij=</a:t>
            </a:r>
            <a:r>
              <a:rPr lang="en-US" altLang="zh-CN" dirty="0" err="1">
                <a:latin typeface="Consolas" panose="020B0609020204030204" pitchFamily="49" charset="0"/>
              </a:rPr>
              <a:t>Pji,Pii</a:t>
            </a:r>
            <a:r>
              <a:rPr lang="en-US" altLang="zh-CN" dirty="0">
                <a:latin typeface="Consolas" panose="020B0609020204030204" pitchFamily="49" charset="0"/>
              </a:rPr>
              <a:t>=0</a:t>
            </a:r>
            <a:endParaRPr lang="pt-BR" altLang="zh-CN" dirty="0">
              <a:latin typeface="Consolas" panose="020B0609020204030204" pitchFamily="49" charset="0"/>
            </a:endParaRPr>
          </a:p>
          <a:p>
            <a:endParaRPr lang="pt-BR" altLang="zh-CN" dirty="0">
              <a:latin typeface="Consolas" panose="020B0609020204030204" pitchFamily="49" charset="0"/>
            </a:endParaRPr>
          </a:p>
        </p:txBody>
      </p:sp>
      <p:sp>
        <p:nvSpPr>
          <p:cNvPr id="2" name="日期占位符 1">
            <a:extLst>
              <a:ext uri="{FF2B5EF4-FFF2-40B4-BE49-F238E27FC236}">
                <a16:creationId xmlns:a16="http://schemas.microsoft.com/office/drawing/2014/main" id="{1AB079FA-45BB-4423-8A57-7FBBC3DB39AF}"/>
              </a:ext>
            </a:extLst>
          </p:cNvPr>
          <p:cNvSpPr>
            <a:spLocks noGrp="1"/>
          </p:cNvSpPr>
          <p:nvPr>
            <p:ph type="dt" sz="half" idx="10"/>
          </p:nvPr>
        </p:nvSpPr>
        <p:spPr/>
        <p:txBody>
          <a:bodyPr/>
          <a:lstStyle/>
          <a:p>
            <a:fld id="{DBFDA801-2D2B-45D7-90D5-571C9688A88F}"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89C96C4-9FAD-412D-91C1-24C532B80D7E}"/>
              </a:ext>
            </a:extLst>
          </p:cNvPr>
          <p:cNvSpPr>
            <a:spLocks noGrp="1"/>
          </p:cNvSpPr>
          <p:nvPr>
            <p:ph type="sldNum" sz="quarter" idx="12"/>
          </p:nvPr>
        </p:nvSpPr>
        <p:spPr/>
        <p:txBody>
          <a:bodyPr/>
          <a:lstStyle/>
          <a:p>
            <a:fld id="{4978023E-D8A4-4DDF-B8F4-DB51C34E813F}" type="slidenum">
              <a:rPr lang="zh-CN" altLang="en-US" smtClean="0"/>
              <a:t>3</a:t>
            </a:fld>
            <a:endParaRPr lang="zh-CN" altLang="en-US" dirty="0"/>
          </a:p>
        </p:txBody>
      </p:sp>
    </p:spTree>
    <p:extLst>
      <p:ext uri="{BB962C8B-B14F-4D97-AF65-F5344CB8AC3E}">
        <p14:creationId xmlns:p14="http://schemas.microsoft.com/office/powerpoint/2010/main" val="16732747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019341" cy="400110"/>
          </a:xfrm>
          <a:prstGeom prst="rect">
            <a:avLst/>
          </a:prstGeom>
          <a:noFill/>
        </p:spPr>
        <p:txBody>
          <a:bodyPr wrap="square" rtlCol="0">
            <a:spAutoFit/>
          </a:bodyPr>
          <a:lstStyle/>
          <a:p>
            <a:r>
              <a:rPr lang="zh-CN" altLang="en-US" sz="2000" b="1" dirty="0"/>
              <a:t>例题</a:t>
            </a:r>
            <a:r>
              <a:rPr lang="en-US" altLang="zh-CN" sz="2000" b="1" dirty="0"/>
              <a:t>2 </a:t>
            </a:r>
            <a:r>
              <a:rPr lang="zh-CN" altLang="en-US" sz="2000" b="1" dirty="0"/>
              <a:t>樱花与兔子 </a:t>
            </a:r>
            <a:r>
              <a:rPr lang="en-US" altLang="zh-CN" sz="2000" b="1" dirty="0"/>
              <a:t>HEOI2015</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031325"/>
          </a:xfrm>
          <a:prstGeom prst="rect">
            <a:avLst/>
          </a:prstGeom>
          <a:noFill/>
        </p:spPr>
        <p:txBody>
          <a:bodyPr wrap="square" rtlCol="0">
            <a:spAutoFit/>
          </a:bodyPr>
          <a:lstStyle/>
          <a:p>
            <a:r>
              <a:rPr lang="en-US" altLang="zh-CN" dirty="0">
                <a:latin typeface="Consolas" panose="020B0609020204030204" pitchFamily="49" charset="0"/>
              </a:rPr>
              <a:t>【</a:t>
            </a:r>
            <a:r>
              <a:rPr lang="zh-CN" altLang="en-US" dirty="0">
                <a:latin typeface="Consolas" panose="020B0609020204030204" pitchFamily="49" charset="0"/>
              </a:rPr>
              <a:t>题目描述</a:t>
            </a:r>
            <a:r>
              <a:rPr lang="en-US" altLang="zh-CN" dirty="0">
                <a:latin typeface="Consolas" panose="020B0609020204030204" pitchFamily="49" charset="0"/>
              </a:rPr>
              <a:t>】</a:t>
            </a:r>
          </a:p>
          <a:p>
            <a:r>
              <a:rPr lang="zh-CN" altLang="en-US" dirty="0">
                <a:latin typeface="Consolas" panose="020B0609020204030204" pitchFamily="49" charset="0"/>
              </a:rPr>
              <a:t>一棵</a:t>
            </a:r>
            <a:r>
              <a:rPr lang="en-US" altLang="zh-CN" dirty="0">
                <a:latin typeface="Consolas" panose="020B0609020204030204" pitchFamily="49" charset="0"/>
              </a:rPr>
              <a:t>n</a:t>
            </a:r>
            <a:r>
              <a:rPr lang="zh-CN" altLang="en-US" dirty="0">
                <a:latin typeface="Consolas" panose="020B0609020204030204" pitchFamily="49" charset="0"/>
              </a:rPr>
              <a:t>个点的树，每个点有一个重量</a:t>
            </a:r>
            <a:r>
              <a:rPr lang="en-US" altLang="zh-CN" dirty="0">
                <a:latin typeface="Consolas" panose="020B0609020204030204" pitchFamily="49" charset="0"/>
              </a:rPr>
              <a:t>ci</a:t>
            </a:r>
            <a:r>
              <a:rPr lang="zh-CN" altLang="en-US" dirty="0">
                <a:latin typeface="Consolas" panose="020B0609020204030204" pitchFamily="49" charset="0"/>
              </a:rPr>
              <a:t>和一个载重上限</a:t>
            </a:r>
            <a:r>
              <a:rPr lang="en-US" altLang="zh-CN" dirty="0">
                <a:latin typeface="Consolas" panose="020B0609020204030204" pitchFamily="49" charset="0"/>
              </a:rPr>
              <a:t>m</a:t>
            </a:r>
            <a:r>
              <a:rPr lang="zh-CN" altLang="en-US" dirty="0">
                <a:latin typeface="Consolas" panose="020B0609020204030204" pitchFamily="49" charset="0"/>
              </a:rPr>
              <a:t>。删除一个结点时，将自身的重量加到父结点上，并将所有子结点连到父结点上。</a:t>
            </a:r>
            <a:endParaRPr lang="en-US" altLang="zh-CN" dirty="0">
              <a:latin typeface="Consolas" panose="020B0609020204030204" pitchFamily="49" charset="0"/>
            </a:endParaRPr>
          </a:p>
          <a:p>
            <a:r>
              <a:rPr lang="zh-CN" altLang="en-US" dirty="0">
                <a:latin typeface="Consolas" panose="020B0609020204030204" pitchFamily="49" charset="0"/>
              </a:rPr>
              <a:t>问若要保证对于任意一个结点，子结点数与重量之和≤</a:t>
            </a:r>
            <a:r>
              <a:rPr lang="en-US" altLang="zh-CN" dirty="0">
                <a:latin typeface="Consolas" panose="020B0609020204030204" pitchFamily="49" charset="0"/>
              </a:rPr>
              <a:t>m</a:t>
            </a:r>
            <a:r>
              <a:rPr lang="zh-CN" altLang="en-US" dirty="0">
                <a:latin typeface="Consolas" panose="020B0609020204030204" pitchFamily="49" charset="0"/>
              </a:rPr>
              <a:t>时，最多删去几个结点。</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a:t>
            </a:r>
            <a:r>
              <a:rPr lang="zh-CN" altLang="en-US" dirty="0">
                <a:latin typeface="Consolas" panose="020B0609020204030204" pitchFamily="49" charset="0"/>
              </a:rPr>
              <a:t>数据范围</a:t>
            </a:r>
            <a:r>
              <a:rPr lang="en-US" altLang="zh-CN" dirty="0">
                <a:latin typeface="Consolas" panose="020B0609020204030204" pitchFamily="49" charset="0"/>
              </a:rPr>
              <a:t>】</a:t>
            </a:r>
          </a:p>
          <a:p>
            <a:r>
              <a:rPr lang="en-US" altLang="zh-CN" dirty="0">
                <a:latin typeface="Consolas" panose="020B0609020204030204" pitchFamily="49" charset="0"/>
              </a:rPr>
              <a:t>n≤2×10^6</a:t>
            </a:r>
            <a:endParaRPr lang="zh-CN" altLang="en-US" dirty="0">
              <a:latin typeface="Consolas" panose="020B0609020204030204" pitchFamily="49" charset="0"/>
            </a:endParaRPr>
          </a:p>
        </p:txBody>
      </p:sp>
      <p:sp>
        <p:nvSpPr>
          <p:cNvPr id="2" name="日期占位符 1">
            <a:extLst>
              <a:ext uri="{FF2B5EF4-FFF2-40B4-BE49-F238E27FC236}">
                <a16:creationId xmlns:a16="http://schemas.microsoft.com/office/drawing/2014/main" id="{E0419C2F-97B1-4D91-95EC-C91BB0A66948}"/>
              </a:ext>
            </a:extLst>
          </p:cNvPr>
          <p:cNvSpPr>
            <a:spLocks noGrp="1"/>
          </p:cNvSpPr>
          <p:nvPr>
            <p:ph type="dt" sz="half" idx="10"/>
          </p:nvPr>
        </p:nvSpPr>
        <p:spPr/>
        <p:txBody>
          <a:bodyPr/>
          <a:lstStyle/>
          <a:p>
            <a:fld id="{A1BA96FB-B6F8-4116-9A50-3231C4CB5906}"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F14A6219-F708-4E9A-992E-8B4C81890523}"/>
              </a:ext>
            </a:extLst>
          </p:cNvPr>
          <p:cNvSpPr>
            <a:spLocks noGrp="1"/>
          </p:cNvSpPr>
          <p:nvPr>
            <p:ph type="sldNum" sz="quarter" idx="12"/>
          </p:nvPr>
        </p:nvSpPr>
        <p:spPr/>
        <p:txBody>
          <a:bodyPr/>
          <a:lstStyle/>
          <a:p>
            <a:fld id="{4978023E-D8A4-4DDF-B8F4-DB51C34E813F}" type="slidenum">
              <a:rPr lang="zh-CN" altLang="en-US" smtClean="0"/>
              <a:t>4</a:t>
            </a:fld>
            <a:endParaRPr lang="zh-CN" altLang="en-US" dirty="0"/>
          </a:p>
        </p:txBody>
      </p:sp>
    </p:spTree>
    <p:extLst>
      <p:ext uri="{BB962C8B-B14F-4D97-AF65-F5344CB8AC3E}">
        <p14:creationId xmlns:p14="http://schemas.microsoft.com/office/powerpoint/2010/main" val="2833305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451421" cy="400110"/>
          </a:xfrm>
          <a:prstGeom prst="rect">
            <a:avLst/>
          </a:prstGeom>
          <a:noFill/>
        </p:spPr>
        <p:txBody>
          <a:bodyPr wrap="square" rtlCol="0">
            <a:spAutoFit/>
          </a:bodyPr>
          <a:lstStyle/>
          <a:p>
            <a:r>
              <a:rPr lang="zh-CN" altLang="en-US" sz="2000" b="1" dirty="0"/>
              <a:t>例题</a:t>
            </a:r>
            <a:r>
              <a:rPr lang="en-US" altLang="zh-CN" sz="2000" b="1" dirty="0"/>
              <a:t>3 BICIKLI COCI2006-2007 Contest3</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031325"/>
          </a:xfrm>
          <a:prstGeom prst="rect">
            <a:avLst/>
          </a:prstGeom>
          <a:noFill/>
        </p:spPr>
        <p:txBody>
          <a:bodyPr wrap="square" rtlCol="0">
            <a:spAutoFit/>
          </a:bodyPr>
          <a:lstStyle/>
          <a:p>
            <a:r>
              <a:rPr lang="en-US" altLang="zh-CN" dirty="0">
                <a:latin typeface="Consolas" panose="020B0609020204030204" pitchFamily="49" charset="0"/>
              </a:rPr>
              <a:t>【</a:t>
            </a:r>
            <a:r>
              <a:rPr lang="zh-CN" altLang="en-US" dirty="0">
                <a:latin typeface="Consolas" panose="020B0609020204030204" pitchFamily="49" charset="0"/>
              </a:rPr>
              <a:t>题目描述</a:t>
            </a:r>
            <a:r>
              <a:rPr lang="en-US" altLang="zh-CN" dirty="0">
                <a:latin typeface="Consolas" panose="020B0609020204030204" pitchFamily="49" charset="0"/>
              </a:rPr>
              <a:t>】</a:t>
            </a:r>
          </a:p>
          <a:p>
            <a:r>
              <a:rPr lang="zh-CN" altLang="en-US" dirty="0">
                <a:latin typeface="Consolas" panose="020B0609020204030204" pitchFamily="49" charset="0"/>
              </a:rPr>
              <a:t>给定一个有向图，</a:t>
            </a:r>
            <a:r>
              <a:rPr lang="en-US" altLang="zh-CN" dirty="0">
                <a:latin typeface="Consolas" panose="020B0609020204030204" pitchFamily="49" charset="0"/>
              </a:rPr>
              <a:t>n</a:t>
            </a:r>
            <a:r>
              <a:rPr lang="zh-CN" altLang="en-US" dirty="0">
                <a:latin typeface="Consolas" panose="020B0609020204030204" pitchFamily="49" charset="0"/>
              </a:rPr>
              <a:t>个点，</a:t>
            </a:r>
            <a:r>
              <a:rPr lang="en-US" altLang="zh-CN" dirty="0">
                <a:latin typeface="Consolas" panose="020B0609020204030204" pitchFamily="49" charset="0"/>
              </a:rPr>
              <a:t>m</a:t>
            </a:r>
            <a:r>
              <a:rPr lang="zh-CN" altLang="en-US" dirty="0">
                <a:latin typeface="Consolas" panose="020B0609020204030204" pitchFamily="49" charset="0"/>
              </a:rPr>
              <a:t>条边。请问，</a:t>
            </a:r>
            <a:r>
              <a:rPr lang="en-US" altLang="zh-CN" dirty="0">
                <a:latin typeface="Consolas" panose="020B0609020204030204" pitchFamily="49" charset="0"/>
              </a:rPr>
              <a:t>1</a:t>
            </a:r>
            <a:r>
              <a:rPr lang="zh-CN" altLang="en-US" dirty="0">
                <a:latin typeface="Consolas" panose="020B0609020204030204" pitchFamily="49" charset="0"/>
              </a:rPr>
              <a:t>号点到</a:t>
            </a:r>
            <a:r>
              <a:rPr lang="en-US" altLang="zh-CN" dirty="0">
                <a:latin typeface="Consolas" panose="020B0609020204030204" pitchFamily="49" charset="0"/>
              </a:rPr>
              <a:t>2</a:t>
            </a:r>
            <a:r>
              <a:rPr lang="zh-CN" altLang="en-US" dirty="0">
                <a:latin typeface="Consolas" panose="020B0609020204030204" pitchFamily="49" charset="0"/>
              </a:rPr>
              <a:t>号点有多少条路径？</a:t>
            </a:r>
            <a:endParaRPr lang="en-US" altLang="zh-CN" dirty="0">
              <a:latin typeface="Consolas" panose="020B0609020204030204" pitchFamily="49" charset="0"/>
            </a:endParaRPr>
          </a:p>
          <a:p>
            <a:r>
              <a:rPr lang="zh-CN" altLang="en-US" dirty="0">
                <a:latin typeface="Consolas" panose="020B0609020204030204" pitchFamily="49" charset="0"/>
              </a:rPr>
              <a:t>如果有无限多条，输出</a:t>
            </a:r>
            <a:r>
              <a:rPr lang="en-US" altLang="zh-CN" dirty="0">
                <a:latin typeface="Consolas" panose="020B0609020204030204" pitchFamily="49" charset="0"/>
              </a:rPr>
              <a:t>inf</a:t>
            </a:r>
            <a:r>
              <a:rPr lang="zh-CN" altLang="en-US" dirty="0">
                <a:latin typeface="Consolas" panose="020B0609020204030204" pitchFamily="49" charset="0"/>
              </a:rPr>
              <a:t>，如果有限，输出答案模</a:t>
            </a:r>
            <a:r>
              <a:rPr lang="en-US" altLang="zh-CN" dirty="0">
                <a:latin typeface="Consolas" panose="020B0609020204030204" pitchFamily="49" charset="0"/>
              </a:rPr>
              <a:t>10^9</a:t>
            </a:r>
            <a:r>
              <a:rPr lang="zh-CN" altLang="en-US" dirty="0">
                <a:latin typeface="Consolas" panose="020B0609020204030204" pitchFamily="49" charset="0"/>
              </a:rPr>
              <a:t>的余数。</a:t>
            </a:r>
          </a:p>
          <a:p>
            <a:r>
              <a:rPr lang="zh-CN" altLang="en-US" dirty="0">
                <a:latin typeface="Consolas" panose="020B0609020204030204" pitchFamily="49" charset="0"/>
              </a:rPr>
              <a:t>两点之间可能有重边，需要看成是不同的路径。</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a:t>
            </a:r>
            <a:r>
              <a:rPr lang="zh-CN" altLang="en-US" dirty="0">
                <a:latin typeface="Consolas" panose="020B0609020204030204" pitchFamily="49" charset="0"/>
              </a:rPr>
              <a:t>数据范围</a:t>
            </a:r>
            <a:r>
              <a:rPr lang="en-US" altLang="zh-CN" dirty="0">
                <a:latin typeface="Consolas" panose="020B0609020204030204" pitchFamily="49" charset="0"/>
              </a:rPr>
              <a:t>】</a:t>
            </a:r>
          </a:p>
          <a:p>
            <a:r>
              <a:rPr lang="pt-BR" altLang="zh-CN" dirty="0">
                <a:latin typeface="Consolas" panose="020B0609020204030204" pitchFamily="49" charset="0"/>
              </a:rPr>
              <a:t>1 ≤ N ≤ 1e4, 1 ≤ M ≤ 1e5</a:t>
            </a:r>
            <a:endParaRPr lang="zh-CN" altLang="en-US" dirty="0">
              <a:latin typeface="Consolas" panose="020B0609020204030204" pitchFamily="49" charset="0"/>
            </a:endParaRPr>
          </a:p>
        </p:txBody>
      </p:sp>
      <p:sp>
        <p:nvSpPr>
          <p:cNvPr id="2" name="日期占位符 1">
            <a:extLst>
              <a:ext uri="{FF2B5EF4-FFF2-40B4-BE49-F238E27FC236}">
                <a16:creationId xmlns:a16="http://schemas.microsoft.com/office/drawing/2014/main" id="{7E1BC30B-13CA-41E3-835F-1E114E22C556}"/>
              </a:ext>
            </a:extLst>
          </p:cNvPr>
          <p:cNvSpPr>
            <a:spLocks noGrp="1"/>
          </p:cNvSpPr>
          <p:nvPr>
            <p:ph type="dt" sz="half" idx="10"/>
          </p:nvPr>
        </p:nvSpPr>
        <p:spPr/>
        <p:txBody>
          <a:bodyPr/>
          <a:lstStyle/>
          <a:p>
            <a:fld id="{4BF4BAEA-86A3-4E85-8C63-456CA3E008D1}"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B563E2FE-B6C2-4E55-871E-F049A12D2514}"/>
              </a:ext>
            </a:extLst>
          </p:cNvPr>
          <p:cNvSpPr>
            <a:spLocks noGrp="1"/>
          </p:cNvSpPr>
          <p:nvPr>
            <p:ph type="sldNum" sz="quarter" idx="12"/>
          </p:nvPr>
        </p:nvSpPr>
        <p:spPr/>
        <p:txBody>
          <a:bodyPr/>
          <a:lstStyle/>
          <a:p>
            <a:fld id="{4978023E-D8A4-4DDF-B8F4-DB51C34E813F}" type="slidenum">
              <a:rPr lang="zh-CN" altLang="en-US" smtClean="0"/>
              <a:t>5</a:t>
            </a:fld>
            <a:endParaRPr lang="zh-CN" altLang="en-US" dirty="0"/>
          </a:p>
        </p:txBody>
      </p:sp>
    </p:spTree>
    <p:extLst>
      <p:ext uri="{BB962C8B-B14F-4D97-AF65-F5344CB8AC3E}">
        <p14:creationId xmlns:p14="http://schemas.microsoft.com/office/powerpoint/2010/main" val="2934280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019341" cy="400110"/>
          </a:xfrm>
          <a:prstGeom prst="rect">
            <a:avLst/>
          </a:prstGeom>
          <a:noFill/>
        </p:spPr>
        <p:txBody>
          <a:bodyPr wrap="square" rtlCol="0">
            <a:spAutoFit/>
          </a:bodyPr>
          <a:lstStyle/>
          <a:p>
            <a:r>
              <a:rPr lang="zh-CN" altLang="en-US" sz="2000" b="1" dirty="0"/>
              <a:t>例题</a:t>
            </a:r>
            <a:r>
              <a:rPr lang="en-US" altLang="zh-CN" sz="2000" b="1" dirty="0"/>
              <a:t>4</a:t>
            </a:r>
            <a:r>
              <a:rPr lang="zh-CN" altLang="en-US" sz="2000" b="1" dirty="0"/>
              <a:t> 玛卡丽 </a:t>
            </a:r>
            <a:r>
              <a:rPr lang="en-US" altLang="zh-CN" sz="2000" b="1" dirty="0"/>
              <a:t>P1186</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031325"/>
          </a:xfrm>
          <a:prstGeom prst="rect">
            <a:avLst/>
          </a:prstGeom>
          <a:noFill/>
        </p:spPr>
        <p:txBody>
          <a:bodyPr wrap="square" rtlCol="0">
            <a:spAutoFit/>
          </a:bodyPr>
          <a:lstStyle/>
          <a:p>
            <a:r>
              <a:rPr lang="en-US" altLang="zh-CN" dirty="0">
                <a:latin typeface="Consolas" panose="020B0609020204030204" pitchFamily="49" charset="0"/>
                <a:ea typeface="+mj-ea"/>
              </a:rPr>
              <a:t>【</a:t>
            </a:r>
            <a:r>
              <a:rPr lang="zh-CN" altLang="en-US" dirty="0">
                <a:latin typeface="Consolas" panose="020B0609020204030204" pitchFamily="49" charset="0"/>
                <a:ea typeface="+mj-ea"/>
              </a:rPr>
              <a:t>题目描述</a:t>
            </a:r>
            <a:r>
              <a:rPr lang="en-US" altLang="zh-CN" dirty="0">
                <a:latin typeface="Consolas" panose="020B0609020204030204" pitchFamily="49" charset="0"/>
                <a:ea typeface="+mj-ea"/>
              </a:rPr>
              <a:t>】</a:t>
            </a:r>
          </a:p>
          <a:p>
            <a:r>
              <a:rPr lang="en-US" altLang="zh-CN" dirty="0">
                <a:latin typeface="Consolas" panose="020B0609020204030204" pitchFamily="49" charset="0"/>
              </a:rPr>
              <a:t>N</a:t>
            </a:r>
            <a:r>
              <a:rPr lang="zh-CN" altLang="en-US" dirty="0">
                <a:latin typeface="Consolas" panose="020B0609020204030204" pitchFamily="49" charset="0"/>
              </a:rPr>
              <a:t>个点有</a:t>
            </a:r>
            <a:r>
              <a:rPr lang="en-US" altLang="zh-CN" dirty="0">
                <a:latin typeface="Consolas" panose="020B0609020204030204" pitchFamily="49" charset="0"/>
              </a:rPr>
              <a:t>M</a:t>
            </a:r>
            <a:r>
              <a:rPr lang="zh-CN" altLang="en-US" dirty="0">
                <a:latin typeface="Consolas" panose="020B0609020204030204" pitchFamily="49" charset="0"/>
              </a:rPr>
              <a:t>条边的无向图，已知有一条边不能通过，但是不知道是哪一条。</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求最短路的最大值</a:t>
            </a:r>
            <a:r>
              <a:rPr lang="en-US" altLang="zh-CN" dirty="0">
                <a:latin typeface="Consolas" panose="020B0609020204030204" pitchFamily="49" charset="0"/>
              </a:rPr>
              <a:t>T</a:t>
            </a:r>
            <a:r>
              <a:rPr lang="zh-CN" altLang="en-US" dirty="0">
                <a:latin typeface="Consolas" panose="020B0609020204030204" pitchFamily="49" charset="0"/>
              </a:rPr>
              <a:t>（即：无论哪一条边不能通过，最短路都不会超过这个值</a:t>
            </a:r>
            <a:r>
              <a:rPr lang="en-US" altLang="zh-CN" dirty="0">
                <a:latin typeface="Consolas" panose="020B0609020204030204" pitchFamily="49" charset="0"/>
              </a:rPr>
              <a:t>T</a:t>
            </a:r>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en-US" altLang="zh-CN" dirty="0">
                <a:latin typeface="Consolas" panose="020B0609020204030204" pitchFamily="49" charset="0"/>
              </a:rPr>
              <a:t>【</a:t>
            </a:r>
            <a:r>
              <a:rPr lang="zh-CN" altLang="en-US" dirty="0">
                <a:latin typeface="Consolas" panose="020B0609020204030204" pitchFamily="49" charset="0"/>
              </a:rPr>
              <a:t>数据范围</a:t>
            </a:r>
            <a:r>
              <a:rPr lang="en-US" altLang="zh-CN" dirty="0">
                <a:latin typeface="Consolas" panose="020B0609020204030204" pitchFamily="49" charset="0"/>
              </a:rPr>
              <a:t>】</a:t>
            </a:r>
          </a:p>
          <a:p>
            <a:r>
              <a:rPr lang="en-US" altLang="zh-CN" dirty="0">
                <a:latin typeface="Consolas" panose="020B0609020204030204" pitchFamily="49" charset="0"/>
              </a:rPr>
              <a:t>N&lt;=500,M&lt;=2e5,1&lt;=</a:t>
            </a:r>
            <a:r>
              <a:rPr lang="zh-CN" altLang="en-US" dirty="0">
                <a:latin typeface="Consolas" panose="020B0609020204030204" pitchFamily="49" charset="0"/>
              </a:rPr>
              <a:t>边权</a:t>
            </a:r>
            <a:r>
              <a:rPr lang="en-US" altLang="zh-CN" dirty="0">
                <a:latin typeface="Consolas" panose="020B0609020204030204" pitchFamily="49" charset="0"/>
              </a:rPr>
              <a:t>&lt;=1e4,</a:t>
            </a:r>
            <a:r>
              <a:rPr lang="zh-CN" altLang="en-US" dirty="0">
                <a:latin typeface="Consolas" panose="020B0609020204030204" pitchFamily="49" charset="0"/>
              </a:rPr>
              <a:t>保证路径可达。</a:t>
            </a:r>
            <a:endParaRPr lang="en-US" altLang="zh-CN" dirty="0">
              <a:latin typeface="Consolas" panose="020B0609020204030204" pitchFamily="49" charset="0"/>
            </a:endParaRPr>
          </a:p>
        </p:txBody>
      </p:sp>
      <p:sp>
        <p:nvSpPr>
          <p:cNvPr id="2" name="日期占位符 1">
            <a:extLst>
              <a:ext uri="{FF2B5EF4-FFF2-40B4-BE49-F238E27FC236}">
                <a16:creationId xmlns:a16="http://schemas.microsoft.com/office/drawing/2014/main" id="{C333438A-DB85-4021-ACBB-845865574688}"/>
              </a:ext>
            </a:extLst>
          </p:cNvPr>
          <p:cNvSpPr>
            <a:spLocks noGrp="1"/>
          </p:cNvSpPr>
          <p:nvPr>
            <p:ph type="dt" sz="half" idx="10"/>
          </p:nvPr>
        </p:nvSpPr>
        <p:spPr/>
        <p:txBody>
          <a:bodyPr/>
          <a:lstStyle/>
          <a:p>
            <a:fld id="{A24551E3-778F-41AB-9ECF-49CA4FFFF33D}"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70B6DABA-4A46-4DBB-96F1-7CD3A69CEE83}"/>
              </a:ext>
            </a:extLst>
          </p:cNvPr>
          <p:cNvSpPr>
            <a:spLocks noGrp="1"/>
          </p:cNvSpPr>
          <p:nvPr>
            <p:ph type="sldNum" sz="quarter" idx="12"/>
          </p:nvPr>
        </p:nvSpPr>
        <p:spPr/>
        <p:txBody>
          <a:bodyPr/>
          <a:lstStyle/>
          <a:p>
            <a:fld id="{4978023E-D8A4-4DDF-B8F4-DB51C34E813F}" type="slidenum">
              <a:rPr lang="zh-CN" altLang="en-US" smtClean="0"/>
              <a:t>6</a:t>
            </a:fld>
            <a:endParaRPr lang="zh-CN" altLang="en-US" dirty="0"/>
          </a:p>
        </p:txBody>
      </p:sp>
    </p:spTree>
    <p:extLst>
      <p:ext uri="{BB962C8B-B14F-4D97-AF65-F5344CB8AC3E}">
        <p14:creationId xmlns:p14="http://schemas.microsoft.com/office/powerpoint/2010/main" val="10493718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019341" cy="400110"/>
          </a:xfrm>
          <a:prstGeom prst="rect">
            <a:avLst/>
          </a:prstGeom>
          <a:noFill/>
        </p:spPr>
        <p:txBody>
          <a:bodyPr wrap="square" rtlCol="0">
            <a:spAutoFit/>
          </a:bodyPr>
          <a:lstStyle/>
          <a:p>
            <a:r>
              <a:rPr lang="zh-CN" altLang="en-US" sz="2000" b="1" dirty="0"/>
              <a:t>例题</a:t>
            </a:r>
            <a:r>
              <a:rPr lang="en-US" altLang="zh-CN" sz="2000" b="1" dirty="0"/>
              <a:t>5</a:t>
            </a:r>
            <a:r>
              <a:rPr lang="zh-CN" altLang="en-US" sz="2000" b="1" dirty="0"/>
              <a:t> 桥 </a:t>
            </a:r>
            <a:r>
              <a:rPr lang="en-US" altLang="zh-CN" sz="2000" b="1" dirty="0"/>
              <a:t>TJOI2012</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2031325"/>
          </a:xfrm>
          <a:prstGeom prst="rect">
            <a:avLst/>
          </a:prstGeom>
          <a:noFill/>
        </p:spPr>
        <p:txBody>
          <a:bodyPr wrap="square" rtlCol="0">
            <a:spAutoFit/>
          </a:bodyPr>
          <a:lstStyle/>
          <a:p>
            <a:r>
              <a:rPr lang="en-US" altLang="zh-CN" dirty="0">
                <a:latin typeface="+mj-ea"/>
                <a:ea typeface="+mj-ea"/>
              </a:rPr>
              <a:t>【</a:t>
            </a:r>
            <a:r>
              <a:rPr lang="zh-CN" altLang="en-US" dirty="0">
                <a:latin typeface="+mj-ea"/>
                <a:ea typeface="+mj-ea"/>
              </a:rPr>
              <a:t>题目描述</a:t>
            </a:r>
            <a:r>
              <a:rPr lang="en-US" altLang="zh-CN" dirty="0">
                <a:latin typeface="+mj-ea"/>
                <a:ea typeface="+mj-ea"/>
              </a:rPr>
              <a:t>】</a:t>
            </a:r>
          </a:p>
          <a:p>
            <a:r>
              <a:rPr lang="en-US" altLang="zh-CN" dirty="0">
                <a:latin typeface="Consolas" panose="020B0609020204030204" pitchFamily="49" charset="0"/>
              </a:rPr>
              <a:t>N</a:t>
            </a:r>
            <a:r>
              <a:rPr lang="zh-CN" altLang="en-US" dirty="0">
                <a:latin typeface="Consolas" panose="020B0609020204030204" pitchFamily="49" charset="0"/>
              </a:rPr>
              <a:t>个点有</a:t>
            </a:r>
            <a:r>
              <a:rPr lang="en-US" altLang="zh-CN" dirty="0">
                <a:latin typeface="Consolas" panose="020B0609020204030204" pitchFamily="49" charset="0"/>
              </a:rPr>
              <a:t>M</a:t>
            </a:r>
            <a:r>
              <a:rPr lang="zh-CN" altLang="en-US" dirty="0">
                <a:latin typeface="Consolas" panose="020B0609020204030204" pitchFamily="49" charset="0"/>
              </a:rPr>
              <a:t>条边的无向图，已知有一条边不能通过，但是不知道是哪一条。</a:t>
            </a:r>
            <a:endParaRPr lang="en-US" altLang="zh-CN" dirty="0">
              <a:latin typeface="Consolas" panose="020B0609020204030204" pitchFamily="49" charset="0"/>
            </a:endParaRPr>
          </a:p>
          <a:p>
            <a:endParaRPr lang="en-US" altLang="zh-CN" dirty="0">
              <a:latin typeface="Consolas" panose="020B0609020204030204" pitchFamily="49" charset="0"/>
            </a:endParaRPr>
          </a:p>
          <a:p>
            <a:r>
              <a:rPr lang="zh-CN" altLang="en-US" dirty="0">
                <a:latin typeface="Consolas" panose="020B0609020204030204" pitchFamily="49" charset="0"/>
              </a:rPr>
              <a:t>求最短路的最大值</a:t>
            </a:r>
            <a:r>
              <a:rPr lang="en-US" altLang="zh-CN" dirty="0">
                <a:latin typeface="Consolas" panose="020B0609020204030204" pitchFamily="49" charset="0"/>
              </a:rPr>
              <a:t>T</a:t>
            </a:r>
            <a:r>
              <a:rPr lang="zh-CN" altLang="en-US" dirty="0">
                <a:latin typeface="Consolas" panose="020B0609020204030204" pitchFamily="49" charset="0"/>
              </a:rPr>
              <a:t>（即：无论哪一条边不能通过，最短路都不会超过这个值</a:t>
            </a:r>
            <a:r>
              <a:rPr lang="en-US" altLang="zh-CN" dirty="0">
                <a:latin typeface="Consolas" panose="020B0609020204030204" pitchFamily="49" charset="0"/>
              </a:rPr>
              <a:t>T</a:t>
            </a:r>
            <a:r>
              <a:rPr lang="zh-CN" altLang="en-US" dirty="0">
                <a:latin typeface="Consolas" panose="020B0609020204030204" pitchFamily="49" charset="0"/>
              </a:rPr>
              <a:t>）</a:t>
            </a:r>
            <a:endParaRPr lang="en-US" altLang="zh-CN" dirty="0">
              <a:latin typeface="Consolas" panose="020B0609020204030204" pitchFamily="49" charset="0"/>
            </a:endParaRPr>
          </a:p>
          <a:p>
            <a:endParaRPr lang="en-US" altLang="zh-CN" dirty="0">
              <a:latin typeface="+mj-ea"/>
              <a:ea typeface="+mj-ea"/>
            </a:endParaRPr>
          </a:p>
          <a:p>
            <a:r>
              <a:rPr lang="en-US" altLang="zh-CN" dirty="0">
                <a:latin typeface="+mj-ea"/>
                <a:ea typeface="+mj-ea"/>
              </a:rPr>
              <a:t>【</a:t>
            </a:r>
            <a:r>
              <a:rPr lang="zh-CN" altLang="en-US" dirty="0">
                <a:latin typeface="+mj-ea"/>
                <a:ea typeface="+mj-ea"/>
              </a:rPr>
              <a:t>数据范围</a:t>
            </a:r>
            <a:r>
              <a:rPr lang="en-US" altLang="zh-CN" dirty="0">
                <a:latin typeface="+mj-ea"/>
                <a:ea typeface="+mj-ea"/>
              </a:rPr>
              <a:t>】</a:t>
            </a:r>
          </a:p>
          <a:p>
            <a:r>
              <a:rPr lang="en-US" altLang="zh-CN" b="1" dirty="0">
                <a:solidFill>
                  <a:srgbClr val="FF0000"/>
                </a:solidFill>
                <a:latin typeface="+mj-ea"/>
                <a:ea typeface="+mj-ea"/>
              </a:rPr>
              <a:t>N&lt;=1e5</a:t>
            </a:r>
            <a:r>
              <a:rPr lang="en-US" altLang="zh-CN" dirty="0">
                <a:latin typeface="+mj-ea"/>
                <a:ea typeface="+mj-ea"/>
              </a:rPr>
              <a:t>,M&lt;=2e5,1&lt;=</a:t>
            </a:r>
            <a:r>
              <a:rPr lang="zh-CN" altLang="en-US" dirty="0">
                <a:latin typeface="+mj-ea"/>
                <a:ea typeface="+mj-ea"/>
              </a:rPr>
              <a:t>边权</a:t>
            </a:r>
            <a:r>
              <a:rPr lang="en-US" altLang="zh-CN" dirty="0">
                <a:latin typeface="+mj-ea"/>
                <a:ea typeface="+mj-ea"/>
              </a:rPr>
              <a:t>&lt;=1e4,</a:t>
            </a:r>
            <a:r>
              <a:rPr lang="zh-CN" altLang="en-US" dirty="0">
                <a:latin typeface="+mj-ea"/>
                <a:ea typeface="+mj-ea"/>
              </a:rPr>
              <a:t>保证路径可达。</a:t>
            </a:r>
          </a:p>
        </p:txBody>
      </p:sp>
      <p:sp>
        <p:nvSpPr>
          <p:cNvPr id="2" name="日期占位符 1">
            <a:extLst>
              <a:ext uri="{FF2B5EF4-FFF2-40B4-BE49-F238E27FC236}">
                <a16:creationId xmlns:a16="http://schemas.microsoft.com/office/drawing/2014/main" id="{BA74DB70-2B4C-4CB7-BF09-5C09693E5E3E}"/>
              </a:ext>
            </a:extLst>
          </p:cNvPr>
          <p:cNvSpPr>
            <a:spLocks noGrp="1"/>
          </p:cNvSpPr>
          <p:nvPr>
            <p:ph type="dt" sz="half" idx="10"/>
          </p:nvPr>
        </p:nvSpPr>
        <p:spPr/>
        <p:txBody>
          <a:bodyPr/>
          <a:lstStyle/>
          <a:p>
            <a:fld id="{C9227BA2-AA7C-4C03-BDF5-3A055E10AF32}"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5B363106-8BEA-497E-8C6C-DAB2E27541C0}"/>
              </a:ext>
            </a:extLst>
          </p:cNvPr>
          <p:cNvSpPr>
            <a:spLocks noGrp="1"/>
          </p:cNvSpPr>
          <p:nvPr>
            <p:ph type="sldNum" sz="quarter" idx="12"/>
          </p:nvPr>
        </p:nvSpPr>
        <p:spPr/>
        <p:txBody>
          <a:bodyPr/>
          <a:lstStyle/>
          <a:p>
            <a:fld id="{4978023E-D8A4-4DDF-B8F4-DB51C34E813F}" type="slidenum">
              <a:rPr lang="zh-CN" altLang="en-US" smtClean="0"/>
              <a:t>7</a:t>
            </a:fld>
            <a:endParaRPr lang="zh-CN" altLang="en-US" dirty="0"/>
          </a:p>
        </p:txBody>
      </p:sp>
    </p:spTree>
    <p:extLst>
      <p:ext uri="{BB962C8B-B14F-4D97-AF65-F5344CB8AC3E}">
        <p14:creationId xmlns:p14="http://schemas.microsoft.com/office/powerpoint/2010/main" val="3303202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019341" cy="400110"/>
          </a:xfrm>
          <a:prstGeom prst="rect">
            <a:avLst/>
          </a:prstGeom>
          <a:noFill/>
        </p:spPr>
        <p:txBody>
          <a:bodyPr wrap="square" rtlCol="0">
            <a:spAutoFit/>
          </a:bodyPr>
          <a:lstStyle/>
          <a:p>
            <a:r>
              <a:rPr lang="zh-CN" altLang="en-US" sz="2000" b="1" dirty="0"/>
              <a:t>例题</a:t>
            </a:r>
            <a:r>
              <a:rPr lang="en-US" altLang="zh-CN" sz="2000" b="1" dirty="0"/>
              <a:t>6</a:t>
            </a:r>
            <a:r>
              <a:rPr lang="zh-CN" altLang="en-US" sz="2000" b="1" dirty="0"/>
              <a:t> </a:t>
            </a:r>
            <a:r>
              <a:rPr lang="en-US" altLang="zh-CN" sz="2000" b="1" dirty="0"/>
              <a:t>Street Directions</a:t>
            </a:r>
            <a:r>
              <a:rPr lang="zh-CN" altLang="en-US" sz="2000" b="1" dirty="0"/>
              <a:t> </a:t>
            </a:r>
            <a:r>
              <a:rPr lang="en-US" altLang="zh-CN" sz="2000" b="1" dirty="0"/>
              <a:t>POJ1515</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1477328"/>
          </a:xfrm>
          <a:prstGeom prst="rect">
            <a:avLst/>
          </a:prstGeom>
          <a:noFill/>
        </p:spPr>
        <p:txBody>
          <a:bodyPr wrap="square" rtlCol="0">
            <a:spAutoFit/>
          </a:bodyPr>
          <a:lstStyle/>
          <a:p>
            <a:r>
              <a:rPr lang="en-US" altLang="zh-CN" dirty="0">
                <a:latin typeface="+mj-ea"/>
                <a:ea typeface="+mj-ea"/>
              </a:rPr>
              <a:t>【</a:t>
            </a:r>
            <a:r>
              <a:rPr lang="zh-CN" altLang="en-US" dirty="0">
                <a:latin typeface="+mj-ea"/>
                <a:ea typeface="+mj-ea"/>
              </a:rPr>
              <a:t>题目描述</a:t>
            </a:r>
            <a:r>
              <a:rPr lang="en-US" altLang="zh-CN" dirty="0">
                <a:latin typeface="+mj-ea"/>
                <a:ea typeface="+mj-ea"/>
              </a:rPr>
              <a:t>】</a:t>
            </a:r>
          </a:p>
          <a:p>
            <a:r>
              <a:rPr lang="en-US" altLang="zh-CN" dirty="0">
                <a:latin typeface="+mj-ea"/>
                <a:ea typeface="+mj-ea"/>
              </a:rPr>
              <a:t>1</a:t>
            </a:r>
            <a:r>
              <a:rPr lang="zh-CN" altLang="en-US" dirty="0">
                <a:latin typeface="+mj-ea"/>
                <a:ea typeface="+mj-ea"/>
              </a:rPr>
              <a:t>、给定一个无向图，给尽可能多的边定向</a:t>
            </a:r>
            <a:r>
              <a:rPr lang="en-US" altLang="zh-CN" dirty="0">
                <a:latin typeface="+mj-ea"/>
                <a:ea typeface="+mj-ea"/>
              </a:rPr>
              <a:t>(</a:t>
            </a:r>
            <a:r>
              <a:rPr lang="zh-CN" altLang="en-US" dirty="0">
                <a:latin typeface="+mj-ea"/>
                <a:ea typeface="+mj-ea"/>
              </a:rPr>
              <a:t>双向边变单向边</a:t>
            </a:r>
            <a:r>
              <a:rPr lang="en-US" altLang="zh-CN" dirty="0">
                <a:latin typeface="+mj-ea"/>
                <a:ea typeface="+mj-ea"/>
              </a:rPr>
              <a:t>)</a:t>
            </a:r>
            <a:r>
              <a:rPr lang="zh-CN" altLang="en-US" dirty="0">
                <a:latin typeface="+mj-ea"/>
                <a:ea typeface="+mj-ea"/>
              </a:rPr>
              <a:t>，使得其仍是一个强连通图</a:t>
            </a:r>
          </a:p>
          <a:p>
            <a:r>
              <a:rPr lang="en-US" altLang="zh-CN" dirty="0">
                <a:latin typeface="+mj-ea"/>
                <a:ea typeface="+mj-ea"/>
              </a:rPr>
              <a:t>2</a:t>
            </a:r>
            <a:r>
              <a:rPr lang="zh-CN" altLang="en-US" dirty="0">
                <a:latin typeface="+mj-ea"/>
                <a:ea typeface="+mj-ea"/>
              </a:rPr>
              <a:t>、输出定向方案</a:t>
            </a:r>
            <a:endParaRPr lang="en-US" altLang="zh-CN" dirty="0">
              <a:latin typeface="+mj-ea"/>
              <a:ea typeface="+mj-ea"/>
            </a:endParaRPr>
          </a:p>
          <a:p>
            <a:r>
              <a:rPr lang="en-US" altLang="zh-CN" dirty="0">
                <a:latin typeface="+mj-ea"/>
                <a:ea typeface="+mj-ea"/>
              </a:rPr>
              <a:t>【</a:t>
            </a:r>
            <a:r>
              <a:rPr lang="zh-CN" altLang="en-US" dirty="0">
                <a:latin typeface="+mj-ea"/>
                <a:ea typeface="+mj-ea"/>
              </a:rPr>
              <a:t>数据范围</a:t>
            </a:r>
            <a:r>
              <a:rPr lang="en-US" altLang="zh-CN" dirty="0">
                <a:latin typeface="+mj-ea"/>
                <a:ea typeface="+mj-ea"/>
              </a:rPr>
              <a:t>】</a:t>
            </a:r>
          </a:p>
          <a:p>
            <a:r>
              <a:rPr lang="en-US" altLang="zh-CN" dirty="0">
                <a:latin typeface="+mj-ea"/>
                <a:ea typeface="+mj-ea"/>
              </a:rPr>
              <a:t>N&lt;=1e3,M&lt;=2e5.</a:t>
            </a:r>
            <a:endParaRPr lang="zh-CN" altLang="en-US" dirty="0">
              <a:latin typeface="+mj-ea"/>
              <a:ea typeface="+mj-ea"/>
            </a:endParaRPr>
          </a:p>
        </p:txBody>
      </p:sp>
      <p:sp>
        <p:nvSpPr>
          <p:cNvPr id="2" name="日期占位符 1">
            <a:extLst>
              <a:ext uri="{FF2B5EF4-FFF2-40B4-BE49-F238E27FC236}">
                <a16:creationId xmlns:a16="http://schemas.microsoft.com/office/drawing/2014/main" id="{D5F32FFD-FFBA-4745-9FB2-9CD7D2333AAC}"/>
              </a:ext>
            </a:extLst>
          </p:cNvPr>
          <p:cNvSpPr>
            <a:spLocks noGrp="1"/>
          </p:cNvSpPr>
          <p:nvPr>
            <p:ph type="dt" sz="half" idx="10"/>
          </p:nvPr>
        </p:nvSpPr>
        <p:spPr/>
        <p:txBody>
          <a:bodyPr/>
          <a:lstStyle/>
          <a:p>
            <a:fld id="{C4A9E3B5-BB51-48DD-A7BB-001B4B8929A4}"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87D9B64D-A5AB-44E3-BD47-773482D7BAF4}"/>
              </a:ext>
            </a:extLst>
          </p:cNvPr>
          <p:cNvSpPr>
            <a:spLocks noGrp="1"/>
          </p:cNvSpPr>
          <p:nvPr>
            <p:ph type="sldNum" sz="quarter" idx="12"/>
          </p:nvPr>
        </p:nvSpPr>
        <p:spPr/>
        <p:txBody>
          <a:bodyPr/>
          <a:lstStyle/>
          <a:p>
            <a:fld id="{4978023E-D8A4-4DDF-B8F4-DB51C34E813F}" type="slidenum">
              <a:rPr lang="zh-CN" altLang="en-US" smtClean="0"/>
              <a:t>8</a:t>
            </a:fld>
            <a:endParaRPr lang="zh-CN" altLang="en-US" dirty="0"/>
          </a:p>
        </p:txBody>
      </p:sp>
    </p:spTree>
    <p:extLst>
      <p:ext uri="{BB962C8B-B14F-4D97-AF65-F5344CB8AC3E}">
        <p14:creationId xmlns:p14="http://schemas.microsoft.com/office/powerpoint/2010/main" val="34988129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4B37B29-955B-4FDC-9D8A-C754CFE1B058}"/>
              </a:ext>
            </a:extLst>
          </p:cNvPr>
          <p:cNvSpPr txBox="1"/>
          <p:nvPr/>
        </p:nvSpPr>
        <p:spPr>
          <a:xfrm>
            <a:off x="296425" y="527539"/>
            <a:ext cx="4019341" cy="400110"/>
          </a:xfrm>
          <a:prstGeom prst="rect">
            <a:avLst/>
          </a:prstGeom>
          <a:noFill/>
        </p:spPr>
        <p:txBody>
          <a:bodyPr wrap="square" rtlCol="0">
            <a:spAutoFit/>
          </a:bodyPr>
          <a:lstStyle/>
          <a:p>
            <a:r>
              <a:rPr lang="zh-CN" altLang="en-US" sz="2000" b="1" dirty="0"/>
              <a:t>例题</a:t>
            </a:r>
            <a:r>
              <a:rPr lang="en-US" altLang="zh-CN" sz="2000" b="1" dirty="0"/>
              <a:t>7</a:t>
            </a:r>
            <a:r>
              <a:rPr lang="zh-CN" altLang="en-US" sz="2000" b="1" dirty="0"/>
              <a:t> </a:t>
            </a:r>
            <a:r>
              <a:rPr lang="en-US" altLang="zh-CN" sz="2000" b="1" dirty="0"/>
              <a:t>Data Center Drama</a:t>
            </a:r>
            <a:r>
              <a:rPr lang="zh-CN" altLang="en-US" sz="2000" b="1" dirty="0"/>
              <a:t> </a:t>
            </a:r>
            <a:r>
              <a:rPr lang="en-US" altLang="zh-CN" sz="2000" b="1" dirty="0"/>
              <a:t>CF527E</a:t>
            </a:r>
            <a:endParaRPr lang="zh-CN" altLang="en-US" sz="2000" b="1" dirty="0"/>
          </a:p>
        </p:txBody>
      </p:sp>
      <p:sp>
        <p:nvSpPr>
          <p:cNvPr id="7" name="文本框 6">
            <a:extLst>
              <a:ext uri="{FF2B5EF4-FFF2-40B4-BE49-F238E27FC236}">
                <a16:creationId xmlns:a16="http://schemas.microsoft.com/office/drawing/2014/main" id="{F1324FE6-4E78-41B5-99D6-0DC3B2F09C69}"/>
              </a:ext>
            </a:extLst>
          </p:cNvPr>
          <p:cNvSpPr txBox="1"/>
          <p:nvPr/>
        </p:nvSpPr>
        <p:spPr>
          <a:xfrm>
            <a:off x="522513" y="1477108"/>
            <a:ext cx="11399856" cy="1754326"/>
          </a:xfrm>
          <a:prstGeom prst="rect">
            <a:avLst/>
          </a:prstGeom>
          <a:noFill/>
        </p:spPr>
        <p:txBody>
          <a:bodyPr wrap="square" rtlCol="0">
            <a:spAutoFit/>
          </a:bodyPr>
          <a:lstStyle/>
          <a:p>
            <a:r>
              <a:rPr lang="en-US" altLang="zh-CN" dirty="0">
                <a:latin typeface="+mj-ea"/>
                <a:ea typeface="+mj-ea"/>
              </a:rPr>
              <a:t>【</a:t>
            </a:r>
            <a:r>
              <a:rPr lang="zh-CN" altLang="en-US" dirty="0">
                <a:latin typeface="+mj-ea"/>
                <a:ea typeface="+mj-ea"/>
              </a:rPr>
              <a:t>题目描述</a:t>
            </a:r>
            <a:r>
              <a:rPr lang="en-US" altLang="zh-CN" dirty="0">
                <a:latin typeface="+mj-ea"/>
                <a:ea typeface="+mj-ea"/>
              </a:rPr>
              <a:t>】</a:t>
            </a:r>
          </a:p>
          <a:p>
            <a:r>
              <a:rPr lang="en-US" altLang="zh-CN" dirty="0">
                <a:latin typeface="+mj-ea"/>
                <a:ea typeface="+mj-ea"/>
              </a:rPr>
              <a:t>1</a:t>
            </a:r>
            <a:r>
              <a:rPr lang="zh-CN" altLang="en-US" dirty="0">
                <a:latin typeface="+mj-ea"/>
                <a:ea typeface="+mj-ea"/>
              </a:rPr>
              <a:t>、给你一个无向图，给每一条边定向，要求加最少的边（有向边，可以是自环），使得每一个点的出度入度都是偶数。</a:t>
            </a:r>
            <a:endParaRPr lang="en-US" altLang="zh-CN" dirty="0">
              <a:latin typeface="+mj-ea"/>
              <a:ea typeface="+mj-ea"/>
            </a:endParaRPr>
          </a:p>
          <a:p>
            <a:r>
              <a:rPr lang="en-US" altLang="zh-CN" dirty="0">
                <a:latin typeface="+mj-ea"/>
                <a:ea typeface="+mj-ea"/>
              </a:rPr>
              <a:t>2</a:t>
            </a:r>
            <a:r>
              <a:rPr lang="zh-CN" altLang="en-US" dirty="0">
                <a:latin typeface="+mj-ea"/>
                <a:ea typeface="+mj-ea"/>
              </a:rPr>
              <a:t>、输出最少加边数和一种合法的定向方案。</a:t>
            </a:r>
            <a:endParaRPr lang="en-US" altLang="zh-CN" dirty="0">
              <a:latin typeface="+mj-ea"/>
              <a:ea typeface="+mj-ea"/>
            </a:endParaRPr>
          </a:p>
          <a:p>
            <a:r>
              <a:rPr lang="en-US" altLang="zh-CN" dirty="0">
                <a:latin typeface="+mj-ea"/>
                <a:ea typeface="+mj-ea"/>
              </a:rPr>
              <a:t>【</a:t>
            </a:r>
            <a:r>
              <a:rPr lang="zh-CN" altLang="en-US" dirty="0">
                <a:latin typeface="+mj-ea"/>
                <a:ea typeface="+mj-ea"/>
              </a:rPr>
              <a:t>数据范围</a:t>
            </a:r>
            <a:r>
              <a:rPr lang="en-US" altLang="zh-CN" dirty="0">
                <a:latin typeface="+mj-ea"/>
                <a:ea typeface="+mj-ea"/>
              </a:rPr>
              <a:t>】</a:t>
            </a:r>
          </a:p>
          <a:p>
            <a:r>
              <a:rPr lang="en-US" altLang="zh-CN" dirty="0">
                <a:latin typeface="+mj-ea"/>
                <a:ea typeface="+mj-ea"/>
              </a:rPr>
              <a:t>N&lt;=1e5,M&lt;=2e5.</a:t>
            </a:r>
            <a:endParaRPr lang="zh-CN" altLang="en-US" dirty="0">
              <a:latin typeface="+mj-ea"/>
              <a:ea typeface="+mj-ea"/>
            </a:endParaRPr>
          </a:p>
        </p:txBody>
      </p:sp>
      <p:sp>
        <p:nvSpPr>
          <p:cNvPr id="2" name="日期占位符 1">
            <a:extLst>
              <a:ext uri="{FF2B5EF4-FFF2-40B4-BE49-F238E27FC236}">
                <a16:creationId xmlns:a16="http://schemas.microsoft.com/office/drawing/2014/main" id="{2F99A359-0F5B-48E5-8B0D-B158DABC843D}"/>
              </a:ext>
            </a:extLst>
          </p:cNvPr>
          <p:cNvSpPr>
            <a:spLocks noGrp="1"/>
          </p:cNvSpPr>
          <p:nvPr>
            <p:ph type="dt" sz="half" idx="10"/>
          </p:nvPr>
        </p:nvSpPr>
        <p:spPr/>
        <p:txBody>
          <a:bodyPr/>
          <a:lstStyle/>
          <a:p>
            <a:fld id="{30B69A4E-C69B-474B-A3F3-5B64399DEC75}" type="datetime1">
              <a:rPr lang="zh-CN" altLang="en-US" smtClean="0"/>
              <a:t>2022/2/25</a:t>
            </a:fld>
            <a:endParaRPr lang="zh-CN" altLang="en-US"/>
          </a:p>
        </p:txBody>
      </p:sp>
      <p:sp>
        <p:nvSpPr>
          <p:cNvPr id="5" name="灯片编号占位符 4">
            <a:extLst>
              <a:ext uri="{FF2B5EF4-FFF2-40B4-BE49-F238E27FC236}">
                <a16:creationId xmlns:a16="http://schemas.microsoft.com/office/drawing/2014/main" id="{6A0D613D-80B8-43D6-82A5-317757B0E2C0}"/>
              </a:ext>
            </a:extLst>
          </p:cNvPr>
          <p:cNvSpPr>
            <a:spLocks noGrp="1"/>
          </p:cNvSpPr>
          <p:nvPr>
            <p:ph type="sldNum" sz="quarter" idx="12"/>
          </p:nvPr>
        </p:nvSpPr>
        <p:spPr/>
        <p:txBody>
          <a:bodyPr/>
          <a:lstStyle/>
          <a:p>
            <a:fld id="{4978023E-D8A4-4DDF-B8F4-DB51C34E813F}" type="slidenum">
              <a:rPr lang="zh-CN" altLang="en-US" smtClean="0"/>
              <a:t>9</a:t>
            </a:fld>
            <a:endParaRPr lang="zh-CN" altLang="en-US" dirty="0"/>
          </a:p>
        </p:txBody>
      </p:sp>
    </p:spTree>
    <p:extLst>
      <p:ext uri="{BB962C8B-B14F-4D97-AF65-F5344CB8AC3E}">
        <p14:creationId xmlns:p14="http://schemas.microsoft.com/office/powerpoint/2010/main" val="2423744258"/>
      </p:ext>
    </p:extLst>
  </p:cSld>
  <p:clrMapOvr>
    <a:masterClrMapping/>
  </p:clrMapOvr>
</p:sld>
</file>

<file path=ppt/theme/theme1.xml><?xml version="1.0" encoding="utf-8"?>
<a:theme xmlns:a="http://schemas.openxmlformats.org/drawingml/2006/main" name="平面">
  <a:themeElements>
    <a:clrScheme name="平面">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平面">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平面">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1047</TotalTime>
  <Words>2300</Words>
  <Application>Microsoft Office PowerPoint</Application>
  <PresentationFormat>宽屏</PresentationFormat>
  <Paragraphs>220</Paragraphs>
  <Slides>17</Slides>
  <Notes>17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17</vt:i4>
      </vt:variant>
    </vt:vector>
  </HeadingPairs>
  <TitlesOfParts>
    <vt:vector size="24" baseType="lpstr">
      <vt:lpstr>等线</vt:lpstr>
      <vt:lpstr>方正姚体</vt:lpstr>
      <vt:lpstr>Arial</vt:lpstr>
      <vt:lpstr>Consolas</vt:lpstr>
      <vt:lpstr>Trebuchet MS</vt:lpstr>
      <vt:lpstr>Wingdings 3</vt:lpstr>
      <vt:lpstr>平面</vt:lpstr>
      <vt:lpstr>每天15道题之图论篇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每天十道题之图论篇 10分钟看题思考 5分钟讲解</dc:title>
  <dc:creator>肖 胜强</dc:creator>
  <cp:lastModifiedBy>肖 胜强</cp:lastModifiedBy>
  <cp:revision>143</cp:revision>
  <dcterms:created xsi:type="dcterms:W3CDTF">2019-10-07T12:18:38Z</dcterms:created>
  <dcterms:modified xsi:type="dcterms:W3CDTF">2022-02-25T02:21:51Z</dcterms:modified>
</cp:coreProperties>
</file>