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58" r:id="rId13"/>
    <p:sldId id="262" r:id="rId14"/>
    <p:sldId id="263" r:id="rId15"/>
    <p:sldId id="264" r:id="rId16"/>
    <p:sldId id="265" r:id="rId17"/>
    <p:sldId id="266" r:id="rId18"/>
    <p:sldId id="259" r:id="rId19"/>
    <p:sldId id="260" r:id="rId20"/>
    <p:sldId id="267" r:id="rId21"/>
    <p:sldId id="268" r:id="rId22"/>
    <p:sldId id="269" r:id="rId23"/>
    <p:sldId id="270" r:id="rId24"/>
    <p:sldId id="261" r:id="rId25"/>
    <p:sldId id="27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041" autoAdjust="0"/>
    <p:restoredTop sz="85704" autoAdjust="0"/>
  </p:normalViewPr>
  <p:slideViewPr>
    <p:cSldViewPr snapToGrid="0">
      <p:cViewPr varScale="1">
        <p:scale>
          <a:sx n="47" d="100"/>
          <a:sy n="47" d="100"/>
        </p:scale>
        <p:origin x="3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156B0-FDDB-4250-B332-5AF0B63022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DDD22-0E95-49C6-89C3-C2C7ABDD13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073" y="20766"/>
            <a:ext cx="1808519" cy="4493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4D0-5D56-4661-A65C-678D5499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gradFill>
            <a:gsLst>
              <a:gs pos="44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A32D92-B013-4EA1-A4A6-E62F53594D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竞码编程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6164D0-5D56-4661-A65C-678D54994B7A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073" y="20766"/>
            <a:ext cx="1808519" cy="4493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731067"/>
            <a:ext cx="8689976" cy="1240733"/>
          </a:xfrm>
        </p:spPr>
        <p:txBody>
          <a:bodyPr/>
          <a:lstStyle/>
          <a:p>
            <a:r>
              <a:rPr lang="en-US" altLang="zh-CN" dirty="0"/>
              <a:t>CCC</a:t>
            </a:r>
            <a:r>
              <a:rPr lang="zh-CN" altLang="en-US" dirty="0"/>
              <a:t>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3433971"/>
            <a:ext cx="8689976" cy="1371599"/>
          </a:xfrm>
        </p:spPr>
        <p:txBody>
          <a:bodyPr>
            <a:normAutofit/>
          </a:bodyPr>
          <a:lstStyle/>
          <a:p>
            <a:r>
              <a:rPr lang="zh-CN" altLang="en-US" dirty="0"/>
              <a:t>授课老师：肖老师</a:t>
            </a:r>
            <a:endParaRPr lang="en-US" altLang="zh-CN" dirty="0"/>
          </a:p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3532123985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28" y="1352935"/>
            <a:ext cx="5022544" cy="460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22309" y="789450"/>
            <a:ext cx="703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FHQ-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</a:rPr>
              <a:t>无旋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 </a:t>
            </a:r>
            <a:r>
              <a:rPr lang="zh-CN" altLang="en-US" sz="3600" b="1" dirty="0">
                <a:solidFill>
                  <a:schemeClr val="accent1"/>
                </a:solidFill>
              </a:rPr>
              <a:t>前驱后继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10" y="789450"/>
            <a:ext cx="416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替罪羊树</a:t>
            </a:r>
            <a:r>
              <a:rPr lang="en-US" altLang="zh-CN" sz="3600" b="1" dirty="0">
                <a:solidFill>
                  <a:schemeClr val="accent1"/>
                </a:solidFill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</a:rPr>
              <a:t>平衡条件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129652" y="1659285"/>
                <a:ext cx="10844633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0" i="0" dirty="0">
                    <a:effectLst/>
                    <a:latin typeface="Fira Sans"/>
                  </a:rPr>
                  <a:t>我们需要判定一个节点是否应重构。为此我们引入一个比例常数 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effectLst/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800" b="0" i="0" dirty="0">
                    <a:effectLst/>
                    <a:latin typeface="Fira Sans"/>
                  </a:rPr>
                  <a:t>（取值在</a:t>
                </a:r>
                <a:r>
                  <a:rPr lang="en-US" altLang="zh-CN" sz="2800" b="0" i="0" dirty="0">
                    <a:effectLst/>
                    <a:latin typeface="Fira Sans"/>
                  </a:rPr>
                  <a:t>(0.5, 1)</a:t>
                </a:r>
                <a:r>
                  <a:rPr lang="zh-CN" altLang="en-US" sz="2800" b="0" i="0" dirty="0">
                    <a:effectLst/>
                    <a:latin typeface="Fira Sans"/>
                  </a:rPr>
                  <a:t> ，一般采用</a:t>
                </a:r>
                <a:r>
                  <a:rPr lang="en-US" altLang="zh-CN" sz="2800" b="0" i="0" dirty="0">
                    <a:effectLst/>
                    <a:latin typeface="Fira Sans"/>
                  </a:rPr>
                  <a:t>0.7</a:t>
                </a:r>
                <a:r>
                  <a:rPr lang="zh-CN" altLang="en-US" sz="2800" b="0" i="0" dirty="0">
                    <a:effectLst/>
                    <a:latin typeface="Fira Sans"/>
                  </a:rPr>
                  <a:t>或</a:t>
                </a:r>
                <a:r>
                  <a:rPr lang="en-US" altLang="zh-CN" sz="2800" b="0" i="0" dirty="0">
                    <a:effectLst/>
                    <a:latin typeface="Fira Sans"/>
                  </a:rPr>
                  <a:t>0.8</a:t>
                </a:r>
                <a:r>
                  <a:rPr lang="zh-CN" altLang="en-US" sz="2800" b="0" i="0" dirty="0">
                    <a:effectLst/>
                    <a:latin typeface="Fira Sans"/>
                  </a:rPr>
                  <a:t>），若某节点的子节点大小占它本身大小的比例超过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800" b="0" i="0" dirty="0">
                    <a:effectLst/>
                    <a:latin typeface="Fira Sans"/>
                  </a:rPr>
                  <a:t>，则重构。</a:t>
                </a:r>
                <a:endParaRPr lang="en-US" altLang="zh-CN" sz="2800" b="0" i="0" dirty="0">
                  <a:effectLst/>
                  <a:latin typeface="Fira Sans"/>
                </a:endParaRPr>
              </a:p>
              <a:p>
                <a:endParaRPr lang="en-US" altLang="zh-CN" sz="2800" dirty="0">
                  <a:solidFill>
                    <a:schemeClr val="accent1"/>
                  </a:solidFill>
                  <a:latin typeface="Fira Sans"/>
                </a:endParaRPr>
              </a:p>
              <a:p>
                <a:r>
                  <a:rPr lang="zh-CN" altLang="en-US" sz="2800" b="0" i="0" dirty="0">
                    <a:effectLst/>
                    <a:latin typeface="Fira Sans"/>
                  </a:rPr>
                  <a:t>替罪羊树会在插入、删除操作时，检测途经的节点，若发现失衡，则将以该节点为根的子树重构。</a:t>
                </a:r>
                <a:endParaRPr lang="en-US" altLang="zh-CN" sz="2800" b="0" i="0" dirty="0">
                  <a:effectLst/>
                  <a:latin typeface="Fira Sans"/>
                </a:endParaRPr>
              </a:p>
              <a:p>
                <a:endParaRPr lang="en-US" altLang="zh-CN" sz="2800" dirty="0">
                  <a:solidFill>
                    <a:schemeClr val="accent1"/>
                  </a:solidFill>
                  <a:latin typeface="Fira Sans"/>
                </a:endParaRPr>
              </a:p>
              <a:p>
                <a:r>
                  <a:rPr lang="zh-CN" altLang="en-US" sz="2800" dirty="0">
                    <a:latin typeface="Fira Sans"/>
                  </a:rPr>
                  <a:t>另外由于我们采用惰性删除（删除只使用 </a:t>
                </a:r>
                <a:r>
                  <a:rPr lang="en-US" altLang="zh-CN" sz="2800" dirty="0" err="1">
                    <a:latin typeface="Fira Sans"/>
                  </a:rPr>
                  <a:t>wn</a:t>
                </a:r>
                <a:r>
                  <a:rPr lang="en-US" altLang="zh-CN" sz="2800" dirty="0">
                    <a:latin typeface="Fira Sans"/>
                  </a:rPr>
                  <a:t>[k]--</a:t>
                </a:r>
                <a:r>
                  <a:rPr lang="zh-CN" altLang="en-US" sz="2800" dirty="0">
                    <a:latin typeface="Fira Sans"/>
                  </a:rPr>
                  <a:t>），已删除节点过多也影响效率。因此若未被删除的子树大小占总大小的比例低于 ，则亦重构。</a:t>
                </a:r>
                <a:endParaRPr lang="en-US" altLang="zh-CN" sz="2800" dirty="0">
                  <a:latin typeface="Fira Sans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52" y="1659285"/>
                <a:ext cx="10844633" cy="4401205"/>
              </a:xfrm>
              <a:prstGeom prst="rect">
                <a:avLst/>
              </a:prstGeom>
              <a:blipFill rotWithShape="1">
                <a:blip r:embed="rId1"/>
                <a:stretch>
                  <a:fillRect l="-6" t="-1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1646" y="841702"/>
            <a:ext cx="50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替罪羊树</a:t>
            </a:r>
            <a:r>
              <a:rPr lang="en-US" altLang="zh-CN" sz="3600" b="1" dirty="0">
                <a:solidFill>
                  <a:schemeClr val="accent1"/>
                </a:solidFill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</a:rPr>
              <a:t>基本信息存储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2100" y="1940484"/>
            <a:ext cx="8123889" cy="46127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70652" y="867828"/>
            <a:ext cx="458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</a:rPr>
              <a:t>替罪羊树</a:t>
            </a:r>
            <a:r>
              <a:rPr lang="en-US" altLang="zh-CN" sz="3600" b="1" dirty="0">
                <a:solidFill>
                  <a:schemeClr val="accent1"/>
                </a:solidFill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</a:rPr>
              <a:t>插入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883" y="2333896"/>
            <a:ext cx="7748625" cy="30426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60" y="2123320"/>
            <a:ext cx="6243758" cy="34638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70652" y="867828"/>
            <a:ext cx="458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</a:rPr>
              <a:t>替罪羊树</a:t>
            </a:r>
            <a:r>
              <a:rPr lang="en-US" altLang="zh-CN" sz="3600" b="1" dirty="0">
                <a:solidFill>
                  <a:schemeClr val="accent1"/>
                </a:solidFill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</a:rPr>
              <a:t>删除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0960" y="2184005"/>
            <a:ext cx="12192000" cy="4196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10131"/>
            <a:ext cx="12192000" cy="4196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70652" y="867828"/>
            <a:ext cx="458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</a:rPr>
              <a:t>替罪羊树</a:t>
            </a:r>
            <a:r>
              <a:rPr lang="en-US" altLang="zh-CN" sz="3600" b="1" dirty="0">
                <a:solidFill>
                  <a:schemeClr val="accent1"/>
                </a:solidFill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</a:rPr>
              <a:t>平衡判断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65596"/>
            <a:ext cx="12192000" cy="13268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70652" y="867828"/>
            <a:ext cx="458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</a:rPr>
              <a:t>替罪羊树</a:t>
            </a:r>
            <a:r>
              <a:rPr lang="en-US" altLang="zh-CN" sz="3600" b="1" dirty="0">
                <a:solidFill>
                  <a:schemeClr val="accent1"/>
                </a:solidFill>
              </a:rPr>
              <a:t>-</a:t>
            </a:r>
            <a:r>
              <a:rPr lang="zh-CN" altLang="en-US" sz="3600" b="1" dirty="0">
                <a:solidFill>
                  <a:schemeClr val="accent1"/>
                </a:solidFill>
              </a:rPr>
              <a:t>重构平衡树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34788"/>
            <a:ext cx="7471891" cy="23055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10" y="1514159"/>
            <a:ext cx="6517090" cy="49921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10" y="789450"/>
            <a:ext cx="345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SBT-</a:t>
            </a:r>
            <a:r>
              <a:rPr lang="zh-CN" altLang="en-US" sz="3600" b="1" dirty="0">
                <a:solidFill>
                  <a:schemeClr val="accent1"/>
                </a:solidFill>
              </a:rPr>
              <a:t>平衡条件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1179" y="3683355"/>
            <a:ext cx="86896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0" i="0" dirty="0">
                <a:solidFill>
                  <a:schemeClr val="accent1"/>
                </a:solidFill>
                <a:effectLst/>
                <a:latin typeface="Helvetica Neue"/>
              </a:rPr>
              <a:t>对于一个结点，它的</a:t>
            </a:r>
            <a:r>
              <a:rPr lang="en-US" altLang="zh-CN" sz="4800" b="0" i="0" dirty="0">
                <a:solidFill>
                  <a:schemeClr val="accent1"/>
                </a:solidFill>
                <a:effectLst/>
                <a:latin typeface="Helvetica Neue"/>
              </a:rPr>
              <a:t>size</a:t>
            </a:r>
            <a:r>
              <a:rPr lang="zh-CN" altLang="en-US" sz="4800" b="0" i="0" dirty="0">
                <a:solidFill>
                  <a:schemeClr val="accent1"/>
                </a:solidFill>
                <a:effectLst/>
                <a:latin typeface="Helvetica Neue"/>
              </a:rPr>
              <a:t>必须大于等于它的兄弟的左右儿子的</a:t>
            </a:r>
            <a:r>
              <a:rPr lang="en-US" altLang="zh-CN" sz="4800" b="0" i="0" dirty="0">
                <a:solidFill>
                  <a:schemeClr val="accent1"/>
                </a:solidFill>
                <a:effectLst/>
                <a:latin typeface="Helvetica Neue"/>
              </a:rPr>
              <a:t>size</a:t>
            </a:r>
            <a:r>
              <a:rPr lang="zh-CN" altLang="en-US" sz="4800" b="0" i="0" dirty="0">
                <a:solidFill>
                  <a:schemeClr val="accent1"/>
                </a:solidFill>
                <a:effectLst/>
                <a:latin typeface="Helvetica Neue"/>
              </a:rPr>
              <a:t>。</a:t>
            </a:r>
            <a:endParaRPr lang="zh-CN" altLang="en-US" sz="48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7526" y="1887826"/>
            <a:ext cx="6096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400" b="1" i="0" dirty="0">
                <a:solidFill>
                  <a:schemeClr val="accent1"/>
                </a:solidFill>
                <a:effectLst/>
                <a:latin typeface="Fira Sans"/>
              </a:rPr>
              <a:t>Size Balanced Tree</a:t>
            </a:r>
            <a:endParaRPr lang="en-US" altLang="zh-CN" sz="5400" b="1" i="0" dirty="0">
              <a:solidFill>
                <a:schemeClr val="accent1"/>
              </a:solidFill>
              <a:effectLst/>
              <a:latin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09" y="789450"/>
            <a:ext cx="348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AVL-</a:t>
            </a:r>
            <a:r>
              <a:rPr lang="zh-CN" altLang="en-US" sz="3600" b="1" dirty="0">
                <a:solidFill>
                  <a:schemeClr val="accent1"/>
                </a:solidFill>
              </a:rPr>
              <a:t>平衡条件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946413" y="2551837"/>
                <a:ext cx="829917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3600" b="0" i="0" dirty="0">
                    <a:effectLst/>
                    <a:latin typeface="Fira Sans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3600" b="0" i="0" dirty="0">
                    <a:effectLst/>
                    <a:latin typeface="Fira Sans"/>
                  </a:rPr>
                  <a:t> </a:t>
                </a:r>
                <a:r>
                  <a:rPr lang="zh-CN" altLang="en-US" sz="3600" b="0" i="0" dirty="0">
                    <a:effectLst/>
                    <a:latin typeface="Fira Sans"/>
                  </a:rPr>
                  <a:t>是一棵 </a:t>
                </a:r>
                <a:r>
                  <a:rPr lang="en-US" altLang="zh-CN" sz="3600" b="0" i="0" dirty="0">
                    <a:effectLst/>
                    <a:latin typeface="Fira Sans"/>
                  </a:rPr>
                  <a:t>AVL </a:t>
                </a:r>
                <a:r>
                  <a:rPr lang="zh-CN" altLang="en-US" sz="3600" b="0" i="0" dirty="0">
                    <a:effectLst/>
                    <a:latin typeface="Fira Sans"/>
                  </a:rPr>
                  <a:t>树，那么其左右子树也是 </a:t>
                </a:r>
                <a:r>
                  <a:rPr lang="en-US" altLang="zh-CN" sz="3600" b="0" i="0" dirty="0">
                    <a:effectLst/>
                    <a:latin typeface="Fira Sans"/>
                  </a:rPr>
                  <a:t>AVL </a:t>
                </a:r>
                <a:r>
                  <a:rPr lang="zh-CN" altLang="en-US" sz="3600" b="0" i="0" dirty="0">
                    <a:effectLst/>
                    <a:latin typeface="Fira Sans"/>
                  </a:rPr>
                  <a:t>树，并且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effectLst/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3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e>
                        </m:d>
                        <m:r>
                          <a:rPr lang="en-US" altLang="zh-CN" sz="3600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600" b="0" i="1" smtClean="0">
                            <a:effectLst/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3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e>
                        </m:d>
                      </m:e>
                    </m:d>
                    <m:r>
                      <a:rPr lang="en-US" altLang="zh-CN" sz="3600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600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3600" b="0" i="0" dirty="0">
                    <a:effectLst/>
                    <a:latin typeface="Fira Sans"/>
                  </a:rPr>
                  <a:t> ，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effectLst/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altLang="zh-CN" sz="3600" b="0" i="0" dirty="0">
                    <a:effectLst/>
                    <a:latin typeface="Fira Sans"/>
                  </a:rPr>
                  <a:t> </a:t>
                </a:r>
                <a:r>
                  <a:rPr lang="zh-CN" altLang="en-US" sz="3600" b="0" i="0" dirty="0">
                    <a:effectLst/>
                    <a:latin typeface="Fira Sans"/>
                  </a:rPr>
                  <a:t>是其左右子树的高度</a:t>
                </a:r>
                <a:endParaRPr lang="zh-CN" altLang="en-US" sz="3600" b="0" i="0" dirty="0">
                  <a:effectLst/>
                  <a:latin typeface="Fira Sans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413" y="2551837"/>
                <a:ext cx="8299174" cy="1754326"/>
              </a:xfrm>
              <a:prstGeom prst="rect">
                <a:avLst/>
              </a:prstGeom>
              <a:blipFill rotWithShape="1">
                <a:blip r:embed="rId1"/>
                <a:stretch>
                  <a:fillRect l="-2" t="-23" r="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09" y="789450"/>
            <a:ext cx="348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AVL-</a:t>
            </a:r>
            <a:r>
              <a:rPr lang="zh-CN" altLang="en-US" sz="3600" b="1" dirty="0">
                <a:solidFill>
                  <a:schemeClr val="accent1"/>
                </a:solidFill>
              </a:rPr>
              <a:t>维护平衡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17" y="1636745"/>
            <a:ext cx="7683565" cy="47214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8320" y="1689858"/>
            <a:ext cx="8595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</a:rPr>
              <a:t>1</a:t>
            </a:r>
            <a:r>
              <a:rPr lang="zh-CN" altLang="en-US" sz="3600" dirty="0">
                <a:solidFill>
                  <a:schemeClr val="accent1"/>
                </a:solidFill>
              </a:rPr>
              <a:t>、</a:t>
            </a:r>
            <a:r>
              <a:rPr lang="en-US" altLang="zh-CN" sz="3600" dirty="0" err="1">
                <a:solidFill>
                  <a:schemeClr val="accent1"/>
                </a:solidFill>
              </a:rPr>
              <a:t>Treap</a:t>
            </a:r>
            <a:endParaRPr lang="en-US" altLang="zh-CN" sz="3600" dirty="0">
              <a:solidFill>
                <a:schemeClr val="accent1"/>
              </a:solidFill>
            </a:endParaRPr>
          </a:p>
          <a:p>
            <a:endParaRPr lang="en-US" altLang="zh-CN" sz="3600" dirty="0">
              <a:solidFill>
                <a:schemeClr val="accent1"/>
              </a:solidFill>
            </a:endParaRPr>
          </a:p>
          <a:p>
            <a:r>
              <a:rPr lang="en-US" altLang="zh-CN" sz="3600" dirty="0">
                <a:solidFill>
                  <a:schemeClr val="accent1"/>
                </a:solidFill>
              </a:rPr>
              <a:t>2</a:t>
            </a:r>
            <a:r>
              <a:rPr lang="zh-CN" altLang="en-US" sz="3600" dirty="0">
                <a:solidFill>
                  <a:schemeClr val="accent1"/>
                </a:solidFill>
              </a:rPr>
              <a:t>、</a:t>
            </a:r>
            <a:r>
              <a:rPr lang="en-US" altLang="zh-CN" sz="3600" dirty="0">
                <a:solidFill>
                  <a:schemeClr val="accent1"/>
                </a:solidFill>
              </a:rPr>
              <a:t>Splay</a:t>
            </a:r>
            <a:endParaRPr lang="en-US" altLang="zh-CN" sz="3600" dirty="0">
              <a:solidFill>
                <a:schemeClr val="accent1"/>
              </a:solidFill>
            </a:endParaRPr>
          </a:p>
          <a:p>
            <a:endParaRPr lang="en-US" altLang="zh-CN" sz="3600" dirty="0">
              <a:solidFill>
                <a:schemeClr val="accent1"/>
              </a:solidFill>
            </a:endParaRPr>
          </a:p>
          <a:p>
            <a:r>
              <a:rPr lang="en-US" altLang="zh-CN" sz="3600" dirty="0">
                <a:solidFill>
                  <a:schemeClr val="accent1"/>
                </a:solidFill>
              </a:rPr>
              <a:t>3</a:t>
            </a:r>
            <a:r>
              <a:rPr lang="zh-CN" altLang="en-US" sz="3600" dirty="0">
                <a:solidFill>
                  <a:schemeClr val="accent1"/>
                </a:solidFill>
              </a:rPr>
              <a:t>、</a:t>
            </a:r>
            <a:r>
              <a:rPr lang="en-US" altLang="zh-CN" sz="3600" dirty="0">
                <a:solidFill>
                  <a:schemeClr val="accent1"/>
                </a:solidFill>
              </a:rPr>
              <a:t>FHQ-</a:t>
            </a:r>
            <a:r>
              <a:rPr lang="en-US" altLang="zh-CN" sz="3600" dirty="0" err="1">
                <a:solidFill>
                  <a:schemeClr val="accent1"/>
                </a:solidFill>
              </a:rPr>
              <a:t>Treap</a:t>
            </a:r>
            <a:r>
              <a:rPr lang="zh-CN" altLang="en-US" sz="3600" dirty="0">
                <a:solidFill>
                  <a:schemeClr val="accent1"/>
                </a:solidFill>
              </a:rPr>
              <a:t>、替罪羊树</a:t>
            </a:r>
            <a:endParaRPr lang="en-US" altLang="zh-CN" sz="3600" dirty="0">
              <a:solidFill>
                <a:schemeClr val="accent1"/>
              </a:solidFill>
            </a:endParaRPr>
          </a:p>
          <a:p>
            <a:endParaRPr lang="en-US" altLang="zh-CN" sz="3600" dirty="0">
              <a:solidFill>
                <a:schemeClr val="accent1"/>
              </a:solidFill>
            </a:endParaRPr>
          </a:p>
          <a:p>
            <a:r>
              <a:rPr lang="en-US" altLang="zh-CN" sz="3600" dirty="0">
                <a:solidFill>
                  <a:schemeClr val="accent1"/>
                </a:solidFill>
              </a:rPr>
              <a:t>4</a:t>
            </a:r>
            <a:r>
              <a:rPr lang="zh-CN" altLang="en-US" sz="3600" dirty="0">
                <a:solidFill>
                  <a:schemeClr val="accent1"/>
                </a:solidFill>
              </a:rPr>
              <a:t>、</a:t>
            </a:r>
            <a:r>
              <a:rPr lang="en-US" altLang="zh-CN" sz="3600" dirty="0">
                <a:solidFill>
                  <a:schemeClr val="accent1"/>
                </a:solidFill>
              </a:rPr>
              <a:t>SBT</a:t>
            </a:r>
            <a:r>
              <a:rPr lang="zh-CN" altLang="en-US" sz="3600" dirty="0">
                <a:solidFill>
                  <a:schemeClr val="accent1"/>
                </a:solidFill>
              </a:rPr>
              <a:t>、</a:t>
            </a:r>
            <a:r>
              <a:rPr lang="en-US" altLang="zh-CN" sz="3600" dirty="0">
                <a:solidFill>
                  <a:schemeClr val="accent1"/>
                </a:solidFill>
              </a:rPr>
              <a:t>AVL</a:t>
            </a:r>
            <a:r>
              <a:rPr lang="zh-CN" altLang="en-US" sz="3600" dirty="0">
                <a:solidFill>
                  <a:schemeClr val="accent1"/>
                </a:solidFill>
              </a:rPr>
              <a:t>树、红黑树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09" y="789450"/>
            <a:ext cx="348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AVL-</a:t>
            </a:r>
            <a:r>
              <a:rPr lang="zh-CN" altLang="en-US" sz="3600" b="1" dirty="0">
                <a:solidFill>
                  <a:schemeClr val="accent1"/>
                </a:solidFill>
              </a:rPr>
              <a:t>维护平衡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470" y="789450"/>
            <a:ext cx="4459623" cy="57305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69976" y="3121223"/>
                <a:ext cx="378823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976" y="3121223"/>
                <a:ext cx="3788230" cy="615553"/>
              </a:xfrm>
              <a:prstGeom prst="rect">
                <a:avLst/>
              </a:prstGeom>
              <a:blipFill rotWithShape="1">
                <a:blip r:embed="rId2"/>
                <a:stretch>
                  <a:fillRect l="-8" t="-32" r="3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09" y="789450"/>
            <a:ext cx="348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AVL-</a:t>
            </a:r>
            <a:r>
              <a:rPr lang="zh-CN" altLang="en-US" sz="3600" b="1" dirty="0">
                <a:solidFill>
                  <a:schemeClr val="accent1"/>
                </a:solidFill>
              </a:rPr>
              <a:t>维护平衡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8773" y="2039474"/>
            <a:ext cx="6415945" cy="2858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5438"/>
            <a:ext cx="5905011" cy="2356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09" y="789450"/>
            <a:ext cx="348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AVL-</a:t>
            </a:r>
            <a:r>
              <a:rPr lang="zh-CN" altLang="en-US" sz="3600" b="1" dirty="0">
                <a:solidFill>
                  <a:schemeClr val="accent1"/>
                </a:solidFill>
              </a:rPr>
              <a:t>维护平衡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8491" y="2429954"/>
            <a:ext cx="6453509" cy="2908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6748"/>
            <a:ext cx="589597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10" y="789450"/>
            <a:ext cx="228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红黑树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590694" cy="6858000"/>
          </a:xfrm>
          <a:prstGeom prst="rect">
            <a:avLst/>
          </a:prstGeom>
        </p:spPr>
      </p:pic>
      <p:pic>
        <p:nvPicPr>
          <p:cNvPr id="1331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08" y="1204055"/>
            <a:ext cx="5995592" cy="318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10" y="789450"/>
            <a:ext cx="228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红黑树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911" y="1879050"/>
            <a:ext cx="10523648" cy="34824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9325"/>
            <a:ext cx="12192000" cy="3543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2309" y="789450"/>
            <a:ext cx="445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平衡树对比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09" y="789450"/>
            <a:ext cx="502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FHQ-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</a:rPr>
              <a:t>无旋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74" y="1719322"/>
            <a:ext cx="7611392" cy="45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09" y="789450"/>
            <a:ext cx="711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FHQ-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</a:rPr>
              <a:t>无旋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 </a:t>
            </a:r>
            <a:r>
              <a:rPr lang="zh-CN" altLang="en-US" sz="3600" b="1" dirty="0">
                <a:solidFill>
                  <a:schemeClr val="accent1"/>
                </a:solidFill>
              </a:rPr>
              <a:t>分割操作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45" y="1551923"/>
            <a:ext cx="6374710" cy="461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09" y="789450"/>
            <a:ext cx="502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FHQ-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</a:rPr>
              <a:t>无旋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51" y="1642294"/>
            <a:ext cx="6982898" cy="46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09" y="789450"/>
            <a:ext cx="663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FHQ-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</a:rPr>
              <a:t>无旋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 </a:t>
            </a:r>
            <a:r>
              <a:rPr lang="zh-CN" altLang="en-US" sz="3600" b="1" dirty="0">
                <a:solidFill>
                  <a:schemeClr val="accent1"/>
                </a:solidFill>
              </a:rPr>
              <a:t>合并操作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19" y="1848501"/>
            <a:ext cx="7736762" cy="399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09" y="789450"/>
            <a:ext cx="502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FHQ-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</a:rPr>
              <a:t>无旋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00" y="1537105"/>
            <a:ext cx="4347600" cy="469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00" y="1781234"/>
            <a:ext cx="6418252" cy="441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22309" y="789450"/>
            <a:ext cx="703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FHQ-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</a:rPr>
              <a:t>无旋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 </a:t>
            </a:r>
            <a:r>
              <a:rPr lang="zh-CN" altLang="en-US" sz="3600" b="1" dirty="0">
                <a:solidFill>
                  <a:schemeClr val="accent1"/>
                </a:solidFill>
              </a:rPr>
              <a:t>插入操作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91" y="2401868"/>
            <a:ext cx="6347418" cy="31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22309" y="789450"/>
            <a:ext cx="703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FHQ-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</a:t>
            </a:r>
            <a:r>
              <a:rPr lang="zh-CN" altLang="en-US" sz="3600" b="1" dirty="0">
                <a:solidFill>
                  <a:schemeClr val="accent1"/>
                </a:solidFill>
              </a:rPr>
              <a:t>无旋</a:t>
            </a:r>
            <a:r>
              <a:rPr lang="en-US" altLang="zh-CN" sz="3600" b="1" dirty="0" err="1">
                <a:solidFill>
                  <a:schemeClr val="accent1"/>
                </a:solidFill>
              </a:rPr>
              <a:t>Treap</a:t>
            </a:r>
            <a:r>
              <a:rPr lang="en-US" altLang="zh-CN" sz="3600" b="1" dirty="0">
                <a:solidFill>
                  <a:schemeClr val="accent1"/>
                </a:solidFill>
              </a:rPr>
              <a:t>  </a:t>
            </a:r>
            <a:r>
              <a:rPr lang="zh-CN" altLang="en-US" sz="3600" b="1" dirty="0">
                <a:solidFill>
                  <a:schemeClr val="accent1"/>
                </a:solidFill>
              </a:rPr>
              <a:t>删除操作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677</Words>
  <Application>WPS 演示</Application>
  <PresentationFormat>宽屏</PresentationFormat>
  <Paragraphs>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Tw Cen MT</vt:lpstr>
      <vt:lpstr>微软雅黑</vt:lpstr>
      <vt:lpstr>Arial Unicode MS</vt:lpstr>
      <vt:lpstr>等线</vt:lpstr>
      <vt:lpstr>Fira Sans</vt:lpstr>
      <vt:lpstr>Airstrip One</vt:lpstr>
      <vt:lpstr>Cambria Math</vt:lpstr>
      <vt:lpstr>Helvetica Neue</vt:lpstr>
      <vt:lpstr>水滴</vt:lpstr>
      <vt:lpstr>CCC课程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 for循环</dc:title>
  <dc:creator>肖 胜强</dc:creator>
  <cp:lastModifiedBy>哆啦波波鱼</cp:lastModifiedBy>
  <cp:revision>1901</cp:revision>
  <dcterms:created xsi:type="dcterms:W3CDTF">2020-07-02T10:37:00Z</dcterms:created>
  <dcterms:modified xsi:type="dcterms:W3CDTF">2021-09-19T02:41:15Z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3EBA328F6DB04718BCDFC896B9074A3E</vt:lpwstr>
  </property>
  <property fmtid="{D5CDD505-2E9C-101B-9397-08002B2CF9AE}" pid="3" name="KSOProductBuildVer">
    <vt:lpwstr>2052-11.1.0.10938</vt:lpwstr>
  </property>
</Properties>
</file>