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  <p:sldId id="262" r:id="rId10"/>
    <p:sldId id="263" r:id="rId11"/>
    <p:sldId id="264" r:id="rId12"/>
    <p:sldId id="265" r:id="rId13"/>
    <p:sldId id="273" r:id="rId14"/>
    <p:sldId id="274" r:id="rId15"/>
    <p:sldId id="27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3F2D-CC45-E14F-A9E7-1B251C9A5093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sftp.eng.aubur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 Assignment</a:t>
            </a: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You Are Responsible of Reading  Lab3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Convention: </a:t>
            </a:r>
          </a:p>
          <a:p>
            <a:r>
              <a:rPr lang="en-US" dirty="0"/>
              <a:t>items in </a:t>
            </a:r>
            <a:r>
              <a:rPr lang="en-US" i="1" dirty="0"/>
              <a:t>italic</a:t>
            </a:r>
            <a:r>
              <a:rPr lang="en-US" dirty="0"/>
              <a:t> refer to code</a:t>
            </a:r>
          </a:p>
        </p:txBody>
      </p:sp>
    </p:spTree>
    <p:extLst>
      <p:ext uri="{BB962C8B-B14F-4D97-AF65-F5344CB8AC3E}">
        <p14:creationId xmlns:p14="http://schemas.microsoft.com/office/powerpoint/2010/main" val="56556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main (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argc</a:t>
            </a:r>
            <a:r>
              <a:rPr lang="en-US" sz="2800" dirty="0">
                <a:latin typeface="Courier New"/>
                <a:cs typeface="Courier New"/>
              </a:rPr>
              <a:t>, char **</a:t>
            </a:r>
            <a:r>
              <a:rPr lang="en-US" sz="2800" dirty="0" err="1">
                <a:latin typeface="Courier New"/>
                <a:cs typeface="Courier New"/>
              </a:rPr>
              <a:t>argv</a:t>
            </a:r>
            <a:r>
              <a:rPr lang="en-US" sz="28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 if (Initialization(</a:t>
            </a:r>
            <a:r>
              <a:rPr lang="en-US" sz="2800" dirty="0" err="1">
                <a:latin typeface="Courier New"/>
                <a:cs typeface="Courier New"/>
              </a:rPr>
              <a:t>argc,argv</a:t>
            </a:r>
            <a:r>
              <a:rPr lang="en-US" sz="2800" dirty="0">
                <a:latin typeface="Courier New"/>
                <a:cs typeface="Courier New"/>
              </a:rPr>
              <a:t>)){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   </a:t>
            </a:r>
            <a:r>
              <a:rPr lang="en-US" sz="2800" dirty="0" err="1">
                <a:latin typeface="Courier New"/>
                <a:cs typeface="Courier New"/>
              </a:rPr>
              <a:t>ManageProcesses</a:t>
            </a:r>
            <a:r>
              <a:rPr lang="en-US" sz="28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mr-IN" sz="28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 /* end of main function */</a:t>
            </a:r>
          </a:p>
        </p:txBody>
      </p:sp>
    </p:spTree>
    <p:extLst>
      <p:ext uri="{BB962C8B-B14F-4D97-AF65-F5344CB8AC3E}">
        <p14:creationId xmlns:p14="http://schemas.microsoft.com/office/powerpoint/2010/main" val="14339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NewJobIn</a:t>
            </a:r>
            <a:r>
              <a:rPr lang="en-US" sz="2400" b="0" dirty="0">
                <a:latin typeface="Courier New"/>
                <a:cs typeface="Courier New"/>
              </a:rPr>
              <a:t>(</a:t>
            </a:r>
            <a:r>
              <a:rPr lang="en-US" sz="2400" b="0" dirty="0" err="1">
                <a:latin typeface="Courier New"/>
                <a:cs typeface="Courier New"/>
              </a:rPr>
              <a:t>ProcessControlBlock</a:t>
            </a:r>
            <a:r>
              <a:rPr lang="en-US" sz="2400" b="0" dirty="0">
                <a:latin typeface="Courier New"/>
                <a:cs typeface="Courier New"/>
              </a:rPr>
              <a:t> </a:t>
            </a:r>
            <a:r>
              <a:rPr lang="en-US" sz="2400" b="0" dirty="0" err="1">
                <a:latin typeface="Courier New"/>
                <a:cs typeface="Courier New"/>
              </a:rPr>
              <a:t>whichProcess</a:t>
            </a:r>
            <a:r>
              <a:rPr lang="en-US" sz="2400" b="0" dirty="0">
                <a:latin typeface="Courier New"/>
                <a:cs typeface="Courier New"/>
              </a:rPr>
              <a:t>)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NewJobIn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whichProcess</a:t>
            </a:r>
            <a:r>
              <a:rPr lang="en-US" sz="18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NewProcess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/* Add Job to the Job Queue */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NewProcess</a:t>
            </a:r>
            <a:r>
              <a:rPr lang="en-US" sz="1800" dirty="0">
                <a:latin typeface="Courier New"/>
                <a:cs typeface="Courier New"/>
              </a:rPr>
              <a:t> = (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 *) 	   			               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memcpy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NewProcess</a:t>
            </a:r>
            <a:r>
              <a:rPr lang="en-US" sz="1800" dirty="0">
                <a:latin typeface="Courier New"/>
                <a:cs typeface="Courier New"/>
              </a:rPr>
              <a:t>,&amp;</a:t>
            </a:r>
            <a:r>
              <a:rPr lang="en-US" sz="1800" dirty="0" err="1">
                <a:latin typeface="Courier New"/>
                <a:cs typeface="Courier New"/>
              </a:rPr>
              <a:t>whichProcess,sizeof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whichProcess</a:t>
            </a:r>
            <a:r>
              <a:rPr lang="en-US" sz="18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EnqueueProcess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JOBQUEUE,NewProcess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DisplayQueue</a:t>
            </a:r>
            <a:r>
              <a:rPr lang="en-US" sz="1800" dirty="0">
                <a:latin typeface="Courier New"/>
                <a:cs typeface="Courier New"/>
              </a:rPr>
              <a:t>("Job Queue in </a:t>
            </a:r>
            <a:r>
              <a:rPr lang="en-US" sz="1800" dirty="0" err="1">
                <a:latin typeface="Courier New"/>
                <a:cs typeface="Courier New"/>
              </a:rPr>
              <a:t>NewJobIn</a:t>
            </a:r>
            <a:r>
              <a:rPr lang="en-US" sz="1800" dirty="0">
                <a:latin typeface="Courier New"/>
                <a:cs typeface="Courier New"/>
              </a:rPr>
              <a:t>",JOBQUEUE);</a:t>
            </a:r>
          </a:p>
          <a:p>
            <a:pPr marL="0" indent="0">
              <a:buNone/>
            </a:pPr>
            <a:r>
              <a:rPr lang="mr-IN" sz="1800" dirty="0">
                <a:latin typeface="Courier New"/>
                <a:cs typeface="Courier New"/>
              </a:rPr>
              <a:t>  LongtermScheduler(); /* Job Admission     </a:t>
            </a:r>
            <a:r>
              <a:rPr lang="en-US" sz="1800" dirty="0">
                <a:latin typeface="Courier New"/>
                <a:cs typeface="Courier New"/>
              </a:rPr>
              <a:t>*/</a:t>
            </a:r>
            <a:endParaRPr lang="mr-IN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mr-IN"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78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ManageProcesses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/>
                <a:cs typeface="Courier New"/>
              </a:rPr>
              <a:t>void </a:t>
            </a:r>
            <a:r>
              <a:rPr lang="en-US" sz="2800" dirty="0" err="1">
                <a:latin typeface="Courier New"/>
                <a:cs typeface="Courier New"/>
              </a:rPr>
              <a:t>ManageProcesses</a:t>
            </a:r>
            <a:r>
              <a:rPr lang="en-US" sz="2800" dirty="0">
                <a:latin typeface="Courier New"/>
                <a:cs typeface="Courier New"/>
              </a:rPr>
              <a:t>(void){</a:t>
            </a:r>
          </a:p>
          <a:p>
            <a:r>
              <a:rPr lang="en-US" sz="2800" dirty="0">
                <a:latin typeface="Courier New"/>
                <a:cs typeface="Courier New"/>
              </a:rPr>
              <a:t>  while (1) {</a:t>
            </a:r>
          </a:p>
          <a:p>
            <a:r>
              <a:rPr lang="en-US" sz="2800" dirty="0">
                <a:latin typeface="Courier New"/>
                <a:cs typeface="Courier New"/>
              </a:rPr>
              <a:t>  } /* while (1) */</a:t>
            </a:r>
          </a:p>
          <a:p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0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LongtermScheduler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Keep it simple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It should work for all memory policies</a:t>
            </a:r>
          </a:p>
          <a:p>
            <a:pPr lvl="1"/>
            <a:r>
              <a:rPr lang="en-US" dirty="0"/>
              <a:t>It should call some function </a:t>
            </a:r>
            <a:r>
              <a:rPr lang="en-US" i="1" dirty="0" err="1"/>
              <a:t>getStartAddress</a:t>
            </a:r>
            <a:r>
              <a:rPr lang="en-US" i="1" dirty="0"/>
              <a:t> (</a:t>
            </a:r>
            <a:r>
              <a:rPr lang="en-US" i="1" dirty="0" err="1"/>
              <a:t>whichProcess</a:t>
            </a:r>
            <a:r>
              <a:rPr lang="en-US" i="1" dirty="0"/>
              <a:t>) </a:t>
            </a:r>
            <a:r>
              <a:rPr lang="en-US" dirty="0"/>
              <a:t>that determines (yes/no) a process should be admitted in memory of not.</a:t>
            </a:r>
          </a:p>
          <a:p>
            <a:pPr lvl="1"/>
            <a:r>
              <a:rPr lang="en-US" dirty="0"/>
              <a:t>Should look a lot like original </a:t>
            </a:r>
            <a:r>
              <a:rPr lang="en-US" dirty="0" err="1"/>
              <a:t>LongtermScheduler</a:t>
            </a:r>
            <a:r>
              <a:rPr lang="en-US" dirty="0"/>
              <a:t> from Lab 1</a:t>
            </a:r>
          </a:p>
          <a:p>
            <a:pPr marL="457200" lvl="1" indent="0">
              <a:buNone/>
            </a:pPr>
            <a:r>
              <a:rPr lang="en-US" sz="2200" dirty="0">
                <a:latin typeface="Courier New"/>
                <a:cs typeface="Courier New"/>
              </a:rPr>
              <a:t>if (returned address != -1)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/>
                <a:cs typeface="Courier New"/>
              </a:rPr>
              <a:t>	put </a:t>
            </a:r>
            <a:r>
              <a:rPr lang="en-US" sz="2200" dirty="0" err="1">
                <a:latin typeface="Courier New"/>
                <a:cs typeface="Courier New"/>
              </a:rPr>
              <a:t>whichProcess</a:t>
            </a:r>
            <a:r>
              <a:rPr lang="en-US" sz="2200" dirty="0">
                <a:latin typeface="Courier New"/>
                <a:cs typeface="Courier New"/>
              </a:rPr>
              <a:t> in Ready queue</a:t>
            </a:r>
          </a:p>
          <a:p>
            <a:pPr marL="457200" lvl="1" indent="0">
              <a:buNone/>
            </a:pPr>
            <a:r>
              <a:rPr lang="en-US" sz="2200" dirty="0">
                <a:latin typeface="Courier New"/>
                <a:cs typeface="Courier New"/>
              </a:rPr>
              <a:t>	else return </a:t>
            </a:r>
            <a:r>
              <a:rPr lang="en-US" sz="2200" dirty="0" err="1">
                <a:latin typeface="Courier New"/>
                <a:cs typeface="Courier New"/>
              </a:rPr>
              <a:t>whichProcess</a:t>
            </a:r>
            <a:r>
              <a:rPr lang="en-US" sz="2200" dirty="0">
                <a:latin typeface="Courier New"/>
                <a:cs typeface="Courier New"/>
              </a:rPr>
              <a:t> to </a:t>
            </a:r>
            <a:r>
              <a:rPr lang="en-US" sz="2200" dirty="0" err="1">
                <a:latin typeface="Courier New"/>
                <a:cs typeface="Courier New"/>
              </a:rPr>
              <a:t>JobQueue</a:t>
            </a:r>
            <a:endParaRPr lang="en-US" sz="2200" dirty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49501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getStartAddress</a:t>
            </a:r>
            <a:r>
              <a:rPr lang="en-US" sz="2800" dirty="0"/>
              <a:t>(</a:t>
            </a:r>
            <a:r>
              <a:rPr lang="en-US" sz="2800" dirty="0" err="1"/>
              <a:t>ProcessControlBlock</a:t>
            </a:r>
            <a:r>
              <a:rPr lang="en-US" sz="2800" dirty="0"/>
              <a:t> *</a:t>
            </a:r>
            <a:r>
              <a:rPr lang="en-US" sz="2800" dirty="0" err="1"/>
              <a:t>whichProcess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routine should hide all the ugliness:</a:t>
            </a:r>
          </a:p>
          <a:p>
            <a:pPr lvl="1"/>
            <a:r>
              <a:rPr lang="en-US" dirty="0"/>
              <a:t>Act differently for different Memory Allocation Policies</a:t>
            </a:r>
          </a:p>
          <a:p>
            <a:pPr lvl="1"/>
            <a:r>
              <a:rPr lang="en-US" dirty="0"/>
              <a:t>Update accordingly Memory Holes if needed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whichProcess</a:t>
            </a:r>
            <a:r>
              <a:rPr lang="mr-IN" dirty="0"/>
              <a:t>……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AWTJQ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keep track of the average  waiting time in the </a:t>
            </a:r>
            <a:r>
              <a:rPr lang="en-US" dirty="0" err="1"/>
              <a:t>JobQueue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Advice: keep track of the admission rate: good indicator to analyze and</a:t>
            </a:r>
            <a:r>
              <a:rPr lang="mr-IN" dirty="0"/>
              <a:t>…</a:t>
            </a:r>
            <a:r>
              <a:rPr lang="en-US" dirty="0"/>
              <a:t>.. to debug. </a:t>
            </a:r>
          </a:p>
        </p:txBody>
      </p:sp>
    </p:spTree>
    <p:extLst>
      <p:ext uri="{BB962C8B-B14F-4D97-AF65-F5344CB8AC3E}">
        <p14:creationId xmlns:p14="http://schemas.microsoft.com/office/powerpoint/2010/main" val="367519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Common2.h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/>
              <a:t>/*****************************************************************************\                          </a:t>
            </a:r>
          </a:p>
          <a:p>
            <a:r>
              <a:rPr lang="mr-IN" sz="5600" dirty="0"/>
              <a:t>*                               Function prototypes                           *                          </a:t>
            </a:r>
          </a:p>
          <a:p>
            <a:r>
              <a:rPr lang="en-US" sz="5600" dirty="0"/>
              <a:t>\*****************************************************************************/</a:t>
            </a:r>
          </a:p>
          <a:p>
            <a:endParaRPr lang="en-US" sz="5600" dirty="0"/>
          </a:p>
          <a:p>
            <a:r>
              <a:rPr lang="en-US" sz="5600" dirty="0"/>
              <a:t>/***********************************************************************\                                </a:t>
            </a:r>
          </a:p>
          <a:p>
            <a:r>
              <a:rPr lang="mr-IN" sz="5600" dirty="0"/>
              <a:t>* Input    : None                                                       *                                </a:t>
            </a:r>
          </a:p>
          <a:p>
            <a:r>
              <a:rPr lang="mr-IN" sz="5600" dirty="0"/>
              <a:t>* Output   : Returns the current system time                            *                                </a:t>
            </a:r>
          </a:p>
          <a:p>
            <a:r>
              <a:rPr lang="en-US" sz="5600" dirty="0"/>
              <a:t>\***********************************************************************/</a:t>
            </a:r>
          </a:p>
          <a:p>
            <a:r>
              <a:rPr lang="en-US" sz="5600" dirty="0"/>
              <a:t>extern Timestamp            Now(void);</a:t>
            </a:r>
          </a:p>
          <a:p>
            <a:endParaRPr lang="en-US" sz="5600" dirty="0"/>
          </a:p>
          <a:p>
            <a:r>
              <a:rPr lang="en-US" sz="5600" dirty="0"/>
              <a:t>/***********************************************************************\                                </a:t>
            </a:r>
          </a:p>
          <a:p>
            <a:r>
              <a:rPr lang="en-US" sz="5600" dirty="0"/>
              <a:t> * Input : Queue where to </a:t>
            </a:r>
            <a:r>
              <a:rPr lang="en-US" sz="5600" dirty="0" err="1"/>
              <a:t>enqueue</a:t>
            </a:r>
            <a:r>
              <a:rPr lang="en-US" sz="5600" dirty="0"/>
              <a:t> and Element to </a:t>
            </a:r>
            <a:r>
              <a:rPr lang="en-US" sz="5600" dirty="0" err="1"/>
              <a:t>enqueue</a:t>
            </a:r>
            <a:r>
              <a:rPr lang="en-US" sz="5600" dirty="0"/>
              <a:t>                 *                               </a:t>
            </a:r>
          </a:p>
          <a:p>
            <a:r>
              <a:rPr lang="mr-IN" sz="5600" dirty="0"/>
              <a:t> * Output: Updates Head and Tail as needed                               *                               </a:t>
            </a:r>
          </a:p>
          <a:p>
            <a:r>
              <a:rPr lang="en-US" sz="5600" dirty="0"/>
              <a:t> * Function: </a:t>
            </a:r>
            <a:r>
              <a:rPr lang="en-US" sz="5600" dirty="0" err="1"/>
              <a:t>Enqueues</a:t>
            </a:r>
            <a:r>
              <a:rPr lang="en-US" sz="5600" dirty="0"/>
              <a:t> FIFO element in queue and updates tail and head    *                               </a:t>
            </a:r>
          </a:p>
          <a:p>
            <a:r>
              <a:rPr lang="en-US" sz="5600" dirty="0"/>
              <a:t>\***********************************************************************/</a:t>
            </a:r>
          </a:p>
          <a:p>
            <a:r>
              <a:rPr lang="en-US" sz="5600" dirty="0"/>
              <a:t>extern void                 </a:t>
            </a:r>
            <a:r>
              <a:rPr lang="en-US" sz="5600" dirty="0" err="1"/>
              <a:t>EnqueueProcess</a:t>
            </a:r>
            <a:r>
              <a:rPr lang="en-US" sz="5600" dirty="0"/>
              <a:t>(Queue </a:t>
            </a:r>
            <a:r>
              <a:rPr lang="en-US" sz="5600" dirty="0" err="1"/>
              <a:t>whichQueue</a:t>
            </a:r>
            <a:r>
              <a:rPr lang="en-US" sz="5600" dirty="0"/>
              <a:t>,</a:t>
            </a:r>
          </a:p>
          <a:p>
            <a:r>
              <a:rPr lang="mr-IN" sz="5600" dirty="0"/>
              <a:t>                                           ProcessControlBlock *whichProcess);</a:t>
            </a:r>
          </a:p>
          <a:p>
            <a:endParaRPr lang="mr-IN" sz="5600" dirty="0"/>
          </a:p>
          <a:p>
            <a:r>
              <a:rPr lang="en-US" sz="5600" dirty="0"/>
              <a:t>/***********************************************************************\                                </a:t>
            </a:r>
          </a:p>
          <a:p>
            <a:r>
              <a:rPr lang="mr-IN" sz="5600" dirty="0"/>
              <a:t> * Input : Queue from which to dequeue                                  *                                </a:t>
            </a:r>
          </a:p>
          <a:p>
            <a:r>
              <a:rPr lang="mr-IN" sz="5600" dirty="0"/>
              <a:t> * Output: Tail of queue                                                *                                </a:t>
            </a:r>
          </a:p>
          <a:p>
            <a:r>
              <a:rPr lang="en-US" sz="5600" dirty="0"/>
              <a:t> * Function: Removes tail element and updates tail and head accordingly *                                </a:t>
            </a:r>
          </a:p>
          <a:p>
            <a:r>
              <a:rPr lang="en-US" sz="5600" dirty="0"/>
              <a:t>\***********************************************************************/</a:t>
            </a:r>
          </a:p>
          <a:p>
            <a:r>
              <a:rPr lang="en-US" sz="5600" dirty="0"/>
              <a:t>extern </a:t>
            </a:r>
            <a:r>
              <a:rPr lang="en-US" sz="5600" dirty="0" err="1"/>
              <a:t>ProcessControlBlock</a:t>
            </a:r>
            <a:r>
              <a:rPr lang="en-US" sz="5600" dirty="0"/>
              <a:t> *</a:t>
            </a:r>
            <a:r>
              <a:rPr lang="en-US" sz="5600" dirty="0" err="1"/>
              <a:t>DequeueProcess</a:t>
            </a:r>
            <a:r>
              <a:rPr lang="en-US" sz="5600" dirty="0"/>
              <a:t>(Queue </a:t>
            </a:r>
            <a:r>
              <a:rPr lang="en-US" sz="5600" dirty="0" err="1"/>
              <a:t>whichQueue</a:t>
            </a:r>
            <a:r>
              <a:rPr lang="en-US" sz="5600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3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Common2.h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/***********************************************************************\                                </a:t>
            </a:r>
          </a:p>
          <a:p>
            <a:pPr marL="0" indent="0">
              <a:buNone/>
            </a:pPr>
            <a:r>
              <a:rPr lang="mr-IN" sz="1600" dirty="0"/>
              <a:t> * Input : none                                                         </a:t>
            </a:r>
            <a:r>
              <a:rPr lang="en-US" sz="1600" dirty="0"/>
              <a:t>                                                                                       </a:t>
            </a:r>
            <a:r>
              <a:rPr lang="mr-IN" sz="1600" dirty="0"/>
              <a:t> *                               </a:t>
            </a:r>
          </a:p>
          <a:p>
            <a:pPr marL="0" indent="0">
              <a:buNone/>
            </a:pPr>
            <a:r>
              <a:rPr lang="mr-IN" sz="1600" dirty="0"/>
              <a:t> * Output: None                                                          </a:t>
            </a:r>
            <a:r>
              <a:rPr lang="en-US" sz="1600" dirty="0"/>
              <a:t>                                                                                   </a:t>
            </a:r>
            <a:r>
              <a:rPr lang="mr-IN" sz="1600" dirty="0"/>
              <a:t>*                               </a:t>
            </a:r>
          </a:p>
          <a:p>
            <a:pPr marL="0" indent="0">
              <a:buNone/>
            </a:pPr>
            <a:r>
              <a:rPr lang="mr-IN" sz="1600" dirty="0"/>
              <a:t> * Function: CPU executes whichProcess for CPUBurst                     </a:t>
            </a:r>
            <a:r>
              <a:rPr lang="en-US" sz="1600" dirty="0"/>
              <a:t>                               </a:t>
            </a:r>
            <a:r>
              <a:rPr lang="mr-IN" sz="1600" dirty="0"/>
              <a:t> *                               </a:t>
            </a:r>
          </a:p>
          <a:p>
            <a:pPr marL="0" indent="0">
              <a:buNone/>
            </a:pPr>
            <a:r>
              <a:rPr lang="en-US" sz="1600" dirty="0"/>
              <a:t>\***********************************************************************/</a:t>
            </a:r>
          </a:p>
          <a:p>
            <a:pPr marL="0" indent="0">
              <a:buNone/>
            </a:pPr>
            <a:r>
              <a:rPr lang="en-US" sz="1600" dirty="0"/>
              <a:t>extern void                 </a:t>
            </a:r>
            <a:r>
              <a:rPr lang="en-US" sz="1600" dirty="0" err="1"/>
              <a:t>OnCPU</a:t>
            </a:r>
            <a:r>
              <a:rPr lang="en-US" sz="1600" dirty="0"/>
              <a:t>(</a:t>
            </a:r>
            <a:r>
              <a:rPr lang="en-US" sz="1600" dirty="0" err="1"/>
              <a:t>ProcessControlBlock</a:t>
            </a:r>
            <a:r>
              <a:rPr lang="en-US" sz="1600" dirty="0"/>
              <a:t> *</a:t>
            </a:r>
            <a:r>
              <a:rPr lang="en-US" sz="1600" dirty="0" err="1"/>
              <a:t>whichProcess</a:t>
            </a:r>
            <a:r>
              <a:rPr lang="en-US" sz="1600" dirty="0"/>
              <a:t>, </a:t>
            </a:r>
            <a:r>
              <a:rPr lang="en-US" sz="1600" dirty="0" err="1"/>
              <a:t>TimePeriod</a:t>
            </a:r>
            <a:r>
              <a:rPr lang="en-US" sz="1600" dirty="0"/>
              <a:t> </a:t>
            </a:r>
            <a:r>
              <a:rPr lang="en-US" sz="1600" dirty="0" err="1"/>
              <a:t>CPUBurst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760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tux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</a:t>
            </a:r>
            <a:r>
              <a:rPr lang="en-US" dirty="0" err="1"/>
              <a:t>ssh</a:t>
            </a:r>
            <a:r>
              <a:rPr lang="en-US" dirty="0"/>
              <a:t> client to access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gate.eng.auburn.edu</a:t>
            </a:r>
            <a:endParaRPr lang="en-US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Unix systems/ Mac terminal</a:t>
            </a:r>
          </a:p>
          <a:p>
            <a:pPr lvl="1"/>
            <a:r>
              <a:rPr lang="en-US" dirty="0"/>
              <a:t>Type </a:t>
            </a:r>
            <a:r>
              <a:rPr lang="en-US" sz="2400" dirty="0" err="1">
                <a:latin typeface="Courier New"/>
                <a:cs typeface="Courier New"/>
              </a:rPr>
              <a:t>ssh</a:t>
            </a:r>
            <a:r>
              <a:rPr lang="en-US" sz="2400" dirty="0">
                <a:latin typeface="Courier New"/>
                <a:cs typeface="Courier New"/>
              </a:rPr>
              <a:t> username@gate.eng.auburn.edu</a:t>
            </a:r>
          </a:p>
          <a:p>
            <a:pPr lvl="1"/>
            <a:endParaRPr lang="en-US" dirty="0"/>
          </a:p>
          <a:p>
            <a:r>
              <a:rPr lang="en-US" dirty="0"/>
              <a:t>Windows: use </a:t>
            </a:r>
            <a:r>
              <a:rPr lang="en-US" dirty="0" err="1"/>
              <a:t>SecureCRT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5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on Tux machines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you log in </a:t>
            </a:r>
            <a:r>
              <a:rPr lang="mr-IN" dirty="0"/>
              <a:t>…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3500         </a:t>
            </a:r>
            <a:r>
              <a:rPr lang="en-US" sz="2400" dirty="0"/>
              <a:t>// create a directory named 3500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cd 3500			</a:t>
            </a:r>
            <a:r>
              <a:rPr lang="en-US" sz="2400" dirty="0"/>
              <a:t>// get in directory 3500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labs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cd labs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mkdir</a:t>
            </a:r>
            <a:r>
              <a:rPr lang="en-US" b="1" dirty="0">
                <a:solidFill>
                  <a:srgbClr val="FF0000"/>
                </a:solidFill>
              </a:rPr>
              <a:t> lab3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cd lab 3	</a:t>
            </a:r>
            <a:r>
              <a:rPr lang="en-US" dirty="0"/>
              <a:t>		// get in directory lab1</a:t>
            </a:r>
          </a:p>
          <a:p>
            <a:pPr marL="457200" lvl="1" indent="0">
              <a:buNone/>
            </a:pPr>
            <a:r>
              <a:rPr lang="en-US" dirty="0"/>
              <a:t>Now you are in your working directory</a:t>
            </a:r>
            <a:r>
              <a:rPr lang="mr-IN" dirty="0"/>
              <a:t>…</a:t>
            </a:r>
            <a:r>
              <a:rPr lang="en-US" dirty="0"/>
              <a:t> start editing your programs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Overview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1357" y="1611675"/>
            <a:ext cx="8292806" cy="3781989"/>
            <a:chOff x="141357" y="1611675"/>
            <a:chExt cx="8292806" cy="3781989"/>
          </a:xfrm>
        </p:grpSpPr>
        <p:sp>
          <p:nvSpPr>
            <p:cNvPr id="4" name="Oval 3"/>
            <p:cNvSpPr/>
            <p:nvPr/>
          </p:nvSpPr>
          <p:spPr>
            <a:xfrm>
              <a:off x="141357" y="1620711"/>
              <a:ext cx="2837444" cy="999738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4742" y="1746775"/>
              <a:ext cx="225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Processes Generator</a:t>
              </a:r>
            </a:p>
            <a:p>
              <a:pPr algn="ctr"/>
              <a:r>
                <a:rPr lang="en-US" i="1" dirty="0" err="1"/>
                <a:t>processesgenerator.o</a:t>
              </a:r>
              <a:endParaRPr lang="en-US" i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887730" y="1611675"/>
              <a:ext cx="2837444" cy="999738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47073" y="1737739"/>
              <a:ext cx="2718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Processes Management</a:t>
              </a:r>
            </a:p>
            <a:p>
              <a:pPr algn="ctr"/>
              <a:r>
                <a:rPr lang="en-US" b="1" i="1" dirty="0">
                  <a:solidFill>
                    <a:srgbClr val="FF0000"/>
                  </a:solidFill>
                </a:rPr>
                <a:t>processesmanagement2</a:t>
              </a:r>
              <a:r>
                <a:rPr lang="en-US" i="1" dirty="0"/>
                <a:t>.c</a:t>
              </a:r>
            </a:p>
          </p:txBody>
        </p:sp>
        <p:cxnSp>
          <p:nvCxnSpPr>
            <p:cNvPr id="10" name="Straight Arrow Connector 9"/>
            <p:cNvCxnSpPr>
              <a:stCxn id="4" idx="6"/>
            </p:cNvCxnSpPr>
            <p:nvPr/>
          </p:nvCxnSpPr>
          <p:spPr>
            <a:xfrm flipV="1">
              <a:off x="2978801" y="2112278"/>
              <a:ext cx="1792768" cy="830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63472" y="1698103"/>
              <a:ext cx="12927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New Job</a:t>
              </a:r>
            </a:p>
            <a:p>
              <a:pPr algn="ctr"/>
              <a:endParaRPr lang="en-US" dirty="0"/>
            </a:p>
            <a:p>
              <a:pPr algn="ctr"/>
              <a:r>
                <a:rPr lang="en-US" i="1" dirty="0" err="1"/>
                <a:t>NewJobIn</a:t>
              </a:r>
              <a:r>
                <a:rPr lang="en-US" i="1" dirty="0"/>
                <a:t>()</a:t>
              </a:r>
            </a:p>
          </p:txBody>
        </p:sp>
        <p:cxnSp>
          <p:nvCxnSpPr>
            <p:cNvPr id="13" name="Straight Arrow Connector 12"/>
            <p:cNvCxnSpPr>
              <a:stCxn id="7" idx="4"/>
            </p:cNvCxnSpPr>
            <p:nvPr/>
          </p:nvCxnSpPr>
          <p:spPr>
            <a:xfrm>
              <a:off x="6306452" y="2611413"/>
              <a:ext cx="0" cy="5501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17562" y="3230537"/>
              <a:ext cx="4016601" cy="1962302"/>
            </a:xfrm>
            <a:prstGeom prst="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17563" y="3362339"/>
              <a:ext cx="378184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Waiting Time in Job Queue</a:t>
              </a:r>
            </a:p>
            <a:p>
              <a:r>
                <a:rPr lang="en-US" dirty="0"/>
                <a:t>Turnaround time</a:t>
              </a:r>
            </a:p>
            <a:p>
              <a:r>
                <a:rPr lang="en-US" dirty="0"/>
                <a:t>Response Time</a:t>
              </a:r>
            </a:p>
            <a:p>
              <a:r>
                <a:rPr lang="en-US" dirty="0"/>
                <a:t>CPU Busy time (%)</a:t>
              </a:r>
            </a:p>
            <a:p>
              <a:r>
                <a:rPr lang="en-US" dirty="0"/>
                <a:t>Throughput</a:t>
              </a:r>
            </a:p>
            <a:p>
              <a:r>
                <a:rPr lang="en-US" dirty="0"/>
                <a:t>Average Waiting (in Ready State) Time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837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(local to Tux Machines)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/>
              <a:t>Tux machines use your H drive</a:t>
            </a:r>
          </a:p>
          <a:p>
            <a:r>
              <a:rPr lang="en-US" sz="2900" dirty="0"/>
              <a:t>You could use numerous sftp (Secure File Transfer Protocol) apps OR use command prompt to access </a:t>
            </a:r>
            <a:r>
              <a:rPr lang="en-US" sz="2900" dirty="0" err="1"/>
              <a:t>sftp.eng.auburn.edu</a:t>
            </a:r>
            <a:endParaRPr lang="en-US" sz="2900" dirty="0"/>
          </a:p>
          <a:p>
            <a:endParaRPr lang="en-US" sz="2900" dirty="0"/>
          </a:p>
          <a:p>
            <a:r>
              <a:rPr lang="en-US" sz="2900" dirty="0"/>
              <a:t>There are different ways of moving files between your </a:t>
            </a:r>
            <a:r>
              <a:rPr lang="en-US" sz="2900" dirty="0" err="1"/>
              <a:t>loacl</a:t>
            </a:r>
            <a:r>
              <a:rPr lang="en-US" sz="2900" dirty="0"/>
              <a:t> machine and the Tux machines:</a:t>
            </a:r>
          </a:p>
          <a:p>
            <a:r>
              <a:rPr lang="en-US" sz="2900" dirty="0"/>
              <a:t>1) </a:t>
            </a:r>
            <a:r>
              <a:rPr lang="en-US" sz="2900" b="1" dirty="0"/>
              <a:t>Method 1</a:t>
            </a:r>
            <a:r>
              <a:rPr lang="en-US" sz="2900" dirty="0"/>
              <a:t>: find any (secure) file transfer app that works on your machine.</a:t>
            </a:r>
          </a:p>
          <a:p>
            <a:r>
              <a:rPr lang="en-US" sz="2900" dirty="0"/>
              <a:t>2) </a:t>
            </a:r>
            <a:r>
              <a:rPr lang="en-US" sz="2900" b="1" dirty="0"/>
              <a:t>Method 2</a:t>
            </a:r>
            <a:r>
              <a:rPr lang="en-US" sz="2900" dirty="0"/>
              <a:t>: if you have a terminal that has the </a:t>
            </a:r>
            <a:r>
              <a:rPr lang="en-US" sz="2900" b="1" i="1" dirty="0"/>
              <a:t>sftp</a:t>
            </a:r>
            <a:r>
              <a:rPr lang="en-US" sz="2900" dirty="0"/>
              <a:t> command available, do this.</a:t>
            </a:r>
          </a:p>
          <a:p>
            <a:r>
              <a:rPr lang="en-US" sz="2900" dirty="0"/>
              <a:t>      a) On your </a:t>
            </a:r>
            <a:r>
              <a:rPr lang="en-US" sz="2900" b="1" dirty="0"/>
              <a:t>local</a:t>
            </a:r>
            <a:r>
              <a:rPr lang="en-US" sz="2900" dirty="0"/>
              <a:t> machine, navigate to the folder from which you want move files</a:t>
            </a:r>
          </a:p>
          <a:p>
            <a:r>
              <a:rPr lang="en-US" sz="2900" dirty="0"/>
              <a:t>      b) type </a:t>
            </a:r>
            <a:r>
              <a:rPr lang="en-US" sz="2900" b="1" i="1" dirty="0"/>
              <a:t>sftp </a:t>
            </a:r>
            <a:r>
              <a:rPr lang="en-US" sz="2900" b="1" i="1" dirty="0">
                <a:hlinkClick r:id="rId2"/>
              </a:rPr>
              <a:t>username@sftp.eng.auburn.edu</a:t>
            </a:r>
            <a:endParaRPr lang="en-US" sz="2900" dirty="0"/>
          </a:p>
          <a:p>
            <a:r>
              <a:rPr lang="en-US" sz="2900" dirty="0"/>
              <a:t>      c) Follow the directions to log in</a:t>
            </a:r>
          </a:p>
          <a:p>
            <a:r>
              <a:rPr lang="en-US" sz="2900" dirty="0"/>
              <a:t>      d) After you see the prompt sftp&gt;</a:t>
            </a:r>
          </a:p>
          <a:p>
            <a:r>
              <a:rPr lang="en-US" sz="2900" dirty="0"/>
              <a:t>      e) navigate on the </a:t>
            </a:r>
            <a:r>
              <a:rPr lang="en-US" sz="2900" b="1" dirty="0"/>
              <a:t>remote machine</a:t>
            </a:r>
            <a:r>
              <a:rPr lang="en-US" sz="2900" dirty="0"/>
              <a:t> to the folder from which you want to move files (use cd).</a:t>
            </a:r>
          </a:p>
          <a:p>
            <a:r>
              <a:rPr lang="en-US" sz="2900" dirty="0"/>
              <a:t>      f) after reaching the folder:</a:t>
            </a:r>
          </a:p>
          <a:p>
            <a:r>
              <a:rPr lang="en-US" sz="2900" dirty="0"/>
              <a:t>                 1) type </a:t>
            </a:r>
            <a:r>
              <a:rPr lang="en-US" sz="2900" b="1" i="1" dirty="0"/>
              <a:t>put filename</a:t>
            </a:r>
            <a:r>
              <a:rPr lang="en-US" sz="2900" dirty="0"/>
              <a:t>      in order to send filename to the remote machine</a:t>
            </a:r>
          </a:p>
          <a:p>
            <a:r>
              <a:rPr lang="en-US" sz="2900" dirty="0"/>
              <a:t>                  2) type </a:t>
            </a:r>
            <a:r>
              <a:rPr lang="en-US" sz="2900" b="1" i="1" dirty="0"/>
              <a:t>get filename</a:t>
            </a:r>
            <a:r>
              <a:rPr lang="en-US" sz="2900" dirty="0"/>
              <a:t>      in order to receive filename from the remote machine</a:t>
            </a:r>
          </a:p>
          <a:p>
            <a:pPr marL="0" indent="0">
              <a:buNone/>
            </a:pPr>
            <a:endParaRPr lang="en-US" sz="29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76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Processes Generator</a:t>
            </a:r>
            <a:br>
              <a:rPr lang="en-US" b="1" dirty="0"/>
            </a:br>
            <a:r>
              <a:rPr lang="en-US" sz="2200" i="1" dirty="0" err="1"/>
              <a:t>processesgenerator.o</a:t>
            </a:r>
            <a:br>
              <a:rPr lang="en-US" sz="2200" i="1" dirty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Role</a:t>
            </a:r>
            <a:r>
              <a:rPr lang="en-US" dirty="0"/>
              <a:t>: generates processes with inter-arrival exponentially distributed.</a:t>
            </a:r>
          </a:p>
          <a:p>
            <a:r>
              <a:rPr lang="en-US" dirty="0"/>
              <a:t>Implemented by instructor </a:t>
            </a:r>
            <a:r>
              <a:rPr lang="en-US" i="1" dirty="0"/>
              <a:t>(</a:t>
            </a:r>
            <a:r>
              <a:rPr lang="en-US" i="1" dirty="0" err="1"/>
              <a:t>processesgenerator.o</a:t>
            </a:r>
            <a:r>
              <a:rPr lang="en-US" i="1" dirty="0"/>
              <a:t>)</a:t>
            </a:r>
          </a:p>
          <a:p>
            <a:r>
              <a:rPr lang="en-US" dirty="0"/>
              <a:t>Whenever a process is generated, the routine </a:t>
            </a:r>
            <a:r>
              <a:rPr lang="en-US" b="1" i="1" dirty="0" err="1"/>
              <a:t>NewJobIn</a:t>
            </a:r>
            <a:r>
              <a:rPr lang="en-US" dirty="0"/>
              <a:t> is called.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Management</a:t>
            </a:r>
            <a:br>
              <a:rPr lang="en-US" dirty="0"/>
            </a:br>
            <a:r>
              <a:rPr lang="en-US" sz="2200" i="1" dirty="0">
                <a:solidFill>
                  <a:srgbClr val="FF0000"/>
                </a:solidFill>
              </a:rPr>
              <a:t>processesmanagement2</a:t>
            </a:r>
            <a:r>
              <a:rPr lang="en-US" sz="2200" i="1" dirty="0"/>
              <a:t>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Role</a:t>
            </a:r>
            <a:r>
              <a:rPr lang="en-US" dirty="0"/>
              <a:t>: assigns resources like CPU (lab 1) and memory (</a:t>
            </a:r>
            <a:r>
              <a:rPr lang="en-US" b="1" dirty="0">
                <a:solidFill>
                  <a:srgbClr val="FF0000"/>
                </a:solidFill>
              </a:rPr>
              <a:t>lab 3</a:t>
            </a:r>
            <a:r>
              <a:rPr lang="en-US" dirty="0"/>
              <a:t>) to </a:t>
            </a:r>
            <a:r>
              <a:rPr lang="en-US" b="1" dirty="0"/>
              <a:t>execute </a:t>
            </a:r>
            <a:r>
              <a:rPr lang="en-US" dirty="0"/>
              <a:t>the processes.</a:t>
            </a:r>
          </a:p>
          <a:p>
            <a:r>
              <a:rPr lang="en-US" b="1" dirty="0">
                <a:solidFill>
                  <a:srgbClr val="FF0000"/>
                </a:solidFill>
              </a:rPr>
              <a:t>Lab1 code Provided by the instructor</a:t>
            </a:r>
          </a:p>
          <a:p>
            <a:r>
              <a:rPr lang="en-US" b="1" dirty="0"/>
              <a:t>Lab 1</a:t>
            </a:r>
            <a:r>
              <a:rPr lang="en-US" dirty="0"/>
              <a:t>: Evaluate different CPU scheduling policies. CPU will be assigned using FCFS, Shortest Remaining Time First, and RR.</a:t>
            </a:r>
          </a:p>
          <a:p>
            <a:r>
              <a:rPr lang="en-US" b="1" dirty="0">
                <a:solidFill>
                  <a:srgbClr val="FF0000"/>
                </a:solidFill>
              </a:rPr>
              <a:t>Lab 3</a:t>
            </a:r>
            <a:r>
              <a:rPr lang="en-US" dirty="0"/>
              <a:t>: Memory must be assigned using different strategies: </a:t>
            </a:r>
            <a:r>
              <a:rPr lang="en-US" dirty="0">
                <a:solidFill>
                  <a:srgbClr val="FF0000"/>
                </a:solidFill>
              </a:rPr>
              <a:t>OMAP, Paging, Worst-Fit, and Best-Fit</a:t>
            </a:r>
            <a:r>
              <a:rPr lang="en-US" dirty="0"/>
              <a:t>. (Implemented by students)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Control Block</a:t>
            </a:r>
            <a:br>
              <a:rPr lang="en-US" dirty="0"/>
            </a:br>
            <a:r>
              <a:rPr lang="en-US" sz="2200" i="1" dirty="0">
                <a:solidFill>
                  <a:srgbClr val="FF0000"/>
                </a:solidFill>
              </a:rPr>
              <a:t>common2.h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45" y="1320134"/>
            <a:ext cx="6914723" cy="5324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typedef</a:t>
            </a:r>
            <a:r>
              <a:rPr lang="en-US" sz="1400" i="1" dirty="0"/>
              <a:t> </a:t>
            </a:r>
            <a:r>
              <a:rPr lang="en-US" sz="1400" i="1" dirty="0" err="1"/>
              <a:t>struct</a:t>
            </a:r>
            <a:r>
              <a:rPr lang="en-US" sz="1400" i="1" dirty="0"/>
              <a:t> </a:t>
            </a:r>
            <a:r>
              <a:rPr lang="en-US" sz="1400" i="1" dirty="0" err="1"/>
              <a:t>ProcessControlBlockTag</a:t>
            </a:r>
            <a:r>
              <a:rPr lang="en-US" sz="1400" i="1" dirty="0"/>
              <a:t>{</a:t>
            </a:r>
          </a:p>
          <a:p>
            <a:r>
              <a:rPr lang="en-US" sz="1400" i="1" dirty="0"/>
              <a:t>  Identifier </a:t>
            </a:r>
            <a:r>
              <a:rPr lang="en-US" sz="1400" b="1" i="1" dirty="0" err="1"/>
              <a:t>ProcessID</a:t>
            </a:r>
            <a:r>
              <a:rPr lang="en-US" sz="1400" i="1" dirty="0"/>
              <a:t>;</a:t>
            </a:r>
          </a:p>
          <a:p>
            <a:r>
              <a:rPr lang="ro-RO" sz="1400" i="1" dirty="0"/>
              <a:t>  State      </a:t>
            </a:r>
            <a:r>
              <a:rPr lang="ro-RO" sz="1400" b="1" i="1" dirty="0"/>
              <a:t>state</a:t>
            </a:r>
            <a:r>
              <a:rPr lang="ro-RO" sz="1400" i="1" dirty="0"/>
              <a:t>;</a:t>
            </a:r>
          </a:p>
          <a:p>
            <a:r>
              <a:rPr lang="ro-RO" sz="1400" i="1" dirty="0"/>
              <a:t>  Priority   </a:t>
            </a:r>
            <a:r>
              <a:rPr lang="ro-RO" sz="1400" b="1" i="1" dirty="0"/>
              <a:t>priority</a:t>
            </a:r>
            <a:r>
              <a:rPr lang="ro-RO" sz="1400" i="1" dirty="0"/>
              <a:t>;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JobArrivalTime</a:t>
            </a:r>
            <a:r>
              <a:rPr lang="ro-RO" sz="1400" i="1" dirty="0"/>
              <a:t>;   /* Time when job first entered job queue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TotalJobDuration</a:t>
            </a:r>
            <a:r>
              <a:rPr lang="ro-RO" sz="1400" i="1" dirty="0"/>
              <a:t>; /* Total CPU time job requires          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TimeInCpu</a:t>
            </a:r>
            <a:r>
              <a:rPr lang="ro-RO" sz="1400" i="1" dirty="0"/>
              <a:t>;        /* Total time process spent so far on CPU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CpuBurstTime</a:t>
            </a:r>
            <a:r>
              <a:rPr lang="ro-RO" sz="1400" i="1" dirty="0"/>
              <a:t>;     /* Length of typical CPU burst of job   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RemainingCpuBurstTime</a:t>
            </a:r>
            <a:r>
              <a:rPr lang="ro-RO" sz="1400" i="1" dirty="0"/>
              <a:t>; /* Remaing time of current CPU burst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IOBurstTime</a:t>
            </a:r>
            <a:r>
              <a:rPr lang="ro-RO" sz="1400" i="1" dirty="0"/>
              <a:t>;      /* Length of typical I/O burst of job   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TimeIOBurstDone</a:t>
            </a:r>
            <a:r>
              <a:rPr lang="ro-RO" sz="1400" i="1" dirty="0"/>
              <a:t>;  /* Time when current I/O will be done       */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JobStartTime</a:t>
            </a:r>
            <a:r>
              <a:rPr lang="ro-RO" sz="1400" i="1" dirty="0"/>
              <a:t>;     /* Time when job first entered ready queue  */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StartCpuTime</a:t>
            </a:r>
            <a:r>
              <a:rPr lang="ro-RO" sz="1400" i="1" dirty="0"/>
              <a:t>;     /* Time when job was first placed on CPU    */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JobExitTime</a:t>
            </a:r>
            <a:r>
              <a:rPr lang="ro-RO" sz="1400" i="1" dirty="0"/>
              <a:t>;      /* Time when job first entered exit queue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TimeInReadyQueue</a:t>
            </a:r>
            <a:r>
              <a:rPr lang="ro-RO" sz="1400" i="1" dirty="0"/>
              <a:t>; /* Total time process spent in ready queue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TimeInWaitQueue</a:t>
            </a:r>
            <a:r>
              <a:rPr lang="ro-RO" sz="1400" i="1" dirty="0"/>
              <a:t>;  /* Total time process spent in wait queue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TimeInJobQueue</a:t>
            </a:r>
            <a:r>
              <a:rPr lang="ro-RO" sz="1400" i="1" dirty="0"/>
              <a:t>;   /* Total time process spent in job queue    */</a:t>
            </a:r>
          </a:p>
          <a:p>
            <a:r>
              <a:rPr lang="ro-RO" sz="1400" i="1" dirty="0"/>
              <a:t> </a:t>
            </a:r>
            <a:r>
              <a:rPr lang="ro-RO" sz="1400" i="1" dirty="0">
                <a:solidFill>
                  <a:srgbClr val="FF0000"/>
                </a:solidFill>
              </a:rPr>
              <a:t> Memory     </a:t>
            </a:r>
            <a:r>
              <a:rPr lang="ro-RO" sz="1400" b="1" i="1" dirty="0">
                <a:solidFill>
                  <a:srgbClr val="FF0000"/>
                </a:solidFill>
              </a:rPr>
              <a:t>TopOfMemory</a:t>
            </a:r>
            <a:r>
              <a:rPr lang="ro-RO" sz="1400" i="1" dirty="0">
                <a:solidFill>
                  <a:srgbClr val="FF0000"/>
                </a:solidFill>
              </a:rPr>
              <a:t>;      /* Address of top of allocated memory block */</a:t>
            </a:r>
          </a:p>
          <a:p>
            <a:r>
              <a:rPr lang="ro-RO" sz="1400" i="1" dirty="0">
                <a:solidFill>
                  <a:srgbClr val="FF0000"/>
                </a:solidFill>
              </a:rPr>
              <a:t>  Memory     </a:t>
            </a:r>
            <a:r>
              <a:rPr lang="ro-RO" sz="1400" b="1" i="1" dirty="0">
                <a:solidFill>
                  <a:srgbClr val="FF0000"/>
                </a:solidFill>
              </a:rPr>
              <a:t>MemoryAllocated</a:t>
            </a:r>
            <a:r>
              <a:rPr lang="ro-RO" sz="1400" i="1" dirty="0">
                <a:solidFill>
                  <a:srgbClr val="FF0000"/>
                </a:solidFill>
              </a:rPr>
              <a:t>;       /* Amount of allocated memory in bytes      */</a:t>
            </a:r>
          </a:p>
          <a:p>
            <a:r>
              <a:rPr lang="ro-RO" sz="1400" i="1" dirty="0">
                <a:solidFill>
                  <a:srgbClr val="FF0000"/>
                </a:solidFill>
              </a:rPr>
              <a:t>  Memory     </a:t>
            </a:r>
            <a:r>
              <a:rPr lang="ro-RO" sz="1400" b="1" i="1" dirty="0">
                <a:solidFill>
                  <a:srgbClr val="FF0000"/>
                </a:solidFill>
              </a:rPr>
              <a:t>MemoryRequested</a:t>
            </a:r>
            <a:r>
              <a:rPr lang="ro-RO" sz="1400" i="1" dirty="0">
                <a:solidFill>
                  <a:srgbClr val="FF0000"/>
                </a:solidFill>
              </a:rPr>
              <a:t>;       /* Amount of requestedmemory in bytes      */</a:t>
            </a:r>
          </a:p>
          <a:p>
            <a:r>
              <a:rPr lang="ro-RO" sz="1400" i="1" dirty="0"/>
              <a:t>  struct ProcessControlBlockTag *previous; /* previous element in linked list */</a:t>
            </a:r>
          </a:p>
          <a:p>
            <a:r>
              <a:rPr lang="ro-RO" sz="1400" i="1" dirty="0"/>
              <a:t>  struct ProcessControlBlockTag *next;     /* next element in linked list */</a:t>
            </a:r>
          </a:p>
          <a:p>
            <a:r>
              <a:rPr lang="ro-RO" sz="1400" i="1" dirty="0"/>
              <a:t>} </a:t>
            </a:r>
            <a:r>
              <a:rPr lang="ro-RO" sz="1400" b="1" i="1" dirty="0"/>
              <a:t>ProcessControlBlock</a:t>
            </a:r>
            <a:r>
              <a:rPr lang="ro-RO" sz="1400" i="1" dirty="0"/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extern Memory                </a:t>
            </a:r>
            <a:r>
              <a:rPr lang="en-US" b="1" dirty="0" err="1">
                <a:solidFill>
                  <a:srgbClr val="FF0000"/>
                </a:solidFill>
              </a:rPr>
              <a:t>AvailableMemory</a:t>
            </a:r>
            <a:r>
              <a:rPr lang="en-US" b="1" dirty="0">
                <a:solidFill>
                  <a:srgbClr val="FF0000"/>
                </a:solidFill>
              </a:rPr>
              <a:t>; // Total Available Memory </a:t>
            </a:r>
            <a:endParaRPr lang="ro-RO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(Processes)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20" y="1270117"/>
            <a:ext cx="726224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typedef</a:t>
            </a:r>
            <a:r>
              <a:rPr lang="en-US" sz="1400" dirty="0"/>
              <a:t> </a:t>
            </a:r>
            <a:r>
              <a:rPr lang="en-US" sz="1400" dirty="0" err="1"/>
              <a:t>enum</a:t>
            </a:r>
            <a:r>
              <a:rPr lang="en-US" sz="1400" dirty="0"/>
              <a:t> {JOBQUEUE,READYQUEUE,RUNNINGQUEUE,WAITINGQUEUE,EXITQUEUE} Queue;</a:t>
            </a:r>
            <a:endParaRPr lang="ro-RO" sz="1400" i="1" dirty="0"/>
          </a:p>
          <a:p>
            <a:r>
              <a:rPr lang="ro-RO" sz="1400" i="1" dirty="0"/>
              <a:t>typedef struct QueueParmsTag{</a:t>
            </a:r>
          </a:p>
          <a:p>
            <a:r>
              <a:rPr lang="ro-RO" i="1" dirty="0"/>
              <a:t>  ProcessControlBlock *Head;</a:t>
            </a:r>
          </a:p>
          <a:p>
            <a:r>
              <a:rPr lang="ro-RO" i="1" dirty="0"/>
              <a:t>  ProcessControlBlock *Tail;</a:t>
            </a:r>
          </a:p>
          <a:p>
            <a:r>
              <a:rPr lang="ro-RO" i="1" dirty="0"/>
              <a:t>} </a:t>
            </a:r>
            <a:r>
              <a:rPr lang="ro-RO" b="1" i="1" dirty="0"/>
              <a:t>QueueParms</a:t>
            </a:r>
            <a:r>
              <a:rPr lang="ro-RO" i="1" dirty="0"/>
              <a:t>;</a:t>
            </a:r>
          </a:p>
          <a:p>
            <a:endParaRPr lang="ro-RO" i="1" dirty="0"/>
          </a:p>
          <a:p>
            <a:r>
              <a:rPr lang="en-US" i="1" dirty="0" err="1"/>
              <a:t>QueueParms</a:t>
            </a:r>
            <a:r>
              <a:rPr lang="en-US" i="1" dirty="0"/>
              <a:t>     </a:t>
            </a:r>
            <a:r>
              <a:rPr lang="en-US" b="1" i="1" dirty="0"/>
              <a:t>Queues</a:t>
            </a:r>
            <a:r>
              <a:rPr lang="en-US" i="1" dirty="0"/>
              <a:t>[MAXQUEUES];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652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2835" y="3465239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9068" y="3368594"/>
            <a:ext cx="972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        Head</a:t>
            </a:r>
          </a:p>
          <a:p>
            <a:r>
              <a:rPr lang="en-US" sz="1400" dirty="0"/>
              <a:t>Tail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3121" y="3686132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32340" y="3834572"/>
            <a:ext cx="13805" cy="24194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7994" y="420732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7994" y="4169328"/>
            <a:ext cx="67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PCBn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94633" y="4538660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39755" y="4538660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12344" y="481532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12344" y="47773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08983" y="5146658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54105" y="5146658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26694" y="5423319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26694" y="53853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23333" y="5754656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68455" y="5754656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41044" y="603131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41044" y="5993322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</a:t>
            </a:r>
            <a:r>
              <a:rPr lang="en-US" baseline="-25000" dirty="0"/>
              <a:t>0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46145" y="6253999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39730" y="3465773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10016" y="3686666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99235" y="3835106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64889" y="420785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761528" y="4539194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106650" y="4539194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79239" y="481585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775878" y="5147192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121000" y="5147192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93589" y="542385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13040" y="5605651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39070" y="3106280"/>
            <a:ext cx="98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JOBQUEUE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6940" y="3106814"/>
            <a:ext cx="119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READYQUEUE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92820" y="3466307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963106" y="3687200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24715" y="3835640"/>
            <a:ext cx="0" cy="4993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17979" y="420839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424715" y="4335002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72860" y="3107348"/>
            <a:ext cx="1069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RUNNINGQ.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45910" y="3466841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16196" y="3687734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05415" y="3836174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71069" y="420892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667708" y="4540262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012830" y="4540262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85419" y="481692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682058" y="5148260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027180" y="5148260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599769" y="542492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19220" y="5606719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25950" y="3107882"/>
            <a:ext cx="102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WAITINGQ.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99000" y="3467375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869286" y="3688268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58505" y="3836708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524159" y="4209459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620798" y="4540796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965920" y="4540796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38509" y="481745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35148" y="5148794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980270" y="5148794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552859" y="542545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372310" y="5607253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79040" y="3108416"/>
            <a:ext cx="102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EXITQUEUE</a:t>
            </a:r>
          </a:p>
        </p:txBody>
      </p:sp>
    </p:spTree>
    <p:extLst>
      <p:ext uri="{BB962C8B-B14F-4D97-AF65-F5344CB8AC3E}">
        <p14:creationId xmlns:p14="http://schemas.microsoft.com/office/powerpoint/2010/main" val="336873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2835" y="3103249"/>
            <a:ext cx="960188" cy="7885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43121" y="3686132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32340" y="3834572"/>
            <a:ext cx="13805" cy="24194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97994" y="420732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97994" y="4169328"/>
            <a:ext cx="7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FMHn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94633" y="4538660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39755" y="4538660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12344" y="481532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12344" y="47773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FMH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08983" y="5146658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54105" y="5146658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26694" y="5423319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26694" y="53853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FMH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23333" y="5754656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68455" y="5754656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41044" y="603131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41044" y="5993322"/>
            <a:ext cx="70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FMH</a:t>
            </a:r>
            <a:r>
              <a:rPr lang="en-US" baseline="-25000" dirty="0"/>
              <a:t>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46145" y="6253999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39730" y="3103249"/>
            <a:ext cx="960188" cy="7890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10016" y="3686666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99235" y="3835106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64889" y="420785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61528" y="4539194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06650" y="4539194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79239" y="481585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75878" y="5147192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21000" y="5147192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93589" y="542385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13040" y="5605651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9070" y="2662946"/>
            <a:ext cx="1016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FREEHOLES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36940" y="2663480"/>
            <a:ext cx="84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PARKING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7550" y="2133163"/>
            <a:ext cx="173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MemoryQueues</a:t>
            </a:r>
            <a:r>
              <a:rPr lang="en-US" b="1" dirty="0"/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72835" y="3127528"/>
            <a:ext cx="1035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NbreHoles</a:t>
            </a:r>
            <a:endParaRPr lang="en-US" sz="1400" dirty="0"/>
          </a:p>
          <a:p>
            <a:r>
              <a:rPr lang="en-US" sz="1400" dirty="0"/>
              <a:t>        Head</a:t>
            </a:r>
          </a:p>
          <a:p>
            <a:r>
              <a:rPr lang="en-US" sz="1400" dirty="0"/>
              <a:t>Tail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60541" y="3160427"/>
            <a:ext cx="1035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NbreHoles</a:t>
            </a:r>
            <a:endParaRPr lang="en-US" sz="1400" dirty="0"/>
          </a:p>
          <a:p>
            <a:r>
              <a:rPr lang="en-US" sz="1400" dirty="0"/>
              <a:t>        Head</a:t>
            </a:r>
          </a:p>
          <a:p>
            <a:r>
              <a:rPr lang="en-US" sz="1400" dirty="0"/>
              <a:t>Tail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89456" y="2875597"/>
            <a:ext cx="47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NbreHoles</a:t>
            </a:r>
            <a:r>
              <a:rPr lang="en-US" dirty="0"/>
              <a:t> is in fact the variable </a:t>
            </a:r>
            <a:r>
              <a:rPr lang="en-US" i="1" dirty="0" err="1">
                <a:solidFill>
                  <a:srgbClr val="FF0000"/>
                </a:solidFill>
              </a:rPr>
              <a:t>NumberOfHoles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7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Queues (</a:t>
            </a:r>
            <a:r>
              <a:rPr lang="en-US" dirty="0" err="1"/>
              <a:t>MemoryHoles</a:t>
            </a:r>
            <a:r>
              <a:rPr lang="en-US" dirty="0"/>
              <a:t>)</a:t>
            </a:r>
            <a:br>
              <a:rPr lang="en-US" dirty="0"/>
            </a:br>
            <a:r>
              <a:rPr lang="en-US" sz="3100" i="1" dirty="0"/>
              <a:t>See Template </a:t>
            </a:r>
            <a:r>
              <a:rPr lang="en-US" sz="3100" i="1" dirty="0" err="1"/>
              <a:t>QueuesManagement.c</a:t>
            </a:r>
            <a:r>
              <a:rPr lang="en-US" sz="3100" i="1" dirty="0"/>
              <a:t> 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606" y="1669326"/>
            <a:ext cx="78608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 Not Part of common2.h, it is your responsibility to integrate it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FreeMemoryHoleTag</a:t>
            </a:r>
            <a:r>
              <a:rPr lang="en-US" sz="1600" dirty="0"/>
              <a:t>{</a:t>
            </a:r>
          </a:p>
          <a:p>
            <a:r>
              <a:rPr lang="mr-IN" sz="1600" dirty="0"/>
              <a:t>  Memory       AddressFirstElement; // Address of first element                                  </a:t>
            </a:r>
          </a:p>
          <a:p>
            <a:r>
              <a:rPr lang="mr-IN" sz="1600" dirty="0"/>
              <a:t>  </a:t>
            </a:r>
            <a:r>
              <a:rPr lang="mr-IN" sz="1600" dirty="0" err="1"/>
              <a:t>Memory</a:t>
            </a:r>
            <a:r>
              <a:rPr lang="mr-IN" sz="1600" dirty="0"/>
              <a:t>       Size;                // Size of the hole                                         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FreeMemoryHoleTag</a:t>
            </a:r>
            <a:r>
              <a:rPr lang="en-US" sz="1600" dirty="0"/>
              <a:t> *previous; /* previous element in linked list */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FreeMemoryHoleTag</a:t>
            </a:r>
            <a:r>
              <a:rPr lang="en-US" sz="1600" dirty="0"/>
              <a:t> *next;     /* next element in linked list */</a:t>
            </a:r>
          </a:p>
          <a:p>
            <a:r>
              <a:rPr lang="en-US" sz="1600" dirty="0"/>
              <a:t>} </a:t>
            </a:r>
            <a:r>
              <a:rPr lang="en-US" sz="1600" dirty="0" err="1"/>
              <a:t>FreeMemoryHole</a:t>
            </a:r>
            <a:r>
              <a:rPr lang="en-US" sz="1600" dirty="0"/>
              <a:t>;</a:t>
            </a:r>
          </a:p>
          <a:p>
            <a:endParaRPr lang="en-US" sz="1600" i="1" dirty="0"/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MemoryQueueParmsTag</a:t>
            </a:r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FreeMemoryHole</a:t>
            </a:r>
            <a:r>
              <a:rPr lang="en-US" sz="1600" dirty="0"/>
              <a:t> *Head;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FreeMemoryHole</a:t>
            </a:r>
            <a:r>
              <a:rPr lang="en-US" sz="1600" dirty="0"/>
              <a:t> *Tail;</a:t>
            </a:r>
          </a:p>
          <a:p>
            <a:r>
              <a:rPr lang="en-US" sz="1600" dirty="0"/>
              <a:t>  Quantity       </a:t>
            </a:r>
            <a:r>
              <a:rPr lang="en-US" sz="1600" dirty="0" err="1"/>
              <a:t>NumberOfHoles</a:t>
            </a:r>
            <a:r>
              <a:rPr lang="en-US" sz="1600" dirty="0"/>
              <a:t>; // Number of Holes in the queue                                  </a:t>
            </a:r>
          </a:p>
          <a:p>
            <a:r>
              <a:rPr lang="en-US" sz="1600" dirty="0"/>
              <a:t>} </a:t>
            </a:r>
            <a:r>
              <a:rPr lang="en-US" sz="1600" dirty="0" err="1"/>
              <a:t>MemoryQueueParms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MemoryQueueParms</a:t>
            </a:r>
            <a:r>
              <a:rPr lang="en-US" sz="1600" dirty="0"/>
              <a:t>    </a:t>
            </a:r>
            <a:r>
              <a:rPr lang="en-US" sz="1600" dirty="0" err="1"/>
              <a:t>MemoryQueues</a:t>
            </a:r>
            <a:r>
              <a:rPr lang="en-US" sz="1600" dirty="0"/>
              <a:t>[2]; // Free Holes and Parking </a:t>
            </a:r>
          </a:p>
          <a:p>
            <a:endParaRPr lang="en-US" sz="1400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1399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Compiling/Executing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cc -o pm </a:t>
            </a:r>
            <a:r>
              <a:rPr lang="en-US" sz="2100" b="1" dirty="0">
                <a:solidFill>
                  <a:srgbClr val="FF0000"/>
                </a:solidFill>
              </a:rPr>
              <a:t>tux-</a:t>
            </a:r>
            <a:r>
              <a:rPr lang="en-US" sz="2100" b="1" dirty="0" err="1">
                <a:solidFill>
                  <a:srgbClr val="FF0000"/>
                </a:solidFill>
              </a:rPr>
              <a:t>processesgenerator.o</a:t>
            </a:r>
            <a:r>
              <a:rPr lang="en-US" sz="2000" b="1" dirty="0">
                <a:solidFill>
                  <a:srgbClr val="FF0000"/>
                </a:solidFill>
              </a:rPr>
              <a:t> processesmanagement2.c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lm</a:t>
            </a:r>
          </a:p>
          <a:p>
            <a:r>
              <a:rPr lang="en-US" sz="1800" dirty="0"/>
              <a:t>usage: command </a:t>
            </a:r>
            <a:r>
              <a:rPr lang="en-US" sz="1800" dirty="0" err="1"/>
              <a:t>PolicyNumber</a:t>
            </a:r>
            <a:r>
              <a:rPr lang="en-US" sz="1800" dirty="0"/>
              <a:t> [Optional Quantum (in </a:t>
            </a:r>
            <a:r>
              <a:rPr lang="en-US" sz="1800" dirty="0" err="1"/>
              <a:t>ms</a:t>
            </a:r>
            <a:r>
              <a:rPr lang="en-US" sz="1800" dirty="0"/>
              <a:t>)] [Optional Show]</a:t>
            </a:r>
          </a:p>
          <a:p>
            <a:r>
              <a:rPr lang="en-US" b="1" dirty="0" err="1"/>
              <a:t>PolicyNumber</a:t>
            </a:r>
            <a:endParaRPr lang="en-US" b="1" dirty="0"/>
          </a:p>
          <a:p>
            <a:pPr lvl="1"/>
            <a:r>
              <a:rPr lang="en-US" dirty="0"/>
              <a:t>1 for First Come First Serve (FCFS)</a:t>
            </a:r>
          </a:p>
          <a:p>
            <a:pPr lvl="1"/>
            <a:r>
              <a:rPr lang="en-US" dirty="0"/>
              <a:t>2 for Shortest Remaining Time First (SRTF)</a:t>
            </a:r>
          </a:p>
          <a:p>
            <a:pPr lvl="1"/>
            <a:r>
              <a:rPr lang="en-US" dirty="0"/>
              <a:t>3 for Round Robin (RR)</a:t>
            </a:r>
          </a:p>
          <a:p>
            <a:r>
              <a:rPr lang="en-US" b="1" dirty="0"/>
              <a:t>Quantum </a:t>
            </a:r>
          </a:p>
          <a:p>
            <a:pPr lvl="1"/>
            <a:r>
              <a:rPr lang="en-US" dirty="0"/>
              <a:t>Only for RR</a:t>
            </a:r>
          </a:p>
          <a:p>
            <a:pPr lvl="1"/>
            <a:r>
              <a:rPr lang="en-US" dirty="0"/>
              <a:t>Input: 5, 10, 15, 20, 25, 50 </a:t>
            </a:r>
            <a:r>
              <a:rPr lang="mr-IN" dirty="0"/>
              <a:t>…</a:t>
            </a:r>
            <a:r>
              <a:rPr lang="en-US" dirty="0"/>
              <a:t>. 500 (in milliseconds)</a:t>
            </a:r>
          </a:p>
          <a:p>
            <a:pPr lvl="1"/>
            <a:r>
              <a:rPr lang="en-US" dirty="0"/>
              <a:t>In the program, it is a </a:t>
            </a:r>
            <a:r>
              <a:rPr lang="en-US" dirty="0" err="1"/>
              <a:t>TimePeriod</a:t>
            </a:r>
            <a:r>
              <a:rPr lang="en-US" dirty="0"/>
              <a:t> (float)</a:t>
            </a:r>
          </a:p>
          <a:p>
            <a:r>
              <a:rPr lang="en-US" b="1" dirty="0"/>
              <a:t>Show</a:t>
            </a:r>
          </a:p>
          <a:p>
            <a:pPr lvl="1"/>
            <a:r>
              <a:rPr lang="en-US" dirty="0"/>
              <a:t>1 if you want to see some print messages (e.g., process generation)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1596</Words>
  <Application>Microsoft Macintosh PowerPoint</Application>
  <PresentationFormat>On-screen Show (4:3)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Mangal</vt:lpstr>
      <vt:lpstr>Office Theme</vt:lpstr>
      <vt:lpstr>Lab 3 Assignment You Are Responsible of Reading  Lab3 Requirements</vt:lpstr>
      <vt:lpstr>System Overview</vt:lpstr>
      <vt:lpstr>Processes Generator processesgenerator.o </vt:lpstr>
      <vt:lpstr>Processes Management processesmanagement2.c</vt:lpstr>
      <vt:lpstr>Process Control Block common2.h</vt:lpstr>
      <vt:lpstr>Queues (Processes)</vt:lpstr>
      <vt:lpstr>Memory Holes</vt:lpstr>
      <vt:lpstr>Memory Queues (MemoryHoles) See Template QueuesManagement.c Help</vt:lpstr>
      <vt:lpstr>Compiling/Executing</vt:lpstr>
      <vt:lpstr>Main()</vt:lpstr>
      <vt:lpstr>NewJobIn(ProcessControlBlock whichProcess)</vt:lpstr>
      <vt:lpstr>ManageProcesses</vt:lpstr>
      <vt:lpstr>LongtermScheduler()</vt:lpstr>
      <vt:lpstr>getStartAddress(ProcessControlBlock *whichProcess)</vt:lpstr>
      <vt:lpstr>AWTJQ </vt:lpstr>
      <vt:lpstr>Common2.h</vt:lpstr>
      <vt:lpstr>Common2.h (Cont’d)</vt:lpstr>
      <vt:lpstr>Accessing tux Machines</vt:lpstr>
      <vt:lpstr>First Steps on Tux machines  </vt:lpstr>
      <vt:lpstr>Moving Files (local to Tux Machines)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Assignment</dc:title>
  <dc:creator>Saad Biaz</dc:creator>
  <cp:lastModifiedBy>Saad Biaz</cp:lastModifiedBy>
  <cp:revision>38</cp:revision>
  <dcterms:created xsi:type="dcterms:W3CDTF">2017-05-21T14:14:29Z</dcterms:created>
  <dcterms:modified xsi:type="dcterms:W3CDTF">2020-06-16T12:03:03Z</dcterms:modified>
</cp:coreProperties>
</file>