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841BEF-EE68-4395-AD13-20245862735F}">
  <a:tblStyle styleId="{83841BEF-EE68-4395-AD13-20245862735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CS476 Faculty, Students, mentors and clients, we are In Your Orbit, a group focused on Cloud-Based Planetary Ephemerides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87cba16c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87cba16c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862430d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862430d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little intro to us, our team lead Austin Carlile, Nicholas (Cole) Gonzalez, Minuka Trikawalagoda, and I am Noah Schwartz</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1daef986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1daef98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this is our Mentor, </a:t>
            </a:r>
            <a:r>
              <a:rPr lang="en"/>
              <a:t>Scott Larocca, a PhD Student with interests in remote sensing, tropical forest drought, and how ecosystems respond to climate extremes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From exploring the depths of Mars to preparing for the October 10th launch of the Europa Clipper mission, NASA’s planetary missions rely on precise data to unlock the secrets of distant worlds. But capturing and processing that data is no small feat.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Our client, Kelvin Rodriguez, along with his colleagues Amy Stamile, Christine Kim, and Adam Paquette, are all computer scientists at the USGS Astrogeology Science Center—and notably, Kelvin, Amy, and Adam are all alumni of NAU’s Computer Science program. Together, they are working to streamline the complex process of generating planetary sensor models, which are essential for NASA’s exploratory missions.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8841b1b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8841b1b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SPICE (Spacecraft &amp; Planetary ephemerides, Instrument C-matrix and Event kernels) refers to all the information that is required and computed in order for ISIS3 to map each image onto a surface with reference to spacecraft position, sun position, instrument and mission activities.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8841b1b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8841b1b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4a6f894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4a6f894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4a6f8948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4a6f8948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4b13dc5cd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4b13dc5cd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87cba16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87cba16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977572" y="0"/>
            <a:ext cx="5188857" cy="5143499"/>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highlight>
                  <a:srgbClr val="7DC3D8"/>
                </a:highlight>
              </a:rPr>
              <a:t>Cloud-Based </a:t>
            </a:r>
            <a:endParaRPr>
              <a:highlight>
                <a:srgbClr val="7DC3D8"/>
              </a:highlight>
            </a:endParaRPr>
          </a:p>
          <a:p>
            <a:pPr indent="0" lvl="0" marL="0" rtl="0" algn="ctr">
              <a:spcBef>
                <a:spcPts val="0"/>
              </a:spcBef>
              <a:spcAft>
                <a:spcPts val="0"/>
              </a:spcAft>
              <a:buNone/>
            </a:pPr>
            <a:r>
              <a:rPr lang="en">
                <a:highlight>
                  <a:srgbClr val="7DC3D8"/>
                </a:highlight>
              </a:rPr>
              <a:t>Planetary Ephemerides</a:t>
            </a:r>
            <a:endParaRPr>
              <a:highlight>
                <a:srgbClr val="7DC3D8"/>
              </a:highlight>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1"/>
              </a:buClr>
              <a:buSzPts val="358"/>
              <a:buFont typeface="Arial"/>
              <a:buNone/>
            </a:pPr>
            <a:r>
              <a:rPr lang="en" sz="2410">
                <a:highlight>
                  <a:srgbClr val="7DC3D8"/>
                </a:highlight>
              </a:rPr>
              <a:t>Austin Carlile</a:t>
            </a:r>
            <a:endParaRPr sz="2410">
              <a:highlight>
                <a:srgbClr val="7DC3D8"/>
              </a:highlight>
            </a:endParaRPr>
          </a:p>
          <a:p>
            <a:pPr indent="0" lvl="0" marL="0" rtl="0" algn="ctr">
              <a:lnSpc>
                <a:spcPct val="80000"/>
              </a:lnSpc>
              <a:spcBef>
                <a:spcPts val="0"/>
              </a:spcBef>
              <a:spcAft>
                <a:spcPts val="0"/>
              </a:spcAft>
              <a:buClr>
                <a:schemeClr val="dk1"/>
              </a:buClr>
              <a:buSzPts val="358"/>
              <a:buFont typeface="Arial"/>
              <a:buNone/>
            </a:pPr>
            <a:r>
              <a:rPr lang="en" sz="2410">
                <a:highlight>
                  <a:srgbClr val="7DC3D8"/>
                </a:highlight>
              </a:rPr>
              <a:t>Minuka Trikawalagoda</a:t>
            </a:r>
            <a:endParaRPr sz="2410">
              <a:highlight>
                <a:srgbClr val="7DC3D8"/>
              </a:highlight>
            </a:endParaRPr>
          </a:p>
          <a:p>
            <a:pPr indent="0" lvl="0" marL="0" rtl="0" algn="ctr">
              <a:lnSpc>
                <a:spcPct val="80000"/>
              </a:lnSpc>
              <a:spcBef>
                <a:spcPts val="0"/>
              </a:spcBef>
              <a:spcAft>
                <a:spcPts val="0"/>
              </a:spcAft>
              <a:buClr>
                <a:schemeClr val="dk1"/>
              </a:buClr>
              <a:buSzPts val="358"/>
              <a:buFont typeface="Arial"/>
              <a:buNone/>
            </a:pPr>
            <a:r>
              <a:rPr lang="en" sz="2410">
                <a:highlight>
                  <a:srgbClr val="7DC3D8"/>
                </a:highlight>
              </a:rPr>
              <a:t>Nicholas Gonzalez</a:t>
            </a:r>
            <a:endParaRPr sz="2410">
              <a:highlight>
                <a:srgbClr val="7DC3D8"/>
              </a:highlight>
            </a:endParaRPr>
          </a:p>
          <a:p>
            <a:pPr indent="0" lvl="0" marL="0" rtl="0" algn="ctr">
              <a:lnSpc>
                <a:spcPct val="80000"/>
              </a:lnSpc>
              <a:spcBef>
                <a:spcPts val="0"/>
              </a:spcBef>
              <a:spcAft>
                <a:spcPts val="0"/>
              </a:spcAft>
              <a:buClr>
                <a:schemeClr val="dk1"/>
              </a:buClr>
              <a:buSzPts val="358"/>
              <a:buFont typeface="Arial"/>
              <a:buNone/>
            </a:pPr>
            <a:r>
              <a:rPr lang="en" sz="2410">
                <a:highlight>
                  <a:srgbClr val="7DC3D8"/>
                </a:highlight>
              </a:rPr>
              <a:t>Noah Schwartz</a:t>
            </a:r>
            <a:endParaRPr sz="2410">
              <a:highlight>
                <a:srgbClr val="7DC3D8"/>
              </a:highlight>
            </a:endParaRPr>
          </a:p>
          <a:p>
            <a:pPr indent="0" lvl="0" marL="0" rtl="0" algn="ctr">
              <a:lnSpc>
                <a:spcPct val="80000"/>
              </a:lnSpc>
              <a:spcBef>
                <a:spcPts val="0"/>
              </a:spcBef>
              <a:spcAft>
                <a:spcPts val="0"/>
              </a:spcAft>
              <a:buSzPts val="358"/>
              <a:buNone/>
            </a:pPr>
            <a:r>
              <a:t/>
            </a:r>
            <a:endParaRPr sz="2410">
              <a:highlight>
                <a:srgbClr val="7DC3D8"/>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438775" y="533650"/>
            <a:ext cx="3570300" cy="75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26190"/>
              <a:buFont typeface="Arial"/>
              <a:buNone/>
            </a:pPr>
            <a:r>
              <a:rPr lang="en" sz="4200"/>
              <a:t>Conclusion</a:t>
            </a:r>
            <a:endParaRPr/>
          </a:p>
        </p:txBody>
      </p:sp>
      <p:sp>
        <p:nvSpPr>
          <p:cNvPr id="117" name="Google Shape;117;p22"/>
          <p:cNvSpPr txBox="1"/>
          <p:nvPr>
            <p:ph idx="1" type="body"/>
          </p:nvPr>
        </p:nvSpPr>
        <p:spPr>
          <a:xfrm>
            <a:off x="311700" y="1289350"/>
            <a:ext cx="8416800" cy="3468000"/>
          </a:xfrm>
          <a:prstGeom prst="rect">
            <a:avLst/>
          </a:prstGeom>
        </p:spPr>
        <p:txBody>
          <a:bodyPr anchorCtr="0" anchor="t" bIns="91425" lIns="91425" spcFirstLastPara="1" rIns="91425" wrap="square" tIns="91425">
            <a:normAutofit/>
          </a:bodyPr>
          <a:lstStyle/>
          <a:p>
            <a:pPr indent="0" lvl="0" marL="457200" rtl="0" algn="just">
              <a:lnSpc>
                <a:spcPct val="115000"/>
              </a:lnSpc>
              <a:spcBef>
                <a:spcPts val="0"/>
              </a:spcBef>
              <a:spcAft>
                <a:spcPts val="0"/>
              </a:spcAft>
              <a:buNone/>
            </a:pPr>
            <a:r>
              <a:t/>
            </a:r>
            <a:endParaRPr sz="2100"/>
          </a:p>
          <a:p>
            <a:pPr indent="-361950" lvl="0" marL="457200" rtl="0" algn="just">
              <a:lnSpc>
                <a:spcPct val="115000"/>
              </a:lnSpc>
              <a:spcBef>
                <a:spcPts val="0"/>
              </a:spcBef>
              <a:spcAft>
                <a:spcPts val="0"/>
              </a:spcAft>
              <a:buSzPts val="2100"/>
              <a:buChar char="●"/>
            </a:pPr>
            <a:r>
              <a:rPr lang="en" sz="2100"/>
              <a:t>We are creating a web service and caching server for ISD images generated from NASA SPICE data</a:t>
            </a:r>
            <a:endParaRPr sz="2100"/>
          </a:p>
          <a:p>
            <a:pPr indent="0" lvl="0" marL="457200" rtl="0" algn="just">
              <a:lnSpc>
                <a:spcPct val="115000"/>
              </a:lnSpc>
              <a:spcBef>
                <a:spcPts val="0"/>
              </a:spcBef>
              <a:spcAft>
                <a:spcPts val="0"/>
              </a:spcAft>
              <a:buNone/>
            </a:pPr>
            <a:r>
              <a:t/>
            </a:r>
            <a:endParaRPr sz="2100"/>
          </a:p>
          <a:p>
            <a:pPr indent="-361950" lvl="0" marL="457200" rtl="0" algn="just">
              <a:lnSpc>
                <a:spcPct val="115000"/>
              </a:lnSpc>
              <a:spcBef>
                <a:spcPts val="0"/>
              </a:spcBef>
              <a:spcAft>
                <a:spcPts val="0"/>
              </a:spcAft>
              <a:buSzPts val="2100"/>
              <a:buChar char="●"/>
            </a:pPr>
            <a:r>
              <a:rPr lang="en" sz="2100"/>
              <a:t>Previous solutions were </a:t>
            </a:r>
            <a:r>
              <a:rPr lang="en" sz="2100"/>
              <a:t>inefficient</a:t>
            </a:r>
            <a:r>
              <a:rPr lang="en" sz="2100"/>
              <a:t> and costly to maintain</a:t>
            </a:r>
            <a:endParaRPr sz="2100"/>
          </a:p>
          <a:p>
            <a:pPr indent="0" lvl="0" marL="457200" rtl="0" algn="just">
              <a:lnSpc>
                <a:spcPct val="115000"/>
              </a:lnSpc>
              <a:spcBef>
                <a:spcPts val="0"/>
              </a:spcBef>
              <a:spcAft>
                <a:spcPts val="0"/>
              </a:spcAft>
              <a:buNone/>
            </a:pPr>
            <a:r>
              <a:t/>
            </a:r>
            <a:endParaRPr sz="2100"/>
          </a:p>
          <a:p>
            <a:pPr indent="-361950" lvl="0" marL="457200" rtl="0" algn="just">
              <a:lnSpc>
                <a:spcPct val="115000"/>
              </a:lnSpc>
              <a:spcBef>
                <a:spcPts val="0"/>
              </a:spcBef>
              <a:spcAft>
                <a:spcPts val="0"/>
              </a:spcAft>
              <a:buSzPts val="2100"/>
              <a:buChar char="●"/>
            </a:pPr>
            <a:r>
              <a:rPr lang="en" sz="2100"/>
              <a:t>Our solution will help the USGS Astrogeology team, NASA and future scientists at zero cost</a:t>
            </a:r>
            <a:endParaRPr sz="2100"/>
          </a:p>
          <a:p>
            <a:pPr indent="0" lvl="0" marL="0" rtl="0" algn="ctr">
              <a:lnSpc>
                <a:spcPct val="100000"/>
              </a:lnSpc>
              <a:spcBef>
                <a:spcPts val="0"/>
              </a:spcBef>
              <a:spcAft>
                <a:spcPts val="0"/>
              </a:spcAft>
              <a:buClr>
                <a:schemeClr val="dk1"/>
              </a:buClr>
              <a:buSzPts val="1100"/>
              <a:buFont typeface="Arial"/>
              <a:buNone/>
            </a:pPr>
            <a:r>
              <a:t/>
            </a:r>
            <a:endParaRPr/>
          </a:p>
        </p:txBody>
      </p:sp>
      <p:pic>
        <p:nvPicPr>
          <p:cNvPr id="118" name="Google Shape;118;p22"/>
          <p:cNvPicPr preferRelativeResize="0"/>
          <p:nvPr/>
        </p:nvPicPr>
        <p:blipFill>
          <a:blip r:embed="rId3">
            <a:alphaModFix/>
          </a:blip>
          <a:stretch>
            <a:fillRect/>
          </a:stretch>
        </p:blipFill>
        <p:spPr>
          <a:xfrm>
            <a:off x="5413427" y="227140"/>
            <a:ext cx="1237850" cy="1237850"/>
          </a:xfrm>
          <a:prstGeom prst="rect">
            <a:avLst/>
          </a:prstGeom>
          <a:noFill/>
          <a:ln>
            <a:noFill/>
          </a:ln>
        </p:spPr>
      </p:pic>
      <p:pic>
        <p:nvPicPr>
          <p:cNvPr id="119" name="Google Shape;119;p22"/>
          <p:cNvPicPr preferRelativeResize="0"/>
          <p:nvPr/>
        </p:nvPicPr>
        <p:blipFill>
          <a:blip r:embed="rId4">
            <a:alphaModFix/>
          </a:blip>
          <a:stretch>
            <a:fillRect/>
          </a:stretch>
        </p:blipFill>
        <p:spPr>
          <a:xfrm>
            <a:off x="6828450" y="51500"/>
            <a:ext cx="1900050" cy="1589125"/>
          </a:xfrm>
          <a:prstGeom prst="rect">
            <a:avLst/>
          </a:prstGeom>
          <a:noFill/>
          <a:ln>
            <a:noFill/>
          </a:ln>
        </p:spPr>
      </p:pic>
      <p:pic>
        <p:nvPicPr>
          <p:cNvPr id="120" name="Google Shape;120;p22"/>
          <p:cNvPicPr preferRelativeResize="0"/>
          <p:nvPr/>
        </p:nvPicPr>
        <p:blipFill>
          <a:blip r:embed="rId5">
            <a:alphaModFix/>
          </a:blip>
          <a:stretch>
            <a:fillRect/>
          </a:stretch>
        </p:blipFill>
        <p:spPr>
          <a:xfrm>
            <a:off x="3734900" y="101963"/>
            <a:ext cx="1501350" cy="1488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graphicFrame>
        <p:nvGraphicFramePr>
          <p:cNvPr id="61" name="Google Shape;61;p14"/>
          <p:cNvGraphicFramePr/>
          <p:nvPr/>
        </p:nvGraphicFramePr>
        <p:xfrm>
          <a:off x="1020200" y="653875"/>
          <a:ext cx="3000000" cy="3000000"/>
        </p:xfrm>
        <a:graphic>
          <a:graphicData uri="http://schemas.openxmlformats.org/drawingml/2006/table">
            <a:tbl>
              <a:tblPr>
                <a:noFill/>
                <a:tableStyleId>{83841BEF-EE68-4395-AD13-20245862735F}</a:tableStyleId>
              </a:tblPr>
              <a:tblGrid>
                <a:gridCol w="3551800"/>
                <a:gridCol w="3551800"/>
              </a:tblGrid>
              <a:tr h="953025">
                <a:tc>
                  <a:txBody>
                    <a:bodyPr/>
                    <a:lstStyle/>
                    <a:p>
                      <a:pPr indent="0" lvl="0" marL="0" rtl="0" algn="ctr">
                        <a:lnSpc>
                          <a:spcPct val="115000"/>
                        </a:lnSpc>
                        <a:spcBef>
                          <a:spcPts val="0"/>
                        </a:spcBef>
                        <a:spcAft>
                          <a:spcPts val="0"/>
                        </a:spcAft>
                        <a:buClr>
                          <a:schemeClr val="dk1"/>
                        </a:buClr>
                        <a:buSzPts val="1100"/>
                        <a:buFont typeface="Arial"/>
                        <a:buNone/>
                      </a:pPr>
                      <a:r>
                        <a:rPr b="1" lang="en" sz="2300" u="sng">
                          <a:solidFill>
                            <a:schemeClr val="dk2"/>
                          </a:solidFill>
                        </a:rPr>
                        <a:t>Team Lead: </a:t>
                      </a:r>
                      <a:endParaRPr b="1" sz="2300" u="sng">
                        <a:solidFill>
                          <a:schemeClr val="dk2"/>
                        </a:solidFill>
                      </a:endParaRPr>
                    </a:p>
                    <a:p>
                      <a:pPr indent="0" lvl="0" marL="0" rtl="0" algn="ctr">
                        <a:lnSpc>
                          <a:spcPct val="115000"/>
                        </a:lnSpc>
                        <a:spcBef>
                          <a:spcPts val="1200"/>
                        </a:spcBef>
                        <a:spcAft>
                          <a:spcPts val="1200"/>
                        </a:spcAft>
                        <a:buClr>
                          <a:schemeClr val="dk1"/>
                        </a:buClr>
                        <a:buSzPts val="1100"/>
                        <a:buFont typeface="Arial"/>
                        <a:buNone/>
                      </a:pPr>
                      <a:r>
                        <a:rPr b="1" lang="en" sz="2300">
                          <a:solidFill>
                            <a:schemeClr val="dk2"/>
                          </a:solidFill>
                        </a:rPr>
                        <a:t>Austin Carlile   </a:t>
                      </a:r>
                      <a:endParaRPr b="1" sz="1900"/>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r>
              <a:tr h="825250">
                <a:tc>
                  <a:txBody>
                    <a:bodyPr/>
                    <a:lstStyle/>
                    <a:p>
                      <a:pPr indent="0" lvl="0" marL="0" rtl="0" algn="ctr">
                        <a:lnSpc>
                          <a:spcPct val="115000"/>
                        </a:lnSpc>
                        <a:spcBef>
                          <a:spcPts val="0"/>
                        </a:spcBef>
                        <a:spcAft>
                          <a:spcPts val="1200"/>
                        </a:spcAft>
                        <a:buClr>
                          <a:schemeClr val="dk1"/>
                        </a:buClr>
                        <a:buSzPts val="1100"/>
                        <a:buFont typeface="Arial"/>
                        <a:buNone/>
                      </a:pPr>
                      <a:r>
                        <a:rPr b="1" lang="en" sz="2300">
                          <a:solidFill>
                            <a:schemeClr val="dk2"/>
                          </a:solidFill>
                        </a:rPr>
                        <a:t>Nicholas (Cole)</a:t>
                      </a:r>
                      <a:r>
                        <a:rPr b="1" lang="en" sz="2300">
                          <a:solidFill>
                            <a:schemeClr val="dk2"/>
                          </a:solidFill>
                        </a:rPr>
                        <a:t> Gonzalez</a:t>
                      </a:r>
                      <a:endParaRPr b="1" sz="1900"/>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r>
              <a:tr h="937225">
                <a:tc>
                  <a:txBody>
                    <a:bodyPr/>
                    <a:lstStyle/>
                    <a:p>
                      <a:pPr indent="0" lvl="0" marL="0" rtl="0" algn="ctr">
                        <a:lnSpc>
                          <a:spcPct val="115000"/>
                        </a:lnSpc>
                        <a:spcBef>
                          <a:spcPts val="0"/>
                        </a:spcBef>
                        <a:spcAft>
                          <a:spcPts val="1200"/>
                        </a:spcAft>
                        <a:buClr>
                          <a:schemeClr val="dk1"/>
                        </a:buClr>
                        <a:buSzPts val="1100"/>
                        <a:buFont typeface="Arial"/>
                        <a:buNone/>
                      </a:pPr>
                      <a:r>
                        <a:rPr b="1" lang="en" sz="2300">
                          <a:solidFill>
                            <a:schemeClr val="dk2"/>
                          </a:solidFill>
                        </a:rPr>
                        <a:t>Minuka Trikawalagoda</a:t>
                      </a:r>
                      <a:endParaRPr b="1" sz="1900"/>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r>
              <a:tr h="1005725">
                <a:tc>
                  <a:txBody>
                    <a:bodyPr/>
                    <a:lstStyle/>
                    <a:p>
                      <a:pPr indent="0" lvl="0" marL="0" rtl="0" algn="ctr">
                        <a:lnSpc>
                          <a:spcPct val="115000"/>
                        </a:lnSpc>
                        <a:spcBef>
                          <a:spcPts val="0"/>
                        </a:spcBef>
                        <a:spcAft>
                          <a:spcPts val="0"/>
                        </a:spcAft>
                        <a:buClr>
                          <a:schemeClr val="dk1"/>
                        </a:buClr>
                        <a:buSzPts val="1100"/>
                        <a:buFont typeface="Arial"/>
                        <a:buNone/>
                      </a:pPr>
                      <a:r>
                        <a:rPr lang="en" sz="2300">
                          <a:solidFill>
                            <a:schemeClr val="dk2"/>
                          </a:solidFill>
                        </a:rPr>
                        <a:t> </a:t>
                      </a:r>
                      <a:r>
                        <a:rPr b="1" lang="en" sz="2300">
                          <a:solidFill>
                            <a:schemeClr val="dk2"/>
                          </a:solidFill>
                        </a:rPr>
                        <a:t>Noah Schwartz</a:t>
                      </a:r>
                      <a:endParaRPr b="1" sz="2300">
                        <a:solidFill>
                          <a:schemeClr val="dk2"/>
                        </a:solidFill>
                      </a:endParaRPr>
                    </a:p>
                    <a:p>
                      <a:pPr indent="0" lvl="0" marL="0" rtl="0" algn="l">
                        <a:spcBef>
                          <a:spcPts val="1200"/>
                        </a:spcBef>
                        <a:spcAft>
                          <a:spcPts val="0"/>
                        </a:spcAft>
                        <a:buNone/>
                      </a:pPr>
                      <a:r>
                        <a:t/>
                      </a:r>
                      <a:endParaRPr sz="1900"/>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62" name="Google Shape;62;p14"/>
          <p:cNvSpPr txBox="1"/>
          <p:nvPr>
            <p:ph type="title"/>
          </p:nvPr>
        </p:nvSpPr>
        <p:spPr>
          <a:xfrm>
            <a:off x="311700" y="158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Meet the Team</a:t>
            </a:r>
            <a:endParaRPr/>
          </a:p>
        </p:txBody>
      </p:sp>
      <p:pic>
        <p:nvPicPr>
          <p:cNvPr id="63" name="Google Shape;63;p14"/>
          <p:cNvPicPr preferRelativeResize="0"/>
          <p:nvPr/>
        </p:nvPicPr>
        <p:blipFill>
          <a:blip r:embed="rId3">
            <a:alphaModFix/>
          </a:blip>
          <a:stretch>
            <a:fillRect/>
          </a:stretch>
        </p:blipFill>
        <p:spPr>
          <a:xfrm>
            <a:off x="6069250" y="1784450"/>
            <a:ext cx="835425" cy="843450"/>
          </a:xfrm>
          <a:prstGeom prst="rect">
            <a:avLst/>
          </a:prstGeom>
          <a:noFill/>
          <a:ln>
            <a:noFill/>
          </a:ln>
        </p:spPr>
      </p:pic>
      <p:pic>
        <p:nvPicPr>
          <p:cNvPr id="64" name="Google Shape;64;p14"/>
          <p:cNvPicPr preferRelativeResize="0"/>
          <p:nvPr/>
        </p:nvPicPr>
        <p:blipFill>
          <a:blip r:embed="rId4">
            <a:alphaModFix/>
          </a:blip>
          <a:stretch>
            <a:fillRect/>
          </a:stretch>
        </p:blipFill>
        <p:spPr>
          <a:xfrm>
            <a:off x="6069250" y="2674350"/>
            <a:ext cx="835425" cy="919025"/>
          </a:xfrm>
          <a:prstGeom prst="rect">
            <a:avLst/>
          </a:prstGeom>
          <a:noFill/>
          <a:ln>
            <a:noFill/>
          </a:ln>
        </p:spPr>
      </p:pic>
      <p:pic>
        <p:nvPicPr>
          <p:cNvPr id="65" name="Google Shape;65;p14"/>
          <p:cNvPicPr preferRelativeResize="0"/>
          <p:nvPr/>
        </p:nvPicPr>
        <p:blipFill>
          <a:blip r:embed="rId5">
            <a:alphaModFix/>
          </a:blip>
          <a:stretch>
            <a:fillRect/>
          </a:stretch>
        </p:blipFill>
        <p:spPr>
          <a:xfrm>
            <a:off x="6062600" y="3681550"/>
            <a:ext cx="848725" cy="919025"/>
          </a:xfrm>
          <a:prstGeom prst="rect">
            <a:avLst/>
          </a:prstGeom>
          <a:noFill/>
          <a:ln>
            <a:noFill/>
          </a:ln>
        </p:spPr>
      </p:pic>
      <p:pic>
        <p:nvPicPr>
          <p:cNvPr id="66" name="Google Shape;66;p14"/>
          <p:cNvPicPr preferRelativeResize="0"/>
          <p:nvPr/>
        </p:nvPicPr>
        <p:blipFill>
          <a:blip r:embed="rId6">
            <a:alphaModFix/>
          </a:blip>
          <a:stretch>
            <a:fillRect/>
          </a:stretch>
        </p:blipFill>
        <p:spPr>
          <a:xfrm>
            <a:off x="6069250" y="730788"/>
            <a:ext cx="835422" cy="953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65500" y="1233175"/>
            <a:ext cx="4045200" cy="1482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CS Faculty Mentor:</a:t>
            </a:r>
            <a:endParaRPr/>
          </a:p>
          <a:p>
            <a:pPr indent="0" lvl="0" marL="0" rtl="0" algn="ctr">
              <a:spcBef>
                <a:spcPts val="0"/>
              </a:spcBef>
              <a:spcAft>
                <a:spcPts val="0"/>
              </a:spcAft>
              <a:buNone/>
            </a:pPr>
            <a:r>
              <a:rPr lang="en"/>
              <a:t>Scott Larocca</a:t>
            </a:r>
            <a:endParaRPr/>
          </a:p>
        </p:txBody>
      </p:sp>
      <p:sp>
        <p:nvSpPr>
          <p:cNvPr id="72" name="Google Shape;72;p15"/>
          <p:cNvSpPr txBox="1"/>
          <p:nvPr>
            <p:ph idx="1" type="subTitle"/>
          </p:nvPr>
        </p:nvSpPr>
        <p:spPr>
          <a:xfrm>
            <a:off x="265500" y="2803075"/>
            <a:ext cx="4045200" cy="20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PhD Student with interests in:</a:t>
            </a:r>
            <a:endParaRPr b="1"/>
          </a:p>
          <a:p>
            <a:pPr indent="-361950" lvl="0" marL="457200" rtl="0" algn="l">
              <a:spcBef>
                <a:spcPts val="0"/>
              </a:spcBef>
              <a:spcAft>
                <a:spcPts val="0"/>
              </a:spcAft>
              <a:buSzPts val="2100"/>
              <a:buChar char="●"/>
            </a:pPr>
            <a:r>
              <a:rPr lang="en"/>
              <a:t>remote sensing</a:t>
            </a:r>
            <a:endParaRPr/>
          </a:p>
          <a:p>
            <a:pPr indent="-361950" lvl="0" marL="457200" rtl="0" algn="l">
              <a:spcBef>
                <a:spcPts val="0"/>
              </a:spcBef>
              <a:spcAft>
                <a:spcPts val="0"/>
              </a:spcAft>
              <a:buSzPts val="2100"/>
              <a:buChar char="●"/>
            </a:pPr>
            <a:r>
              <a:rPr lang="en"/>
              <a:t>tropical forest drought</a:t>
            </a:r>
            <a:endParaRPr/>
          </a:p>
          <a:p>
            <a:pPr indent="-361950" lvl="0" marL="457200" rtl="0" algn="l">
              <a:spcBef>
                <a:spcPts val="0"/>
              </a:spcBef>
              <a:spcAft>
                <a:spcPts val="0"/>
              </a:spcAft>
              <a:buSzPts val="2100"/>
              <a:buChar char="●"/>
            </a:pPr>
            <a:r>
              <a:rPr lang="en"/>
              <a:t>how ecosystems respond to climate extremes.</a:t>
            </a:r>
            <a:endParaRPr/>
          </a:p>
        </p:txBody>
      </p:sp>
      <p:sp>
        <p:nvSpPr>
          <p:cNvPr id="73" name="Google Shape;73;p1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4939500" y="724075"/>
            <a:ext cx="3837000" cy="369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65500" y="657425"/>
            <a:ext cx="4045200" cy="1434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Our Client:</a:t>
            </a:r>
            <a:endParaRPr/>
          </a:p>
        </p:txBody>
      </p:sp>
      <p:sp>
        <p:nvSpPr>
          <p:cNvPr id="80" name="Google Shape;80;p1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Founded in 1963, USGS Astrogeology supports NASA and global space agencies</a:t>
            </a:r>
            <a:endParaRPr/>
          </a:p>
          <a:p>
            <a:pPr indent="-342900" lvl="0" marL="457200" rtl="0" algn="l">
              <a:spcBef>
                <a:spcPts val="0"/>
              </a:spcBef>
              <a:spcAft>
                <a:spcPts val="0"/>
              </a:spcAft>
              <a:buSzPts val="1800"/>
              <a:buChar char="●"/>
            </a:pPr>
            <a:r>
              <a:rPr lang="en"/>
              <a:t>Provides tools and data for planetary mapping, imagery processing and research</a:t>
            </a:r>
            <a:endParaRPr/>
          </a:p>
          <a:p>
            <a:pPr indent="-342900" lvl="0" marL="457200" rtl="0" algn="l">
              <a:spcBef>
                <a:spcPts val="0"/>
              </a:spcBef>
              <a:spcAft>
                <a:spcPts val="0"/>
              </a:spcAft>
              <a:buSzPts val="1800"/>
              <a:buChar char="●"/>
            </a:pPr>
            <a:r>
              <a:rPr lang="en"/>
              <a:t>Expertise in sensor models and planetary imagery provides foundation for project</a:t>
            </a:r>
            <a:endParaRPr/>
          </a:p>
          <a:p>
            <a:pPr indent="-342900" lvl="0" marL="457200" rtl="0" algn="l">
              <a:spcBef>
                <a:spcPts val="0"/>
              </a:spcBef>
              <a:spcAft>
                <a:spcPts val="0"/>
              </a:spcAft>
              <a:buSzPts val="1800"/>
              <a:buChar char="●"/>
            </a:pPr>
            <a:r>
              <a:rPr lang="en"/>
              <a:t>Extensive work with NASA’s SPICE data system</a:t>
            </a:r>
            <a:endParaRPr/>
          </a:p>
        </p:txBody>
      </p:sp>
      <p:pic>
        <p:nvPicPr>
          <p:cNvPr id="81" name="Google Shape;81;p16"/>
          <p:cNvPicPr preferRelativeResize="0"/>
          <p:nvPr/>
        </p:nvPicPr>
        <p:blipFill>
          <a:blip r:embed="rId3">
            <a:alphaModFix/>
          </a:blip>
          <a:stretch>
            <a:fillRect/>
          </a:stretch>
        </p:blipFill>
        <p:spPr>
          <a:xfrm>
            <a:off x="1216538" y="1933763"/>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65500" y="7480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Client’s Business</a:t>
            </a:r>
            <a:endParaRPr/>
          </a:p>
        </p:txBody>
      </p:sp>
      <p:sp>
        <p:nvSpPr>
          <p:cNvPr id="87" name="Google Shape;87;p17"/>
          <p:cNvSpPr txBox="1"/>
          <p:nvPr>
            <p:ph idx="1" type="subTitle"/>
          </p:nvPr>
        </p:nvSpPr>
        <p:spPr>
          <a:xfrm>
            <a:off x="265500" y="2444200"/>
            <a:ext cx="4045200" cy="1593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Satellite imagery is collected</a:t>
            </a:r>
            <a:endParaRPr sz="1800"/>
          </a:p>
          <a:p>
            <a:pPr indent="-342900" lvl="0" marL="457200" rtl="0" algn="l">
              <a:lnSpc>
                <a:spcPct val="115000"/>
              </a:lnSpc>
              <a:spcBef>
                <a:spcPts val="0"/>
              </a:spcBef>
              <a:spcAft>
                <a:spcPts val="0"/>
              </a:spcAft>
              <a:buSzPts val="1800"/>
              <a:buChar char="●"/>
            </a:pPr>
            <a:r>
              <a:rPr lang="en" sz="1800"/>
              <a:t>USGS retrieves SPICE kernels</a:t>
            </a:r>
            <a:endParaRPr sz="1800"/>
          </a:p>
          <a:p>
            <a:pPr indent="-317500" lvl="0" marL="457200" rtl="0" algn="l">
              <a:lnSpc>
                <a:spcPct val="115000"/>
              </a:lnSpc>
              <a:spcBef>
                <a:spcPts val="0"/>
              </a:spcBef>
              <a:spcAft>
                <a:spcPts val="0"/>
              </a:spcAft>
              <a:buSzPts val="1400"/>
              <a:buChar char="●"/>
            </a:pPr>
            <a:r>
              <a:rPr lang="en" sz="1800"/>
              <a:t>Raw data is processed using USGS’ current software to generate Image Support Data</a:t>
            </a:r>
            <a:r>
              <a:rPr lang="en" sz="1900"/>
              <a:t> </a:t>
            </a:r>
            <a:r>
              <a:rPr lang="en" sz="1800"/>
              <a:t>(ISD) files</a:t>
            </a:r>
            <a:endParaRPr sz="1800"/>
          </a:p>
          <a:p>
            <a:pPr indent="0" lvl="0" marL="457200" rtl="0" algn="l">
              <a:lnSpc>
                <a:spcPct val="115000"/>
              </a:lnSpc>
              <a:spcBef>
                <a:spcPts val="1200"/>
              </a:spcBef>
              <a:spcAft>
                <a:spcPts val="0"/>
              </a:spcAft>
              <a:buClr>
                <a:schemeClr val="dk1"/>
              </a:buClr>
              <a:buSzPts val="1100"/>
              <a:buFont typeface="Arial"/>
              <a:buNone/>
            </a:pPr>
            <a:r>
              <a:t/>
            </a:r>
            <a:endParaRPr sz="1800"/>
          </a:p>
          <a:p>
            <a:pPr indent="0" lvl="0" marL="0" rtl="0" algn="ctr">
              <a:spcBef>
                <a:spcPts val="1200"/>
              </a:spcBef>
              <a:spcAft>
                <a:spcPts val="0"/>
              </a:spcAft>
              <a:buNone/>
            </a:pPr>
            <a:r>
              <a:t/>
            </a:r>
            <a:endParaRPr sz="1400"/>
          </a:p>
        </p:txBody>
      </p:sp>
      <p:pic>
        <p:nvPicPr>
          <p:cNvPr id="88" name="Google Shape;88;p17"/>
          <p:cNvPicPr preferRelativeResize="0"/>
          <p:nvPr/>
        </p:nvPicPr>
        <p:blipFill>
          <a:blip r:embed="rId3">
            <a:alphaModFix/>
          </a:blip>
          <a:stretch>
            <a:fillRect/>
          </a:stretch>
        </p:blipFill>
        <p:spPr>
          <a:xfrm>
            <a:off x="4662650" y="413900"/>
            <a:ext cx="4419250" cy="441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265500" y="18304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Overview</a:t>
            </a:r>
            <a:endParaRPr/>
          </a:p>
        </p:txBody>
      </p:sp>
      <p:sp>
        <p:nvSpPr>
          <p:cNvPr id="94" name="Google Shape;94;p18"/>
          <p:cNvSpPr txBox="1"/>
          <p:nvPr>
            <p:ph idx="2" type="body"/>
          </p:nvPr>
        </p:nvSpPr>
        <p:spPr>
          <a:xfrm>
            <a:off x="4939500" y="724075"/>
            <a:ext cx="3837000" cy="4236600"/>
          </a:xfrm>
          <a:prstGeom prst="rect">
            <a:avLst/>
          </a:prstGeom>
        </p:spPr>
        <p:txBody>
          <a:bodyPr anchorCtr="0" anchor="ctr" bIns="91425" lIns="91425" spcFirstLastPara="1" rIns="91425" wrap="square" tIns="91425">
            <a:normAutofit/>
          </a:bodyPr>
          <a:lstStyle/>
          <a:p>
            <a:pPr indent="0" lvl="0" marL="0" rtl="0" algn="just">
              <a:lnSpc>
                <a:spcPct val="105000"/>
              </a:lnSpc>
              <a:spcBef>
                <a:spcPts val="0"/>
              </a:spcBef>
              <a:spcAft>
                <a:spcPts val="0"/>
              </a:spcAft>
              <a:buClr>
                <a:schemeClr val="dk1"/>
              </a:buClr>
              <a:buSzPts val="688"/>
              <a:buFont typeface="Arial"/>
              <a:buNone/>
            </a:pPr>
            <a:r>
              <a:rPr b="1" lang="en" sz="1600"/>
              <a:t>Challenge</a:t>
            </a:r>
            <a:r>
              <a:rPr lang="en" sz="1600"/>
              <a:t>:</a:t>
            </a:r>
            <a:r>
              <a:rPr lang="en" sz="1500"/>
              <a:t> The existing process for generating ISD from NASA’s SPICE system requires users to download large datasets (up to a terabyte), which creates a roadblock for users, especially in high- performance computing environments.</a:t>
            </a:r>
            <a:endParaRPr sz="1500"/>
          </a:p>
          <a:p>
            <a:pPr indent="0" lvl="0" marL="0" rtl="0" algn="just">
              <a:lnSpc>
                <a:spcPct val="105000"/>
              </a:lnSpc>
              <a:spcBef>
                <a:spcPts val="1200"/>
              </a:spcBef>
              <a:spcAft>
                <a:spcPts val="0"/>
              </a:spcAft>
              <a:buClr>
                <a:schemeClr val="dk1"/>
              </a:buClr>
              <a:buSzPts val="688"/>
              <a:buFont typeface="Arial"/>
              <a:buNone/>
            </a:pPr>
            <a:r>
              <a:t/>
            </a:r>
            <a:endParaRPr sz="1500"/>
          </a:p>
          <a:p>
            <a:pPr indent="0" lvl="0" marL="0" rtl="0" algn="just">
              <a:lnSpc>
                <a:spcPct val="105000"/>
              </a:lnSpc>
              <a:spcBef>
                <a:spcPts val="1200"/>
              </a:spcBef>
              <a:spcAft>
                <a:spcPts val="0"/>
              </a:spcAft>
              <a:buClr>
                <a:schemeClr val="dk1"/>
              </a:buClr>
              <a:buSzPts val="688"/>
              <a:buFont typeface="Arial"/>
              <a:buNone/>
            </a:pPr>
            <a:r>
              <a:rPr b="1" lang="en" sz="1600"/>
              <a:t>Impact</a:t>
            </a:r>
            <a:r>
              <a:rPr lang="en" sz="1600"/>
              <a:t>:</a:t>
            </a:r>
            <a:r>
              <a:rPr lang="en" sz="1500"/>
              <a:t> Without ISD, planetary scientists cannot accurately geolocate imagery or perform various critical tasks such as mapping and photogrammetry for NASA missions.</a:t>
            </a:r>
            <a:endParaRPr sz="1500"/>
          </a:p>
          <a:p>
            <a:pPr indent="0" lvl="0" marL="0" rtl="0" algn="just">
              <a:lnSpc>
                <a:spcPct val="105000"/>
              </a:lnSpc>
              <a:spcBef>
                <a:spcPts val="1200"/>
              </a:spcBef>
              <a:spcAft>
                <a:spcPts val="1200"/>
              </a:spcAft>
              <a:buSzPts val="688"/>
              <a:buNone/>
            </a:pPr>
            <a:r>
              <a:t/>
            </a:r>
            <a:endParaRPr sz="11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287725" y="1830600"/>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Solution Approach</a:t>
            </a:r>
            <a:endParaRPr/>
          </a:p>
        </p:txBody>
      </p:sp>
      <p:sp>
        <p:nvSpPr>
          <p:cNvPr id="100" name="Google Shape;100;p19"/>
          <p:cNvSpPr txBox="1"/>
          <p:nvPr>
            <p:ph idx="2" type="body"/>
          </p:nvPr>
        </p:nvSpPr>
        <p:spPr>
          <a:xfrm>
            <a:off x="4950575" y="1014900"/>
            <a:ext cx="3837000" cy="3726600"/>
          </a:xfrm>
          <a:prstGeom prst="rect">
            <a:avLst/>
          </a:prstGeom>
        </p:spPr>
        <p:txBody>
          <a:bodyPr anchorCtr="0" anchor="ctr" bIns="91425" lIns="91425" spcFirstLastPara="1" rIns="91425" wrap="square" tIns="91425">
            <a:noAutofit/>
          </a:bodyPr>
          <a:lstStyle/>
          <a:p>
            <a:pPr indent="-323850" lvl="0" marL="457200" rtl="0" algn="l">
              <a:spcBef>
                <a:spcPts val="1200"/>
              </a:spcBef>
              <a:spcAft>
                <a:spcPts val="0"/>
              </a:spcAft>
              <a:buClr>
                <a:schemeClr val="dk2"/>
              </a:buClr>
              <a:buSzPts val="1500"/>
              <a:buChar char="●"/>
            </a:pPr>
            <a:r>
              <a:rPr b="1" lang="en" sz="1500"/>
              <a:t>Web-Based Service</a:t>
            </a:r>
            <a:r>
              <a:rPr lang="en" sz="1500"/>
              <a:t>: Develop a RESTful web service using Python to process planetary image labels and parameters.</a:t>
            </a:r>
            <a:endParaRPr sz="1500"/>
          </a:p>
          <a:p>
            <a:pPr indent="-323850" lvl="0" marL="457200" rtl="0" algn="l">
              <a:spcBef>
                <a:spcPts val="0"/>
              </a:spcBef>
              <a:spcAft>
                <a:spcPts val="0"/>
              </a:spcAft>
              <a:buClr>
                <a:schemeClr val="dk2"/>
              </a:buClr>
              <a:buSzPts val="1500"/>
              <a:buChar char="●"/>
            </a:pPr>
            <a:r>
              <a:rPr b="1" lang="en" sz="1500"/>
              <a:t>Caching System:</a:t>
            </a:r>
            <a:r>
              <a:rPr lang="en" sz="1500"/>
              <a:t> Implement a caching system to reduce ISD generation time by retrieving pre-calculated ISD files.</a:t>
            </a:r>
            <a:endParaRPr sz="1500"/>
          </a:p>
          <a:p>
            <a:pPr indent="-323850" lvl="0" marL="457200" rtl="0" algn="l">
              <a:spcBef>
                <a:spcPts val="0"/>
              </a:spcBef>
              <a:spcAft>
                <a:spcPts val="0"/>
              </a:spcAft>
              <a:buClr>
                <a:schemeClr val="dk2"/>
              </a:buClr>
              <a:buSzPts val="1500"/>
              <a:buChar char="●"/>
            </a:pPr>
            <a:r>
              <a:rPr b="1" lang="en" sz="1500"/>
              <a:t>Data Reduction</a:t>
            </a:r>
            <a:r>
              <a:rPr lang="en" sz="1500"/>
              <a:t>: Compress or convert large ISD files to reduce data footprint.</a:t>
            </a:r>
            <a:endParaRPr sz="1500"/>
          </a:p>
          <a:p>
            <a:pPr indent="-323850" lvl="0" marL="457200" rtl="0" algn="l">
              <a:spcBef>
                <a:spcPts val="0"/>
              </a:spcBef>
              <a:spcAft>
                <a:spcPts val="0"/>
              </a:spcAft>
              <a:buClr>
                <a:schemeClr val="dk2"/>
              </a:buClr>
              <a:buSzPts val="1500"/>
              <a:buChar char="●"/>
            </a:pPr>
            <a:r>
              <a:rPr b="1" lang="en" sz="1500"/>
              <a:t>AWS Optimization</a:t>
            </a:r>
            <a:r>
              <a:rPr lang="en" sz="1500"/>
              <a:t>: Design the system to efficiently run on AWS, taking advantage of its scalability features.</a:t>
            </a:r>
            <a:endParaRPr sz="15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766550" y="239413"/>
            <a:ext cx="7610900" cy="466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59275" y="1929300"/>
            <a:ext cx="4045200" cy="128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a:t>Plan for Development</a:t>
            </a:r>
            <a:endParaRPr/>
          </a:p>
        </p:txBody>
      </p:sp>
      <p:sp>
        <p:nvSpPr>
          <p:cNvPr id="111" name="Google Shape;111;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Requirement Acquisition:</a:t>
            </a:r>
            <a:endParaRPr b="1"/>
          </a:p>
          <a:p>
            <a:pPr indent="-317500" lvl="1" marL="914400" rtl="0" algn="l">
              <a:spcBef>
                <a:spcPts val="0"/>
              </a:spcBef>
              <a:spcAft>
                <a:spcPts val="0"/>
              </a:spcAft>
              <a:buSzPts val="1400"/>
              <a:buChar char="○"/>
            </a:pPr>
            <a:r>
              <a:rPr lang="en"/>
              <a:t>Weekly Client Meetings</a:t>
            </a:r>
            <a:endParaRPr/>
          </a:p>
          <a:p>
            <a:pPr indent="-317500" lvl="1" marL="914400" rtl="0" algn="l">
              <a:spcBef>
                <a:spcPts val="0"/>
              </a:spcBef>
              <a:spcAft>
                <a:spcPts val="0"/>
              </a:spcAft>
              <a:buSzPts val="1400"/>
              <a:buChar char="○"/>
            </a:pPr>
            <a:r>
              <a:rPr lang="en"/>
              <a:t>Program architecture consulting</a:t>
            </a:r>
            <a:endParaRPr/>
          </a:p>
          <a:p>
            <a:pPr indent="-317500" lvl="1" marL="914400" rtl="0" algn="l">
              <a:spcBef>
                <a:spcPts val="0"/>
              </a:spcBef>
              <a:spcAft>
                <a:spcPts val="0"/>
              </a:spcAft>
              <a:buSzPts val="1400"/>
              <a:buChar char="○"/>
            </a:pPr>
            <a:r>
              <a:rPr lang="en"/>
              <a:t>Data format refinement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b="1" lang="en"/>
              <a:t>Technical Investigation:</a:t>
            </a:r>
            <a:endParaRPr b="1"/>
          </a:p>
          <a:p>
            <a:pPr indent="-317500" lvl="1" marL="914400" rtl="0" algn="l">
              <a:spcBef>
                <a:spcPts val="0"/>
              </a:spcBef>
              <a:spcAft>
                <a:spcPts val="0"/>
              </a:spcAft>
              <a:buSzPts val="1400"/>
              <a:buChar char="○"/>
            </a:pPr>
            <a:r>
              <a:rPr lang="en"/>
              <a:t>RESTful Web Service</a:t>
            </a:r>
            <a:endParaRPr/>
          </a:p>
          <a:p>
            <a:pPr indent="-317500" lvl="1" marL="914400" rtl="0" algn="l">
              <a:spcBef>
                <a:spcPts val="0"/>
              </a:spcBef>
              <a:spcAft>
                <a:spcPts val="0"/>
              </a:spcAft>
              <a:buSzPts val="1400"/>
              <a:buChar char="○"/>
            </a:pPr>
            <a:r>
              <a:rPr lang="en"/>
              <a:t>ISD Caching</a:t>
            </a:r>
            <a:endParaRPr/>
          </a:p>
          <a:p>
            <a:pPr indent="-317500" lvl="1" marL="914400" rtl="0" algn="l">
              <a:spcBef>
                <a:spcPts val="0"/>
              </a:spcBef>
              <a:spcAft>
                <a:spcPts val="0"/>
              </a:spcAft>
              <a:buSzPts val="1400"/>
              <a:buChar char="○"/>
            </a:pPr>
            <a:r>
              <a:rPr lang="en"/>
              <a:t>SPICE tags</a:t>
            </a:r>
            <a:endParaRPr/>
          </a:p>
          <a:p>
            <a:pPr indent="-317500" lvl="1" marL="914400" rtl="0" algn="l">
              <a:spcBef>
                <a:spcPts val="0"/>
              </a:spcBef>
              <a:spcAft>
                <a:spcPts val="0"/>
              </a:spcAft>
              <a:buSzPts val="1400"/>
              <a:buChar char="○"/>
            </a:pPr>
            <a:r>
              <a:rPr lang="en"/>
              <a:t>ALE Library</a:t>
            </a:r>
            <a:endParaRPr/>
          </a:p>
          <a:p>
            <a:pPr indent="-317500" lvl="1" marL="914400" rtl="0" algn="l">
              <a:spcBef>
                <a:spcPts val="0"/>
              </a:spcBef>
              <a:spcAft>
                <a:spcPts val="0"/>
              </a:spcAft>
              <a:buSzPts val="1400"/>
              <a:buChar char="○"/>
            </a:pPr>
            <a:r>
              <a:rPr lang="en"/>
              <a:t>Amazon AWS Servers</a:t>
            </a:r>
            <a:endParaRPr/>
          </a:p>
          <a:p>
            <a:pPr indent="-317500" lvl="1" marL="914400" rtl="0" algn="l">
              <a:spcBef>
                <a:spcPts val="0"/>
              </a:spcBef>
              <a:spcAft>
                <a:spcPts val="0"/>
              </a:spcAft>
              <a:buSzPts val="1400"/>
              <a:buChar char="○"/>
            </a:pPr>
            <a:r>
              <a:rPr lang="en"/>
              <a:t>Amazon AWS Databases</a:t>
            </a:r>
            <a:endParaRPr/>
          </a:p>
          <a:p>
            <a:pPr indent="-317500" lvl="1" marL="914400" rtl="0" algn="l">
              <a:spcBef>
                <a:spcPts val="0"/>
              </a:spcBef>
              <a:spcAft>
                <a:spcPts val="0"/>
              </a:spcAft>
              <a:buSzPts val="1400"/>
              <a:buChar char="○"/>
            </a:pPr>
            <a:r>
              <a:rPr lang="en"/>
              <a:t>Scalability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