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  <p:sldMasterId id="2147483732" r:id="rId5"/>
  </p:sldMasterIdLst>
  <p:notesMasterIdLst>
    <p:notesMasterId r:id="rId7"/>
  </p:notesMasterIdLst>
  <p:handoutMasterIdLst>
    <p:handoutMasterId r:id="rId8"/>
  </p:handoutMasterIdLst>
  <p:sldIdLst>
    <p:sldId id="446" r:id="rId6"/>
  </p:sldIdLst>
  <p:sldSz cx="20116800" cy="12801600"/>
  <p:notesSz cx="6858000" cy="9144000"/>
  <p:defaultTextStyle>
    <a:defPPr>
      <a:defRPr lang="en-US"/>
    </a:defPPr>
    <a:lvl1pPr marL="0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1pPr>
    <a:lvl2pPr marL="790042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2pPr>
    <a:lvl3pPr marL="1580083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3pPr>
    <a:lvl4pPr marL="2370125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4pPr>
    <a:lvl5pPr marL="3160166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5pPr>
    <a:lvl6pPr marL="3950208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6pPr>
    <a:lvl7pPr marL="4740250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7pPr>
    <a:lvl8pPr marL="5530291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8pPr>
    <a:lvl9pPr marL="6320333" algn="l" defTabSz="1580083" rtl="0" eaLnBrk="1" latinLnBrk="0" hangingPunct="1">
      <a:defRPr sz="31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54" userDrawn="1">
          <p15:clr>
            <a:srgbClr val="A4A3A4"/>
          </p15:clr>
        </p15:guide>
        <p15:guide id="2" pos="475" userDrawn="1">
          <p15:clr>
            <a:srgbClr val="F26B43"/>
          </p15:clr>
        </p15:guide>
        <p15:guide id="3" orient="horz" pos="7571" userDrawn="1">
          <p15:clr>
            <a:srgbClr val="F26B43"/>
          </p15:clr>
        </p15:guide>
        <p15:guide id="4" orient="horz" pos="2778" userDrawn="1">
          <p15:clr>
            <a:srgbClr val="A4A3A4"/>
          </p15:clr>
        </p15:guide>
        <p15:guide id="5" pos="6296" userDrawn="1">
          <p15:clr>
            <a:srgbClr val="A4A3A4"/>
          </p15:clr>
        </p15:guide>
        <p15:guide id="6" pos="12236" userDrawn="1">
          <p15:clr>
            <a:srgbClr val="F26B43"/>
          </p15:clr>
        </p15:guide>
        <p15:guide id="7" orient="horz" pos="582" userDrawn="1">
          <p15:clr>
            <a:srgbClr val="F26B43"/>
          </p15:clr>
        </p15:guide>
        <p15:guide id="8" orient="horz" pos="4032" userDrawn="1">
          <p15:clr>
            <a:srgbClr val="A4A3A4"/>
          </p15:clr>
        </p15:guide>
        <p15:guide id="9" orient="horz" pos="43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82D"/>
    <a:srgbClr val="696AAB"/>
    <a:srgbClr val="6667AB"/>
    <a:srgbClr val="8C5896"/>
    <a:srgbClr val="7C6560"/>
    <a:srgbClr val="E288B6"/>
    <a:srgbClr val="D75078"/>
    <a:srgbClr val="B38F6A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C9337-D8D3-41FD-A9A4-3E78A7EB8FBB}" v="40" dt="2023-07-25T20:33:08.425"/>
    <p1510:client id="{889FF4A6-BD33-41EF-B603-D704A73281AF}" v="396" dt="2023-07-25T12:30:17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248" y="328"/>
      </p:cViewPr>
      <p:guideLst>
        <p:guide orient="horz" pos="6854"/>
        <p:guide pos="475"/>
        <p:guide orient="horz" pos="7571"/>
        <p:guide orient="horz" pos="2778"/>
        <p:guide pos="6296"/>
        <p:guide pos="12236"/>
        <p:guide orient="horz" pos="582"/>
        <p:guide orient="horz" pos="4032"/>
        <p:guide orient="horz" pos="43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1143000"/>
            <a:ext cx="4848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80083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1pPr>
    <a:lvl2pPr marL="790042" algn="l" defTabSz="1580083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2pPr>
    <a:lvl3pPr marL="1580083" algn="l" defTabSz="1580083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3pPr>
    <a:lvl4pPr marL="2370125" algn="l" defTabSz="1580083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4pPr>
    <a:lvl5pPr marL="3160166" algn="l" defTabSz="1580083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5pPr>
    <a:lvl6pPr marL="3950208" algn="l" defTabSz="1580083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6pPr>
    <a:lvl7pPr marL="4740250" algn="l" defTabSz="1580083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7pPr>
    <a:lvl8pPr marL="5530291" algn="l" defTabSz="1580083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8pPr>
    <a:lvl9pPr marL="6320333" algn="l" defTabSz="1580083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4888" y="1143000"/>
            <a:ext cx="4848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116800" cy="1280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8431987"/>
            <a:ext cx="10859564" cy="256032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379" y="4796333"/>
            <a:ext cx="5972177" cy="2201875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0997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4656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488315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01973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60997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74656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488315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701973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11076408" y="3081867"/>
            <a:ext cx="759757" cy="97197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15297150" y="0"/>
            <a:ext cx="4819650" cy="10075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4456854"/>
            <a:ext cx="9010650" cy="403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377190" y="450427"/>
            <a:ext cx="19425285" cy="119481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8" y="1706880"/>
            <a:ext cx="9248699" cy="293463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4380" y="5735117"/>
            <a:ext cx="8162392" cy="53596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843766" y="853440"/>
            <a:ext cx="7528712" cy="11948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095078"/>
            <a:ext cx="15087600" cy="4456853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6723804"/>
            <a:ext cx="15087600" cy="3090756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8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1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3191512"/>
            <a:ext cx="17350740" cy="532510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8566999"/>
            <a:ext cx="17350740" cy="280034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45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407833"/>
            <a:ext cx="85496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407833"/>
            <a:ext cx="85496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80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681568"/>
            <a:ext cx="1735074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3138171"/>
            <a:ext cx="8510349" cy="153796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4676140"/>
            <a:ext cx="851034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3138171"/>
            <a:ext cx="8552260" cy="153796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4676140"/>
            <a:ext cx="855226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63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79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77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853440"/>
            <a:ext cx="6488191" cy="298704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843194"/>
            <a:ext cx="10184130" cy="9097433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840480"/>
            <a:ext cx="6488191" cy="7114964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3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116800" cy="1280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7850" y="4181856"/>
            <a:ext cx="7664501" cy="78345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1045" y="8397850"/>
            <a:ext cx="3500323" cy="11606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853440"/>
            <a:ext cx="6488191" cy="298704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843194"/>
            <a:ext cx="10184130" cy="9097433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840480"/>
            <a:ext cx="6488191" cy="7114964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86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23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681567"/>
            <a:ext cx="433768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681567"/>
            <a:ext cx="1276159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10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116800" cy="1280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8431987"/>
            <a:ext cx="10859564" cy="256032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242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379" y="4796333"/>
            <a:ext cx="5972177" cy="2201875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0997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4656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488315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01973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60997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74656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488315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701973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4480560"/>
            <a:ext cx="7040880" cy="832104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" y="2611526"/>
            <a:ext cx="5972177" cy="163860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4380" y="5188915"/>
            <a:ext cx="5718200" cy="60764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19925" y="0"/>
            <a:ext cx="12342495" cy="12801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9362420" y="8297333"/>
            <a:ext cx="754380" cy="4504267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9362420" y="0"/>
            <a:ext cx="754380" cy="8329574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422454" y="494996"/>
            <a:ext cx="19277031" cy="118205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" y="1706880"/>
            <a:ext cx="12321542" cy="2935834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4380" y="4741333"/>
            <a:ext cx="10875645" cy="635338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390245" y="2584027"/>
            <a:ext cx="5627675" cy="85344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26" userDrawn="1">
          <p15:clr>
            <a:srgbClr val="FBAE40"/>
          </p15:clr>
        </p15:guide>
        <p15:guide id="2" pos="55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379" y="4796333"/>
            <a:ext cx="5972177" cy="2201875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0997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4656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488315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01973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60997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74656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488315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701973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4035055" cy="853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7457155" y="10141955"/>
            <a:ext cx="4564911" cy="75438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13171475" y="924560"/>
            <a:ext cx="6193460" cy="11094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7014411" y="924560"/>
            <a:ext cx="6248642" cy="11094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4380" y="5188915"/>
            <a:ext cx="5718200" cy="60764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70114" y="1792224"/>
            <a:ext cx="10847984" cy="94731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377190" y="450427"/>
            <a:ext cx="19425285" cy="1194816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377190" y="4509699"/>
            <a:ext cx="6637221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" y="2560320"/>
            <a:ext cx="5972177" cy="1638605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4379" y="4796333"/>
            <a:ext cx="5972177" cy="2201875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0997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4656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488315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01973" y="2731008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60997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74656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488315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701973" y="7629754"/>
            <a:ext cx="2474366" cy="40965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924560"/>
            <a:ext cx="9995535" cy="248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10775661" y="924560"/>
            <a:ext cx="4837119" cy="4907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14606820" y="7212264"/>
            <a:ext cx="4819650" cy="4836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377190" y="450427"/>
            <a:ext cx="19425285" cy="1194816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" y="1706880"/>
            <a:ext cx="9304022" cy="2934635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4380" y="4646507"/>
            <a:ext cx="8584844" cy="66226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546205" y="1706880"/>
            <a:ext cx="7151522" cy="950732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" y="1706881"/>
            <a:ext cx="18438451" cy="168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3030" y="11865187"/>
            <a:ext cx="4526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63690" y="11865187"/>
            <a:ext cx="67894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207490" y="11865187"/>
            <a:ext cx="4526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435" userDrawn="1">
          <p15:clr>
            <a:srgbClr val="F26B43"/>
          </p15:clr>
        </p15:guide>
        <p15:guide id="2" pos="4237" userDrawn="1">
          <p15:clr>
            <a:srgbClr val="F26B43"/>
          </p15:clr>
        </p15:guide>
        <p15:guide id="3" pos="475" userDrawn="1">
          <p15:clr>
            <a:srgbClr val="5ACBF0"/>
          </p15:clr>
        </p15:guide>
        <p15:guide id="4" pos="12197" userDrawn="1">
          <p15:clr>
            <a:srgbClr val="5ACBF0"/>
          </p15:clr>
        </p15:guide>
        <p15:guide id="5" orient="horz" pos="1075" userDrawn="1">
          <p15:clr>
            <a:srgbClr val="5ACBF0"/>
          </p15:clr>
        </p15:guide>
        <p15:guide id="6" orient="horz" pos="6989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" y="1706881"/>
            <a:ext cx="18438451" cy="168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3030" y="11865187"/>
            <a:ext cx="4526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63690" y="11865187"/>
            <a:ext cx="67894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207490" y="11865187"/>
            <a:ext cx="4526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435" userDrawn="1">
          <p15:clr>
            <a:srgbClr val="F26B43"/>
          </p15:clr>
        </p15:guide>
        <p15:guide id="2" pos="4237" userDrawn="1">
          <p15:clr>
            <a:srgbClr val="F26B43"/>
          </p15:clr>
        </p15:guide>
        <p15:guide id="3" pos="475" userDrawn="1">
          <p15:clr>
            <a:srgbClr val="5ACBF0"/>
          </p15:clr>
        </p15:guide>
        <p15:guide id="4" pos="12197" userDrawn="1">
          <p15:clr>
            <a:srgbClr val="5ACBF0"/>
          </p15:clr>
        </p15:guide>
        <p15:guide id="5" orient="horz" pos="1075" userDrawn="1">
          <p15:clr>
            <a:srgbClr val="5ACBF0"/>
          </p15:clr>
        </p15:guide>
        <p15:guide id="6" orient="horz" pos="6989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" y="1706881"/>
            <a:ext cx="18438451" cy="168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3030" y="11865187"/>
            <a:ext cx="4526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63690" y="11865187"/>
            <a:ext cx="67894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207490" y="11865187"/>
            <a:ext cx="4526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435" userDrawn="1">
          <p15:clr>
            <a:srgbClr val="F26B43"/>
          </p15:clr>
        </p15:guide>
        <p15:guide id="2" pos="4237" userDrawn="1">
          <p15:clr>
            <a:srgbClr val="F26B43"/>
          </p15:clr>
        </p15:guide>
        <p15:guide id="3" pos="475" userDrawn="1">
          <p15:clr>
            <a:srgbClr val="5ACBF0"/>
          </p15:clr>
        </p15:guide>
        <p15:guide id="4" pos="12197" userDrawn="1">
          <p15:clr>
            <a:srgbClr val="5ACBF0"/>
          </p15:clr>
        </p15:guide>
        <p15:guide id="5" orient="horz" pos="1075" userDrawn="1">
          <p15:clr>
            <a:srgbClr val="5ACBF0"/>
          </p15:clr>
        </p15:guide>
        <p15:guide id="6" orient="horz" pos="6989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" y="1706881"/>
            <a:ext cx="18438451" cy="168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3030" y="11865187"/>
            <a:ext cx="4526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63690" y="11865187"/>
            <a:ext cx="67894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207490" y="11865187"/>
            <a:ext cx="4526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435" userDrawn="1">
          <p15:clr>
            <a:srgbClr val="F26B43"/>
          </p15:clr>
        </p15:guide>
        <p15:guide id="2" pos="4237" userDrawn="1">
          <p15:clr>
            <a:srgbClr val="F26B43"/>
          </p15:clr>
        </p15:guide>
        <p15:guide id="3" pos="475" userDrawn="1">
          <p15:clr>
            <a:srgbClr val="5ACBF0"/>
          </p15:clr>
        </p15:guide>
        <p15:guide id="4" pos="12197" userDrawn="1">
          <p15:clr>
            <a:srgbClr val="5ACBF0"/>
          </p15:clr>
        </p15:guide>
        <p15:guide id="5" orient="horz" pos="1075" userDrawn="1">
          <p15:clr>
            <a:srgbClr val="5ACBF0"/>
          </p15:clr>
        </p15:guide>
        <p15:guide id="6" orient="horz" pos="6989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681568"/>
            <a:ext cx="173507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407833"/>
            <a:ext cx="173507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1865187"/>
            <a:ext cx="4526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1865187"/>
            <a:ext cx="67894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1865187"/>
            <a:ext cx="4526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435" userDrawn="1">
          <p15:clr>
            <a:srgbClr val="F26B43"/>
          </p15:clr>
        </p15:guide>
        <p15:guide id="2" pos="4237" userDrawn="1">
          <p15:clr>
            <a:srgbClr val="F26B43"/>
          </p15:clr>
        </p15:guide>
        <p15:guide id="3" pos="475" userDrawn="1">
          <p15:clr>
            <a:srgbClr val="5ACBF0"/>
          </p15:clr>
        </p15:guide>
        <p15:guide id="4" pos="12197" userDrawn="1">
          <p15:clr>
            <a:srgbClr val="5ACBF0"/>
          </p15:clr>
        </p15:guide>
        <p15:guide id="5" orient="horz" pos="1075" userDrawn="1">
          <p15:clr>
            <a:srgbClr val="5ACBF0"/>
          </p15:clr>
        </p15:guide>
        <p15:guide id="6" orient="horz" pos="6989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802" r="5802"/>
          <a:stretch/>
        </p:blipFill>
        <p:spPr>
          <a:xfrm>
            <a:off x="0" y="-2193"/>
            <a:ext cx="20116800" cy="12801600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22" y="962941"/>
            <a:ext cx="12057186" cy="1674751"/>
          </a:xfrm>
        </p:spPr>
        <p:txBody>
          <a:bodyPr anchor="t" anchorCtr="0">
            <a:normAutofit/>
          </a:bodyPr>
          <a:lstStyle/>
          <a:p>
            <a:r>
              <a:rPr lang="en-US" sz="10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Workday</a:t>
            </a:r>
            <a:r>
              <a:rPr lang="en-US" sz="10600" dirty="0">
                <a:latin typeface="Bodoni MT" panose="02070603080606020203" pitchFamily="18" charset="0"/>
              </a:rPr>
              <a:t> Bot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B6BAED-E2EA-2BB1-190E-424C0213CFFB}"/>
              </a:ext>
            </a:extLst>
          </p:cNvPr>
          <p:cNvSpPr txBox="1"/>
          <p:nvPr/>
        </p:nvSpPr>
        <p:spPr>
          <a:xfrm>
            <a:off x="1254368" y="1620906"/>
            <a:ext cx="7948246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200" i="1" dirty="0">
                <a:solidFill>
                  <a:schemeClr val="bg1">
                    <a:lumMod val="95000"/>
                  </a:schemeClr>
                </a:solidFill>
                <a:latin typeface="Bahnschrift"/>
              </a:rPr>
              <a:t>AD&amp;T Data Science Team</a:t>
            </a:r>
            <a:endParaRPr lang="en-US" sz="4200" i="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E85224-02CD-FA4D-5F88-A1E9831DE1B8}"/>
              </a:ext>
            </a:extLst>
          </p:cNvPr>
          <p:cNvCxnSpPr>
            <a:cxnSpLocks/>
          </p:cNvCxnSpPr>
          <p:nvPr/>
        </p:nvCxnSpPr>
        <p:spPr>
          <a:xfrm flipV="1">
            <a:off x="0" y="2359570"/>
            <a:ext cx="20116800" cy="12309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D24B75-D8EB-B497-DF3F-F43877171A92}"/>
              </a:ext>
            </a:extLst>
          </p:cNvPr>
          <p:cNvCxnSpPr>
            <a:cxnSpLocks/>
          </p:cNvCxnSpPr>
          <p:nvPr/>
        </p:nvCxnSpPr>
        <p:spPr>
          <a:xfrm flipV="1">
            <a:off x="0" y="6256028"/>
            <a:ext cx="12830427" cy="1333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2655A5-1786-AE7B-D436-24806489A2D8}"/>
              </a:ext>
            </a:extLst>
          </p:cNvPr>
          <p:cNvCxnSpPr>
            <a:cxnSpLocks/>
          </p:cNvCxnSpPr>
          <p:nvPr/>
        </p:nvCxnSpPr>
        <p:spPr>
          <a:xfrm flipH="1">
            <a:off x="12955384" y="2421116"/>
            <a:ext cx="30409" cy="1025165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D164F4-F86D-D410-EA0A-E8C166BD7928}"/>
              </a:ext>
            </a:extLst>
          </p:cNvPr>
          <p:cNvSpPr txBox="1"/>
          <p:nvPr/>
        </p:nvSpPr>
        <p:spPr>
          <a:xfrm>
            <a:off x="13049630" y="3594741"/>
            <a:ext cx="3926308" cy="25545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</a:rPr>
              <a:t> Microsoft</a:t>
            </a:r>
            <a:r>
              <a:rPr lang="en-US" sz="4000" dirty="0">
                <a:solidFill>
                  <a:srgbClr val="696AAB"/>
                </a:solidFill>
                <a:highlight>
                  <a:srgbClr val="696AAB"/>
                </a:highlight>
                <a:latin typeface="Bodoni MT"/>
              </a:rPr>
              <a:t> </a:t>
            </a:r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  <a:latin typeface="Calibri"/>
                <a:cs typeface="Calibri"/>
              </a:rPr>
              <a:t>Teams</a:t>
            </a:r>
            <a:r>
              <a:rPr lang="en-US" sz="4000" dirty="0">
                <a:solidFill>
                  <a:srgbClr val="696AAB"/>
                </a:solidFill>
                <a:highlight>
                  <a:srgbClr val="696AAB"/>
                </a:highlight>
                <a:latin typeface="Calibri"/>
                <a:cs typeface="Calibri"/>
              </a:rPr>
              <a:t>.</a:t>
            </a:r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rgbClr val="696AAB"/>
                </a:solidFill>
                <a:highlight>
                  <a:srgbClr val="696AAB"/>
                </a:highlight>
                <a:latin typeface="Bodoni MT"/>
                <a:cs typeface="Calibri"/>
              </a:rPr>
              <a:t> </a:t>
            </a:r>
            <a:endParaRPr lang="en-US" sz="4000" dirty="0">
              <a:solidFill>
                <a:schemeClr val="bg1"/>
              </a:solidFill>
              <a:highlight>
                <a:srgbClr val="696AAB"/>
              </a:highlight>
            </a:endParaRPr>
          </a:p>
          <a:p>
            <a:pPr algn="ctr"/>
            <a:r>
              <a:rPr lang="en-US" sz="4000" dirty="0">
                <a:solidFill>
                  <a:srgbClr val="696AAB"/>
                </a:solidFill>
                <a:highlight>
                  <a:srgbClr val="696AAB"/>
                </a:highlight>
                <a:latin typeface="Bodoni MT" panose="02070603080606020203" pitchFamily="18" charset="0"/>
              </a:rPr>
              <a:t>i</a:t>
            </a:r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</a:rPr>
              <a:t>Node.js</a:t>
            </a:r>
            <a:r>
              <a:rPr lang="en-US" sz="4000" dirty="0">
                <a:solidFill>
                  <a:srgbClr val="696AAB"/>
                </a:solidFill>
                <a:highlight>
                  <a:srgbClr val="696AAB"/>
                </a:highlight>
                <a:latin typeface="Bodoni MT" panose="02070603080606020203" pitchFamily="18" charset="0"/>
              </a:rPr>
              <a:t>i</a:t>
            </a:r>
            <a:endParaRPr lang="en-US" sz="4000" dirty="0">
              <a:solidFill>
                <a:schemeClr val="bg1"/>
              </a:solidFill>
              <a:highlight>
                <a:srgbClr val="696AAB"/>
              </a:highlight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</a:rPr>
              <a:t> Python</a:t>
            </a:r>
            <a:r>
              <a:rPr lang="en-US" sz="4000" dirty="0">
                <a:solidFill>
                  <a:srgbClr val="696AAB"/>
                </a:solidFill>
                <a:highlight>
                  <a:srgbClr val="696AAB"/>
                </a:highlight>
                <a:latin typeface="Calibri"/>
                <a:cs typeface="Calibri"/>
              </a:rPr>
              <a:t>.</a:t>
            </a:r>
            <a:endParaRPr lang="en-US" sz="4000" dirty="0">
              <a:solidFill>
                <a:schemeClr val="bg1"/>
              </a:solidFill>
              <a:highlight>
                <a:srgbClr val="696AAB"/>
              </a:highlight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  <a:cs typeface="Calibri"/>
              </a:rPr>
              <a:t> NLP</a:t>
            </a:r>
            <a:r>
              <a:rPr lang="en-US" sz="4000" dirty="0">
                <a:solidFill>
                  <a:srgbClr val="696AAB"/>
                </a:solidFill>
                <a:highlight>
                  <a:srgbClr val="696AAB"/>
                </a:highlight>
                <a:latin typeface="Calibri"/>
                <a:cs typeface="Calibri"/>
              </a:rPr>
              <a:t>.</a:t>
            </a:r>
            <a:endParaRPr lang="en-US" sz="4000" dirty="0">
              <a:solidFill>
                <a:schemeClr val="bg1"/>
              </a:solidFill>
              <a:highlight>
                <a:srgbClr val="696AAB"/>
              </a:highlight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07D9BC-F6C3-9FDF-89BB-B0243E0135B3}"/>
              </a:ext>
            </a:extLst>
          </p:cNvPr>
          <p:cNvSpPr txBox="1"/>
          <p:nvPr/>
        </p:nvSpPr>
        <p:spPr>
          <a:xfrm>
            <a:off x="16710042" y="3594741"/>
            <a:ext cx="332930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696AAB"/>
                </a:solidFill>
                <a:highlight>
                  <a:srgbClr val="696AAB"/>
                </a:highlight>
                <a:latin typeface="Bodoni MT" panose="02070603080606020203" pitchFamily="18" charset="0"/>
              </a:rPr>
              <a:t>i</a:t>
            </a:r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</a:rPr>
              <a:t>Databricks</a:t>
            </a:r>
          </a:p>
          <a:p>
            <a:pPr algn="ctr"/>
            <a:r>
              <a:rPr lang="en-US" sz="4000" dirty="0">
                <a:solidFill>
                  <a:srgbClr val="696AAB"/>
                </a:solidFill>
                <a:highlight>
                  <a:srgbClr val="696AAB"/>
                </a:highlight>
                <a:latin typeface="Bodoni MT" panose="02070603080606020203" pitchFamily="18" charset="0"/>
              </a:rPr>
              <a:t>i</a:t>
            </a:r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</a:rPr>
              <a:t>LangChain</a:t>
            </a:r>
          </a:p>
          <a:p>
            <a:pPr algn="ctr"/>
            <a:r>
              <a:rPr lang="en-US" sz="4000" dirty="0">
                <a:solidFill>
                  <a:srgbClr val="696AAB"/>
                </a:solidFill>
                <a:highlight>
                  <a:srgbClr val="696AAB"/>
                </a:highlight>
                <a:latin typeface="Bodoni MT" panose="02070603080606020203" pitchFamily="18" charset="0"/>
              </a:rPr>
              <a:t>i</a:t>
            </a:r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</a:rPr>
              <a:t>MLFlow</a:t>
            </a:r>
          </a:p>
          <a:p>
            <a:pPr algn="ctr"/>
            <a:r>
              <a:rPr lang="en-US" sz="4000" dirty="0">
                <a:solidFill>
                  <a:srgbClr val="696AAB"/>
                </a:solidFill>
                <a:highlight>
                  <a:srgbClr val="696AAB"/>
                </a:highlight>
                <a:latin typeface="Bodoni MT" panose="02070603080606020203" pitchFamily="18" charset="0"/>
              </a:rPr>
              <a:t>i</a:t>
            </a:r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</a:rPr>
              <a:t>HuggingFace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CDA84A-47FC-A2F6-32C4-7DD12CA32D69}"/>
              </a:ext>
            </a:extLst>
          </p:cNvPr>
          <p:cNvCxnSpPr>
            <a:cxnSpLocks/>
          </p:cNvCxnSpPr>
          <p:nvPr/>
        </p:nvCxnSpPr>
        <p:spPr>
          <a:xfrm flipH="1">
            <a:off x="12830427" y="6253273"/>
            <a:ext cx="728637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C3ABE88-E60F-4F9A-4D7A-64E65919E891}"/>
              </a:ext>
            </a:extLst>
          </p:cNvPr>
          <p:cNvSpPr txBox="1"/>
          <p:nvPr/>
        </p:nvSpPr>
        <p:spPr>
          <a:xfrm>
            <a:off x="14097000" y="6800850"/>
            <a:ext cx="2740879" cy="570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image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C2E78-89AB-772A-E3D3-763CC5274204}"/>
              </a:ext>
            </a:extLst>
          </p:cNvPr>
          <p:cNvSpPr txBox="1"/>
          <p:nvPr/>
        </p:nvSpPr>
        <p:spPr>
          <a:xfrm>
            <a:off x="293843" y="6490972"/>
            <a:ext cx="56921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00" dirty="0">
                <a:solidFill>
                  <a:srgbClr val="696AAB"/>
                </a:solidFill>
                <a:highlight>
                  <a:srgbClr val="696AAB"/>
                </a:highlight>
                <a:latin typeface="Bodoni MT" panose="02070603080606020203" pitchFamily="18" charset="0"/>
              </a:rPr>
              <a:t>i</a:t>
            </a:r>
            <a:r>
              <a:rPr lang="en-US" sz="7400" dirty="0">
                <a:solidFill>
                  <a:schemeClr val="bg1"/>
                </a:solidFill>
                <a:highlight>
                  <a:srgbClr val="696AAB"/>
                </a:highlight>
                <a:latin typeface="Bodoni MT" panose="02070603080606020203" pitchFamily="18" charset="0"/>
              </a:rPr>
              <a:t>Overview</a:t>
            </a:r>
            <a:r>
              <a:rPr lang="en-US" sz="7200" dirty="0">
                <a:solidFill>
                  <a:schemeClr val="bg1"/>
                </a:solidFill>
                <a:highlight>
                  <a:srgbClr val="696AAB"/>
                </a:highlight>
                <a:latin typeface="Bodoni MT" panose="02070603080606020203" pitchFamily="18" charset="0"/>
              </a:rPr>
              <a:t>:</a:t>
            </a:r>
            <a:r>
              <a:rPr lang="en-US" sz="7200" dirty="0">
                <a:solidFill>
                  <a:srgbClr val="696AAB"/>
                </a:solidFill>
                <a:highlight>
                  <a:srgbClr val="696AAB"/>
                </a:highlight>
                <a:latin typeface="Bodoni MT" panose="02070603080606020203" pitchFamily="18" charset="0"/>
              </a:rPr>
              <a:t>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C63E88-1E05-E315-44ED-27CF487B275A}"/>
              </a:ext>
            </a:extLst>
          </p:cNvPr>
          <p:cNvSpPr txBox="1"/>
          <p:nvPr/>
        </p:nvSpPr>
        <p:spPr>
          <a:xfrm>
            <a:off x="5568418" y="7106525"/>
            <a:ext cx="7473228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400" dirty="0">
                <a:highlight>
                  <a:srgbClr val="696AAB"/>
                </a:highlight>
                <a:cs typeface="Calibri"/>
              </a:rPr>
              <a:t>User asked a question regarding workday. Bot responds with relevant information.</a:t>
            </a:r>
          </a:p>
          <a:p>
            <a:pPr marL="457200" indent="-457200">
              <a:buFontTx/>
              <a:buChar char="-"/>
            </a:pPr>
            <a:r>
              <a:rPr lang="en-US" sz="3400" dirty="0">
                <a:highlight>
                  <a:srgbClr val="696AAB"/>
                </a:highlight>
              </a:rPr>
              <a:t>Bot is hosted in Microsoft Teams to ensure accessibility across the org.</a:t>
            </a:r>
            <a:endParaRPr lang="en-US" sz="3400" dirty="0">
              <a:highlight>
                <a:srgbClr val="696AAB"/>
              </a:highlight>
              <a:cs typeface="Calibri"/>
            </a:endParaRPr>
          </a:p>
          <a:p>
            <a:pPr marL="457200" indent="-457200">
              <a:buFont typeface="Arial"/>
              <a:buChar char="-"/>
            </a:pPr>
            <a:r>
              <a:rPr lang="en-US" sz="3400" dirty="0">
                <a:highlight>
                  <a:srgbClr val="696AAB"/>
                </a:highlight>
                <a:cs typeface="Calibri"/>
              </a:rPr>
              <a:t>A way for machines to understand, interpret, and generate human language.</a:t>
            </a:r>
          </a:p>
          <a:p>
            <a:pPr marL="457200" indent="-457200">
              <a:buFontTx/>
              <a:buChar char="-"/>
            </a:pPr>
            <a:r>
              <a:rPr lang="en-US" sz="3400" dirty="0">
                <a:highlight>
                  <a:srgbClr val="696AAB"/>
                </a:highlight>
                <a:cs typeface="Calibri"/>
              </a:rPr>
              <a:t>Help simplify the process of manually searching larger documents.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0BAEE4-2349-2917-527F-3CDE32AA0058}"/>
              </a:ext>
            </a:extLst>
          </p:cNvPr>
          <p:cNvSpPr txBox="1"/>
          <p:nvPr/>
        </p:nvSpPr>
        <p:spPr>
          <a:xfrm>
            <a:off x="164317" y="2807807"/>
            <a:ext cx="12300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  <a:latin typeface="Gadugi" panose="020B0502040204020203" pitchFamily="34" charset="0"/>
                <a:ea typeface="Gadugi" panose="020B0502040204020203" pitchFamily="34" charset="0"/>
              </a:rPr>
              <a:t>We aim to </a:t>
            </a:r>
            <a:r>
              <a:rPr lang="en-US" sz="4000" u="sng" dirty="0">
                <a:solidFill>
                  <a:schemeClr val="bg1"/>
                </a:solidFill>
                <a:highlight>
                  <a:srgbClr val="696AAB"/>
                </a:highlight>
                <a:latin typeface="Arial Black" panose="020B0A04020102020204" pitchFamily="34" charset="0"/>
                <a:ea typeface="Gadugi" panose="020B0502040204020203" pitchFamily="34" charset="0"/>
              </a:rPr>
              <a:t>bridge the gap</a:t>
            </a:r>
            <a:r>
              <a:rPr lang="en-US" sz="4000" u="sng" dirty="0">
                <a:solidFill>
                  <a:schemeClr val="bg1"/>
                </a:solidFill>
                <a:highlight>
                  <a:srgbClr val="696AAB"/>
                </a:highligh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  <a:r>
              <a:rPr lang="en-US" sz="4000" i="1" dirty="0">
                <a:solidFill>
                  <a:schemeClr val="bg1"/>
                </a:solidFill>
                <a:highlight>
                  <a:srgbClr val="696AAB"/>
                </a:highlight>
                <a:latin typeface="Gadugi" panose="020B0502040204020203" pitchFamily="34" charset="0"/>
                <a:ea typeface="Gadugi" panose="020B0502040204020203" pitchFamily="34" charset="0"/>
              </a:rPr>
              <a:t>UKG</a:t>
            </a:r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  <a:latin typeface="Gadugi" panose="020B0502040204020203" pitchFamily="34" charset="0"/>
                <a:ea typeface="Gadugi" panose="020B0502040204020203" pitchFamily="34" charset="0"/>
              </a:rPr>
              <a:t> and </a:t>
            </a:r>
            <a:r>
              <a:rPr lang="en-US" sz="4000" i="1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696AAB"/>
                </a:highlight>
                <a:latin typeface="Gadugi" panose="020B0502040204020203" pitchFamily="34" charset="0"/>
                <a:ea typeface="Gadugi" panose="020B0502040204020203" pitchFamily="34" charset="0"/>
              </a:rPr>
              <a:t>Workday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696AAB"/>
                </a:highligh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  <a:latin typeface="Gadugi" panose="020B0502040204020203" pitchFamily="34" charset="0"/>
                <a:ea typeface="Gadugi" panose="020B0502040204020203" pitchFamily="34" charset="0"/>
              </a:rPr>
              <a:t>for all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highlight>
                  <a:srgbClr val="696AAB"/>
                </a:highlight>
                <a:latin typeface="Gadugi" panose="020B0502040204020203" pitchFamily="34" charset="0"/>
                <a:ea typeface="Gadugi" panose="020B0502040204020203" pitchFamily="34" charset="0"/>
              </a:rPr>
              <a:t>Excellus</a:t>
            </a:r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  <a:latin typeface="Gadugi" panose="020B0502040204020203" pitchFamily="34" charset="0"/>
                <a:ea typeface="Gadugi" panose="020B0502040204020203" pitchFamily="34" charset="0"/>
              </a:rPr>
              <a:t> employees by revolutionizing </a:t>
            </a:r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  <a:latin typeface="Arial Black" panose="020B0A04020102020204" pitchFamily="34" charset="0"/>
                <a:ea typeface="Gadugi" panose="020B0502040204020203" pitchFamily="34" charset="0"/>
              </a:rPr>
              <a:t>real-time assistance</a:t>
            </a:r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  <a:latin typeface="Gadugi" panose="020B0502040204020203" pitchFamily="34" charset="0"/>
                <a:ea typeface="Gadugi" panose="020B0502040204020203" pitchFamily="34" charset="0"/>
              </a:rPr>
              <a:t> that utilizes an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  <a:latin typeface="Arial Black" panose="020B0A04020102020204" pitchFamily="34" charset="0"/>
                <a:ea typeface="Gadugi" panose="020B0502040204020203" pitchFamily="34" charset="0"/>
              </a:rPr>
              <a:t>AI-powered MS Teams app</a:t>
            </a:r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  <a:latin typeface="Gadugi" panose="020B0502040204020203" pitchFamily="34" charset="0"/>
                <a:ea typeface="Gadugi" panose="020B0502040204020203" pitchFamily="34" charset="0"/>
              </a:rPr>
              <a:t> to deliver timely and accurate information about the </a:t>
            </a:r>
            <a:r>
              <a:rPr lang="en-US" sz="4000" i="1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696AAB"/>
                </a:highlight>
                <a:latin typeface="Gadugi" panose="020B0502040204020203" pitchFamily="34" charset="0"/>
                <a:ea typeface="Gadugi" panose="020B0502040204020203" pitchFamily="34" charset="0"/>
              </a:rPr>
              <a:t>Workday</a:t>
            </a:r>
            <a:r>
              <a:rPr lang="en-US" sz="4000" dirty="0">
                <a:solidFill>
                  <a:schemeClr val="bg1"/>
                </a:solidFill>
                <a:highlight>
                  <a:srgbClr val="696AAB"/>
                </a:highlight>
                <a:latin typeface="Gadugi" panose="020B0502040204020203" pitchFamily="34" charset="0"/>
                <a:ea typeface="Gadugi" panose="020B0502040204020203" pitchFamily="34" charset="0"/>
              </a:rPr>
              <a:t> application.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45E4CD-9ACC-C937-B762-F65D2B2E5000}"/>
              </a:ext>
            </a:extLst>
          </p:cNvPr>
          <p:cNvSpPr txBox="1"/>
          <p:nvPr/>
        </p:nvSpPr>
        <p:spPr>
          <a:xfrm>
            <a:off x="13055095" y="2511719"/>
            <a:ext cx="510455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696AAB"/>
                </a:highlight>
                <a:latin typeface="Bodoni MT"/>
              </a:rPr>
              <a:t>Technologies:</a:t>
            </a:r>
          </a:p>
        </p:txBody>
      </p:sp>
      <p:pic>
        <p:nvPicPr>
          <p:cNvPr id="48" name="Picture 4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254ADE3-F49B-09C4-988D-E4017FC40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8849" y="652649"/>
            <a:ext cx="5494178" cy="11850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9" descr="A white card with blue text&#10;&#10;Description automatically generated">
            <a:extLst>
              <a:ext uri="{FF2B5EF4-FFF2-40B4-BE49-F238E27FC236}">
                <a16:creationId xmlns:a16="http://schemas.microsoft.com/office/drawing/2014/main" id="{C37E7949-4B56-64D8-B2B5-DBFEF1CB6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530" y="7923919"/>
            <a:ext cx="3550981" cy="1787200"/>
          </a:xfrm>
          <a:prstGeom prst="rect">
            <a:avLst/>
          </a:prstGeom>
        </p:spPr>
      </p:pic>
      <p:pic>
        <p:nvPicPr>
          <p:cNvPr id="10" name="Picture 10" descr="A white card with blue text&#10;&#10;Description automatically generated">
            <a:extLst>
              <a:ext uri="{FF2B5EF4-FFF2-40B4-BE49-F238E27FC236}">
                <a16:creationId xmlns:a16="http://schemas.microsoft.com/office/drawing/2014/main" id="{8A085B68-9841-FAE4-9DBA-6732E8060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5530" y="10428198"/>
            <a:ext cx="3550979" cy="1857249"/>
          </a:xfrm>
          <a:prstGeom prst="rect">
            <a:avLst/>
          </a:prstGeom>
        </p:spPr>
      </p:pic>
      <p:pic>
        <p:nvPicPr>
          <p:cNvPr id="13" name="Picture 13" descr="A person with a beard and glasses&#10;&#10;Description automatically generated">
            <a:extLst>
              <a:ext uri="{FF2B5EF4-FFF2-40B4-BE49-F238E27FC236}">
                <a16:creationId xmlns:a16="http://schemas.microsoft.com/office/drawing/2014/main" id="{77E6F99A-9C9E-C295-FE1E-DE15B9871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42" y="10433871"/>
            <a:ext cx="1798648" cy="1793368"/>
          </a:xfrm>
          <a:prstGeom prst="rect">
            <a:avLst/>
          </a:prstGeom>
        </p:spPr>
      </p:pic>
      <p:pic>
        <p:nvPicPr>
          <p:cNvPr id="3" name="Picture 10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AAD2ED7E-EA09-F7A8-9763-65C92EB908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40799" y="7873873"/>
            <a:ext cx="2587197" cy="1815166"/>
          </a:xfrm>
          <a:prstGeom prst="rect">
            <a:avLst/>
          </a:prstGeom>
        </p:spPr>
      </p:pic>
      <p:pic>
        <p:nvPicPr>
          <p:cNvPr id="11" name="Picture 11" descr="A screenshot of a chat">
            <a:extLst>
              <a:ext uri="{FF2B5EF4-FFF2-40B4-BE49-F238E27FC236}">
                <a16:creationId xmlns:a16="http://schemas.microsoft.com/office/drawing/2014/main" id="{06EE7167-D2D9-46D6-966F-3667F1984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22809" y="6435366"/>
            <a:ext cx="6701607" cy="5877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8EDB2-417F-ED87-1B9E-F2CAA6F3CBA7}"/>
              </a:ext>
            </a:extLst>
          </p:cNvPr>
          <p:cNvSpPr txBox="1"/>
          <p:nvPr/>
        </p:nvSpPr>
        <p:spPr>
          <a:xfrm>
            <a:off x="8686800" y="6172199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607A8-BE1D-BC1C-34BA-65A63BF8DEE8}"/>
              </a:ext>
            </a:extLst>
          </p:cNvPr>
          <p:cNvSpPr txBox="1"/>
          <p:nvPr/>
        </p:nvSpPr>
        <p:spPr>
          <a:xfrm>
            <a:off x="8829675" y="6315074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BB7BC-78CE-6EE6-2EFB-5294C9587178}"/>
              </a:ext>
            </a:extLst>
          </p:cNvPr>
          <p:cNvSpPr txBox="1"/>
          <p:nvPr/>
        </p:nvSpPr>
        <p:spPr>
          <a:xfrm>
            <a:off x="8972550" y="6457950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Balancing Ac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120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Arial</vt:lpstr>
      <vt:lpstr>Arial Black</vt:lpstr>
      <vt:lpstr>Bahnschrift</vt:lpstr>
      <vt:lpstr>Bodoni MT</vt:lpstr>
      <vt:lpstr>Calibri</vt:lpstr>
      <vt:lpstr>Calibri Light</vt:lpstr>
      <vt:lpstr>Gadugi</vt:lpstr>
      <vt:lpstr>Segoe UI</vt:lpstr>
      <vt:lpstr>Segoe UI Light</vt:lpstr>
      <vt:lpstr>Balancing Act</vt:lpstr>
      <vt:lpstr>Wellspring</vt:lpstr>
      <vt:lpstr>Star of the show</vt:lpstr>
      <vt:lpstr>Amusements</vt:lpstr>
      <vt:lpstr>1_Balancing Act</vt:lpstr>
      <vt:lpstr>Workday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Workday Bot</dc:title>
  <dc:creator/>
  <cp:lastModifiedBy/>
  <cp:revision>114</cp:revision>
  <dcterms:created xsi:type="dcterms:W3CDTF">2021-12-08T21:54:28Z</dcterms:created>
  <dcterms:modified xsi:type="dcterms:W3CDTF">2024-02-26T18:11:04Z</dcterms:modified>
</cp:coreProperties>
</file>