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5"/>
  </p:notes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4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Liberation Sans;Nimbus Sans L;Arial"/>
              </a:rPr>
              <a:t>Click to edit the notes format</a:t>
            </a:r>
            <a:endParaRPr/>
          </a:p>
        </p:txBody>
      </p:sp>
      <p:sp>
        <p:nvSpPr>
          <p:cNvPr id="17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Liberation Sans;Nimbus Sans L;Arial"/>
              </a:rPr>
              <a:t>&lt;header&gt;</a:t>
            </a:r>
            <a:endParaRPr/>
          </a:p>
        </p:txBody>
      </p:sp>
      <p:sp>
        <p:nvSpPr>
          <p:cNvPr id="17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Liberation Sans;Nimbus Sans L;Arial"/>
              </a:rPr>
              <a:t>&lt;date/time&gt;</a:t>
            </a:r>
            <a:endParaRPr/>
          </a:p>
        </p:txBody>
      </p:sp>
      <p:sp>
        <p:nvSpPr>
          <p:cNvPr id="17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Liberation Sans;Nimbus Sans L;Arial"/>
              </a:rPr>
              <a:t>&lt;footer&gt;</a:t>
            </a:r>
            <a:endParaRPr/>
          </a:p>
        </p:txBody>
      </p:sp>
      <p:sp>
        <p:nvSpPr>
          <p:cNvPr id="17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D25E19-547C-43E5-B57D-D912BC43D60B}" type="slidenum">
              <a:rPr lang="en-US" sz="1400">
                <a:latin typeface="Liberation Sans;Nimbus Sans L;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2722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810">
                <a:latin typeface="Liberation Sans;Nimbus Sans L;Arial"/>
              </a:rPr>
              <a:t>The actor model in computer science is a mathematical model of concurrent computation that treats "actors" as the universal primitives of concurrent computation: in response to a message that it receives, an actor can make local decisions, create more actors, send more messages, and determine how to respond to the next message received.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449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3910320"/>
            <a:ext cx="93600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155920" y="391032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60000" y="391032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1" name="Picture 40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620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620000"/>
            <a:ext cx="5495400" cy="438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41734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360000" y="391032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5920" y="391032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3910320"/>
            <a:ext cx="93600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3910320"/>
            <a:ext cx="93600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5155920" y="391032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391032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3" name="Picture 82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620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84" name="Picture 8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620000"/>
            <a:ext cx="5495400" cy="438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41734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60000" y="391032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5155920" y="391032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360000" y="3910320"/>
            <a:ext cx="93600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60000" y="3910320"/>
            <a:ext cx="93600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5155920" y="391032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360000" y="391032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5" name="Picture 12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620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126" name="Picture 125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620000"/>
            <a:ext cx="5495400" cy="438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41734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60000" y="391032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5155920" y="391032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360000" y="3910320"/>
            <a:ext cx="93600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60000" y="3910320"/>
            <a:ext cx="93600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155920" y="391032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360000" y="391032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68" name="Picture 16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620000"/>
            <a:ext cx="5495400" cy="4384800"/>
          </a:xfrm>
          <a:prstGeom prst="rect">
            <a:avLst/>
          </a:prstGeom>
          <a:ln>
            <a:noFill/>
          </a:ln>
        </p:spPr>
      </p:pic>
      <p:pic>
        <p:nvPicPr>
          <p:cNvPr id="169" name="Picture 168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620000"/>
            <a:ext cx="5495400" cy="4384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41734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60000" y="391032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43851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155920" y="391032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3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5920" y="1620000"/>
            <a:ext cx="456732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3910320"/>
            <a:ext cx="9360000" cy="2091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/>
          <p:nvPr/>
        </p:nvSpPr>
        <p:spPr>
          <a:xfrm>
            <a:off x="0" y="7020000"/>
            <a:ext cx="10080000" cy="540360"/>
          </a:xfrm>
          <a:prstGeom prst="rect">
            <a:avLst/>
          </a:prstGeom>
          <a:gradFill>
            <a:gsLst>
              <a:gs pos="0">
                <a:srgbClr val="E6E6E6"/>
              </a:gs>
              <a:gs pos="100000">
                <a:srgbClr val="FFFFFF"/>
              </a:gs>
            </a:gsLst>
            <a:lin ang="5400000"/>
          </a:gradFill>
          <a:ln>
            <a:noFill/>
          </a:ln>
        </p:spPr>
      </p:sp>
      <p:pic>
        <p:nvPicPr>
          <p:cNvPr id="10" name="Picture 9"/>
          <p:cNvPicPr/>
          <p:nvPr/>
        </p:nvPicPr>
        <p:blipFill>
          <a:blip r:embed="rId14"/>
          <a:stretch>
            <a:fillRect/>
          </a:stretch>
        </p:blipFill>
        <p:spPr>
          <a:xfrm>
            <a:off x="5580000" y="3341880"/>
            <a:ext cx="4500000" cy="3783600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4860000" cy="57787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260000" y="4860000"/>
            <a:ext cx="7740000" cy="43848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16"/>
              </a:buBlip>
            </a:pPr>
            <a:r>
              <a:rPr lang="en-US" sz="2600">
                <a:latin typeface="Liberation Sans;Nimbus Sans L;Arial"/>
              </a:rPr>
              <a:t>Click to edit the outline text format</a:t>
            </a:r>
            <a:endParaRPr/>
          </a:p>
          <a:p>
            <a:pPr lvl="1">
              <a:buBlip>
                <a:blip r:embed="rId16"/>
              </a:buBlip>
            </a:pPr>
            <a:r>
              <a:rPr lang="en-US" sz="2600">
                <a:latin typeface="Liberation Sans;Nimbus Sans L;Arial"/>
              </a:rPr>
              <a:t>Second Outline Level</a:t>
            </a:r>
            <a:endParaRPr/>
          </a:p>
          <a:p>
            <a:pPr lvl="2">
              <a:buBlip>
                <a:blip r:embed="rId16"/>
              </a:buBlip>
            </a:pPr>
            <a:r>
              <a:rPr lang="en-US" sz="2600">
                <a:latin typeface="Liberation Sans;Nimbus Sans L;Arial"/>
              </a:rPr>
              <a:t>Third Outline Level</a:t>
            </a:r>
            <a:endParaRPr/>
          </a:p>
          <a:p>
            <a:pPr lvl="3">
              <a:buBlip>
                <a:blip r:embed="rId16"/>
              </a:buBlip>
            </a:pPr>
            <a:r>
              <a:rPr lang="en-US" sz="2000">
                <a:latin typeface="Liberation Sans;Nimbus Sans L;Arial"/>
              </a:rPr>
              <a:t>Fourth Outline Level</a:t>
            </a:r>
            <a:endParaRPr/>
          </a:p>
          <a:p>
            <a:pPr lvl="4">
              <a:buBlip>
                <a:blip r:embed="rId16"/>
              </a:buBlip>
            </a:pPr>
            <a:r>
              <a:rPr lang="en-US" sz="2000">
                <a:latin typeface="Liberation Sans;Nimbus Sans L;Arial"/>
              </a:rPr>
              <a:t>Fifth Outline Level</a:t>
            </a:r>
            <a:endParaRPr/>
          </a:p>
          <a:p>
            <a:pPr lvl="5">
              <a:buBlip>
                <a:blip r:embed="rId16"/>
              </a:buBlip>
            </a:pPr>
            <a:r>
              <a:rPr lang="en-US" sz="2000">
                <a:latin typeface="Liberation Sans;Nimbus Sans L;Arial"/>
              </a:rPr>
              <a:t>Sixth Outline Level</a:t>
            </a:r>
            <a:endParaRPr/>
          </a:p>
          <a:p>
            <a:pPr lvl="6">
              <a:buBlip>
                <a:blip r:embed="rId16"/>
              </a:buBlip>
            </a:pPr>
            <a:r>
              <a:rPr lang="en-US" sz="2000">
                <a:latin typeface="Liberation Sans;Nimbus Sans L;Arial"/>
              </a:rPr>
              <a:t>Seventh Outline Level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1260000" y="3600000"/>
            <a:ext cx="7740000" cy="108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Click to edit the title text format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460000" y="7099200"/>
            <a:ext cx="1260000" cy="2088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1940FF8-28C4-4367-9C5F-A26FA6D4FE92}" type="slidenum">
              <a:rPr lang="en-US" sz="1400">
                <a:latin typeface="Liberation Sans;Nimbus Sans L;Arial"/>
              </a:r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/>
          </p:nvPr>
        </p:nvSpPr>
        <p:spPr>
          <a:xfrm>
            <a:off x="7200000" y="7099200"/>
            <a:ext cx="1800000" cy="2088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Liberation Sans;Nimbus Sans L;Arial"/>
              </a:rPr>
              <a:t>&lt;date/time&gt;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ftr"/>
          </p:nvPr>
        </p:nvSpPr>
        <p:spPr>
          <a:xfrm>
            <a:off x="2340000" y="7272000"/>
            <a:ext cx="7380000" cy="2088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Liberation Sans;Nimbus Sans L;Arial"/>
              </a:rPr>
              <a:t>&lt;footer&gt;</a:t>
            </a:r>
            <a:endParaRPr/>
          </a:p>
        </p:txBody>
      </p:sp>
      <p:pic>
        <p:nvPicPr>
          <p:cNvPr id="8" name="Picture 7"/>
          <p:cNvPicPr/>
          <p:nvPr/>
        </p:nvPicPr>
        <p:blipFill>
          <a:blip r:embed="rId17"/>
          <a:stretch>
            <a:fillRect/>
          </a:stretch>
        </p:blipFill>
        <p:spPr>
          <a:xfrm>
            <a:off x="4140000" y="360000"/>
            <a:ext cx="5580000" cy="108000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4770000" cy="5666400"/>
          </a:xfrm>
          <a:prstGeom prst="rect">
            <a:avLst/>
          </a:prstGeom>
          <a:ln>
            <a:noFill/>
          </a:ln>
        </p:spPr>
      </p:pic>
      <p:sp>
        <p:nvSpPr>
          <p:cNvPr id="44" name="Rectangle 1"/>
          <p:cNvSpPr/>
          <p:nvPr/>
        </p:nvSpPr>
        <p:spPr>
          <a:xfrm>
            <a:off x="0" y="7020000"/>
            <a:ext cx="10080000" cy="540360"/>
          </a:xfrm>
          <a:prstGeom prst="rect">
            <a:avLst/>
          </a:prstGeom>
          <a:gradFill>
            <a:gsLst>
              <a:gs pos="0">
                <a:srgbClr val="E6E6E6"/>
              </a:gs>
              <a:gs pos="100000">
                <a:srgbClr val="FFFFFF"/>
              </a:gs>
            </a:gsLst>
            <a:lin ang="5400000"/>
          </a:gradFill>
          <a:ln>
            <a:noFill/>
          </a:ln>
        </p:spPr>
      </p:sp>
      <p:pic>
        <p:nvPicPr>
          <p:cNvPr id="45" name="Picture 44"/>
          <p:cNvPicPr/>
          <p:nvPr/>
        </p:nvPicPr>
        <p:blipFill>
          <a:blip r:embed="rId15"/>
          <a:stretch>
            <a:fillRect/>
          </a:stretch>
        </p:blipFill>
        <p:spPr>
          <a:xfrm>
            <a:off x="5580000" y="3341880"/>
            <a:ext cx="4500000" cy="378360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260000" y="3600000"/>
            <a:ext cx="7740000" cy="43848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16"/>
              </a:buBlip>
            </a:pPr>
            <a:r>
              <a:rPr lang="en-US" sz="2600">
                <a:latin typeface="Liberation Sans;Nimbus Sans L;Arial"/>
              </a:rPr>
              <a:t>Click to edit the outline text format</a:t>
            </a:r>
            <a:endParaRPr/>
          </a:p>
          <a:p>
            <a:pPr lvl="1">
              <a:buBlip>
                <a:blip r:embed="rId16"/>
              </a:buBlip>
            </a:pPr>
            <a:r>
              <a:rPr lang="en-US" sz="2600">
                <a:latin typeface="Liberation Sans;Nimbus Sans L;Arial"/>
              </a:rPr>
              <a:t>Second Outline Level</a:t>
            </a:r>
            <a:endParaRPr/>
          </a:p>
          <a:p>
            <a:pPr lvl="2">
              <a:buBlip>
                <a:blip r:embed="rId16"/>
              </a:buBlip>
            </a:pPr>
            <a:r>
              <a:rPr lang="en-US" sz="2600">
                <a:latin typeface="Liberation Sans;Nimbus Sans L;Arial"/>
              </a:rPr>
              <a:t>Third Outline Level</a:t>
            </a:r>
            <a:endParaRPr/>
          </a:p>
          <a:p>
            <a:pPr lvl="3">
              <a:buBlip>
                <a:blip r:embed="rId16"/>
              </a:buBlip>
            </a:pPr>
            <a:r>
              <a:rPr lang="en-US" sz="2000">
                <a:latin typeface="Liberation Sans;Nimbus Sans L;Arial"/>
              </a:rPr>
              <a:t>Fourth Outline Level</a:t>
            </a:r>
            <a:endParaRPr/>
          </a:p>
          <a:p>
            <a:pPr lvl="4">
              <a:buBlip>
                <a:blip r:embed="rId16"/>
              </a:buBlip>
            </a:pPr>
            <a:r>
              <a:rPr lang="en-US" sz="2000">
                <a:latin typeface="Liberation Sans;Nimbus Sans L;Arial"/>
              </a:rPr>
              <a:t>Fifth Outline Level</a:t>
            </a:r>
            <a:endParaRPr/>
          </a:p>
          <a:p>
            <a:pPr lvl="5">
              <a:buBlip>
                <a:blip r:embed="rId16"/>
              </a:buBlip>
            </a:pPr>
            <a:r>
              <a:rPr lang="en-US" sz="2000">
                <a:latin typeface="Liberation Sans;Nimbus Sans L;Arial"/>
              </a:rPr>
              <a:t>Sixth Outline Level</a:t>
            </a:r>
            <a:endParaRPr/>
          </a:p>
          <a:p>
            <a:pPr lvl="6">
              <a:buBlip>
                <a:blip r:embed="rId16"/>
              </a:buBlip>
            </a:pPr>
            <a:r>
              <a:rPr lang="en-US" sz="2000">
                <a:latin typeface="Liberation Sans;Nimbus Sans L;Arial"/>
              </a:rPr>
              <a:t>Seventh Outline Level</a:t>
            </a:r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1260000" y="2412000"/>
            <a:ext cx="7740000" cy="108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Click to edit the title text format</a:t>
            </a:r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sldNum"/>
          </p:nvPr>
        </p:nvSpPr>
        <p:spPr>
          <a:xfrm>
            <a:off x="8460000" y="7099560"/>
            <a:ext cx="1260000" cy="2084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C1F3DD4-0710-46C1-95D9-ABB9B6680004}" type="slidenum">
              <a:rPr lang="en-US" sz="1400">
                <a:latin typeface="Liberation Sans;Nimbus Sans L;Arial"/>
              </a:rPr>
              <a:t>‹#›</a:t>
            </a:fld>
            <a:endParaRPr/>
          </a:p>
        </p:txBody>
      </p:sp>
      <p:sp>
        <p:nvSpPr>
          <p:cNvPr id="49" name="PlaceHolder 5"/>
          <p:cNvSpPr>
            <a:spLocks noGrp="1"/>
          </p:cNvSpPr>
          <p:nvPr>
            <p:ph type="dt"/>
          </p:nvPr>
        </p:nvSpPr>
        <p:spPr>
          <a:xfrm>
            <a:off x="7200000" y="7099560"/>
            <a:ext cx="1800000" cy="2084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Liberation Sans;Nimbus Sans L;Arial"/>
              </a:rPr>
              <a:t>&lt;date/time&gt;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ftr"/>
          </p:nvPr>
        </p:nvSpPr>
        <p:spPr>
          <a:xfrm>
            <a:off x="2340000" y="7272000"/>
            <a:ext cx="7380000" cy="20844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Liberation Sans;Nimbus Sans L;Arial"/>
              </a:rPr>
              <a:t>&lt;footer&gt;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4770000" cy="5670000"/>
          </a:xfrm>
          <a:prstGeom prst="rect">
            <a:avLst/>
          </a:prstGeom>
          <a:ln>
            <a:noFill/>
          </a:ln>
        </p:spPr>
      </p:pic>
      <p:sp>
        <p:nvSpPr>
          <p:cNvPr id="86" name="Rectangle 1"/>
          <p:cNvSpPr/>
          <p:nvPr/>
        </p:nvSpPr>
        <p:spPr>
          <a:xfrm>
            <a:off x="0" y="7020000"/>
            <a:ext cx="10080000" cy="540360"/>
          </a:xfrm>
          <a:prstGeom prst="rect">
            <a:avLst/>
          </a:prstGeom>
          <a:gradFill>
            <a:gsLst>
              <a:gs pos="0">
                <a:srgbClr val="E6E6E6"/>
              </a:gs>
              <a:gs pos="100000">
                <a:srgbClr val="FFFFFF"/>
              </a:gs>
            </a:gsLst>
            <a:lin ang="5400000"/>
          </a:gradFill>
          <a:ln>
            <a:noFill/>
          </a:ln>
        </p:spPr>
      </p:sp>
      <p:pic>
        <p:nvPicPr>
          <p:cNvPr id="87" name="Picture 86"/>
          <p:cNvPicPr/>
          <p:nvPr/>
        </p:nvPicPr>
        <p:blipFill>
          <a:blip r:embed="rId15"/>
          <a:stretch>
            <a:fillRect/>
          </a:stretch>
        </p:blipFill>
        <p:spPr>
          <a:xfrm>
            <a:off x="5580000" y="3341880"/>
            <a:ext cx="4500000" cy="3783600"/>
          </a:xfrm>
          <a:prstGeom prst="rect">
            <a:avLst/>
          </a:prstGeom>
          <a:ln>
            <a:noFill/>
          </a:ln>
        </p:spPr>
      </p:pic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260000" y="3600000"/>
            <a:ext cx="7740000" cy="43848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16"/>
              </a:buBlip>
            </a:pPr>
            <a:r>
              <a:rPr lang="en-US" sz="2600">
                <a:latin typeface="Liberation Sans;Nimbus Sans L;Arial"/>
              </a:rPr>
              <a:t>Click to edit the outline text format</a:t>
            </a:r>
            <a:endParaRPr/>
          </a:p>
          <a:p>
            <a:pPr lvl="1">
              <a:buBlip>
                <a:blip r:embed="rId16"/>
              </a:buBlip>
            </a:pPr>
            <a:r>
              <a:rPr lang="en-US" sz="2600">
                <a:latin typeface="Liberation Sans;Nimbus Sans L;Arial"/>
              </a:rPr>
              <a:t>Second Outline Level</a:t>
            </a:r>
            <a:endParaRPr/>
          </a:p>
          <a:p>
            <a:pPr lvl="2">
              <a:buBlip>
                <a:blip r:embed="rId16"/>
              </a:buBlip>
            </a:pPr>
            <a:r>
              <a:rPr lang="en-US" sz="2600">
                <a:latin typeface="Liberation Sans;Nimbus Sans L;Arial"/>
              </a:rPr>
              <a:t>Third Outline Level</a:t>
            </a:r>
            <a:endParaRPr/>
          </a:p>
          <a:p>
            <a:pPr lvl="3">
              <a:buBlip>
                <a:blip r:embed="rId16"/>
              </a:buBlip>
            </a:pPr>
            <a:r>
              <a:rPr lang="en-US" sz="2000">
                <a:latin typeface="Liberation Sans;Nimbus Sans L;Arial"/>
              </a:rPr>
              <a:t>Fourth Outline Level</a:t>
            </a:r>
            <a:endParaRPr/>
          </a:p>
          <a:p>
            <a:pPr lvl="4">
              <a:buBlip>
                <a:blip r:embed="rId16"/>
              </a:buBlip>
            </a:pPr>
            <a:r>
              <a:rPr lang="en-US" sz="2000">
                <a:latin typeface="Liberation Sans;Nimbus Sans L;Arial"/>
              </a:rPr>
              <a:t>Fifth Outline Level</a:t>
            </a:r>
            <a:endParaRPr/>
          </a:p>
          <a:p>
            <a:pPr lvl="5">
              <a:buBlip>
                <a:blip r:embed="rId16"/>
              </a:buBlip>
            </a:pPr>
            <a:r>
              <a:rPr lang="en-US" sz="2000">
                <a:latin typeface="Liberation Sans;Nimbus Sans L;Arial"/>
              </a:rPr>
              <a:t>Sixth Outline Level</a:t>
            </a:r>
            <a:endParaRPr/>
          </a:p>
          <a:p>
            <a:pPr lvl="6">
              <a:buBlip>
                <a:blip r:embed="rId16"/>
              </a:buBlip>
            </a:pPr>
            <a:r>
              <a:rPr lang="en-US" sz="2000">
                <a:latin typeface="Liberation Sans;Nimbus Sans L;Arial"/>
              </a:rPr>
              <a:t>Seventh Outline Level</a:t>
            </a:r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title"/>
          </p:nvPr>
        </p:nvSpPr>
        <p:spPr>
          <a:xfrm>
            <a:off x="1260000" y="2412000"/>
            <a:ext cx="7740000" cy="108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Click to edit the title text format</a:t>
            </a:r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sldNum"/>
          </p:nvPr>
        </p:nvSpPr>
        <p:spPr>
          <a:xfrm>
            <a:off x="9000000" y="7099200"/>
            <a:ext cx="720000" cy="2084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2ACF68B-DBC9-47F2-8617-E2E83E7BBDDE}" type="slidenum">
              <a:rPr lang="en-US" sz="1400">
                <a:latin typeface="Liberation Sans;Nimbus Sans L;Arial"/>
              </a:rPr>
              <a:t>‹#›</a:t>
            </a:fld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dt"/>
          </p:nvPr>
        </p:nvSpPr>
        <p:spPr>
          <a:xfrm>
            <a:off x="7200000" y="7099200"/>
            <a:ext cx="1800000" cy="2088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Liberation Sans;Nimbus Sans L;Arial"/>
              </a:rPr>
              <a:t>&lt;date/time&gt;</a:t>
            </a:r>
            <a:endParaRPr/>
          </a:p>
        </p:txBody>
      </p:sp>
      <p:sp>
        <p:nvSpPr>
          <p:cNvPr id="92" name="PlaceHolder 6"/>
          <p:cNvSpPr>
            <a:spLocks noGrp="1"/>
          </p:cNvSpPr>
          <p:nvPr>
            <p:ph type="ftr"/>
          </p:nvPr>
        </p:nvSpPr>
        <p:spPr>
          <a:xfrm>
            <a:off x="2340000" y="7272000"/>
            <a:ext cx="7380000" cy="2088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Liberation Sans;Nimbus Sans L;Arial"/>
              </a:rPr>
              <a:t>&lt;footer&gt;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"/>
          <p:cNvSpPr/>
          <p:nvPr/>
        </p:nvSpPr>
        <p:spPr>
          <a:xfrm>
            <a:off x="0" y="360"/>
            <a:ext cx="10080000" cy="1259640"/>
          </a:xfrm>
          <a:prstGeom prst="rect">
            <a:avLst/>
          </a:prstGeom>
          <a:gradFill>
            <a:gsLst>
              <a:gs pos="0">
                <a:srgbClr val="CCCCCC"/>
              </a:gs>
              <a:gs pos="100000">
                <a:srgbClr val="E6E6E6"/>
              </a:gs>
            </a:gsLst>
            <a:lin ang="5400000"/>
          </a:gradFill>
          <a:ln>
            <a:noFill/>
          </a:ln>
        </p:spPr>
      </p:sp>
      <p:pic>
        <p:nvPicPr>
          <p:cNvPr id="128" name="Picture 127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4770000" cy="5670000"/>
          </a:xfrm>
          <a:prstGeom prst="rect">
            <a:avLst/>
          </a:prstGeom>
          <a:ln>
            <a:noFill/>
          </a:ln>
        </p:spPr>
      </p:pic>
      <p:sp>
        <p:nvSpPr>
          <p:cNvPr id="129" name="Rectangle 2"/>
          <p:cNvSpPr/>
          <p:nvPr/>
        </p:nvSpPr>
        <p:spPr>
          <a:xfrm>
            <a:off x="0" y="7020000"/>
            <a:ext cx="10080000" cy="540360"/>
          </a:xfrm>
          <a:prstGeom prst="rect">
            <a:avLst/>
          </a:prstGeom>
          <a:gradFill>
            <a:gsLst>
              <a:gs pos="0">
                <a:srgbClr val="E6E6E6"/>
              </a:gs>
              <a:gs pos="100000">
                <a:srgbClr val="FFFFFF"/>
              </a:gs>
            </a:gsLst>
            <a:lin ang="5400000"/>
          </a:gradFill>
          <a:ln>
            <a:noFill/>
          </a:ln>
        </p:spPr>
      </p:sp>
      <p:pic>
        <p:nvPicPr>
          <p:cNvPr id="130" name="Picture 129"/>
          <p:cNvPicPr/>
          <p:nvPr/>
        </p:nvPicPr>
        <p:blipFill>
          <a:blip r:embed="rId15"/>
          <a:stretch>
            <a:fillRect/>
          </a:stretch>
        </p:blipFill>
        <p:spPr>
          <a:xfrm>
            <a:off x="5580000" y="3341880"/>
            <a:ext cx="4500000" cy="3783600"/>
          </a:xfrm>
          <a:prstGeom prst="rect">
            <a:avLst/>
          </a:prstGeom>
          <a:ln>
            <a:noFill/>
          </a:ln>
        </p:spPr>
      </p:pic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9360000" cy="43848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16"/>
              </a:buBlip>
            </a:pPr>
            <a:r>
              <a:rPr lang="en-US" sz="2600">
                <a:latin typeface="Liberation Sans;Nimbus Sans L;Arial"/>
              </a:rPr>
              <a:t>Click to edit the outline text format</a:t>
            </a:r>
            <a:endParaRPr/>
          </a:p>
          <a:p>
            <a:pPr lvl="1">
              <a:buBlip>
                <a:blip r:embed="rId16"/>
              </a:buBlip>
            </a:pPr>
            <a:r>
              <a:rPr lang="en-US" sz="2600">
                <a:latin typeface="Liberation Sans;Nimbus Sans L;Arial"/>
              </a:rPr>
              <a:t>Second Outline Level</a:t>
            </a:r>
            <a:endParaRPr/>
          </a:p>
          <a:p>
            <a:pPr lvl="2">
              <a:buBlip>
                <a:blip r:embed="rId16"/>
              </a:buBlip>
            </a:pPr>
            <a:r>
              <a:rPr lang="en-US" sz="2600">
                <a:latin typeface="Liberation Sans;Nimbus Sans L;Arial"/>
              </a:rPr>
              <a:t>Third Outline Level</a:t>
            </a:r>
            <a:endParaRPr/>
          </a:p>
          <a:p>
            <a:pPr lvl="3">
              <a:buBlip>
                <a:blip r:embed="rId16"/>
              </a:buBlip>
            </a:pPr>
            <a:r>
              <a:rPr lang="en-US" sz="2000">
                <a:latin typeface="Liberation Sans;Nimbus Sans L;Arial"/>
              </a:rPr>
              <a:t>Fourth Outline Level</a:t>
            </a:r>
            <a:endParaRPr/>
          </a:p>
          <a:p>
            <a:pPr lvl="4">
              <a:buBlip>
                <a:blip r:embed="rId16"/>
              </a:buBlip>
            </a:pPr>
            <a:r>
              <a:rPr lang="en-US" sz="2000">
                <a:latin typeface="Liberation Sans;Nimbus Sans L;Arial"/>
              </a:rPr>
              <a:t>Fifth Outline Level</a:t>
            </a:r>
            <a:endParaRPr/>
          </a:p>
          <a:p>
            <a:pPr lvl="5">
              <a:buBlip>
                <a:blip r:embed="rId16"/>
              </a:buBlip>
            </a:pPr>
            <a:r>
              <a:rPr lang="en-US" sz="2000">
                <a:latin typeface="Liberation Sans;Nimbus Sans L;Arial"/>
              </a:rPr>
              <a:t>Sixth Outline Level</a:t>
            </a:r>
            <a:endParaRPr/>
          </a:p>
          <a:p>
            <a:pPr lvl="6">
              <a:buBlip>
                <a:blip r:embed="rId16"/>
              </a:buBlip>
            </a:pPr>
            <a:r>
              <a:rPr lang="en-US" sz="2000">
                <a:latin typeface="Liberation Sans;Nimbus Sans L;Arial"/>
              </a:rPr>
              <a:t>Seventh Outline Level</a:t>
            </a:r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Click to edit the title text format</a:t>
            </a:r>
            <a:endParaRPr/>
          </a:p>
        </p:txBody>
      </p:sp>
      <p:sp>
        <p:nvSpPr>
          <p:cNvPr id="133" name="PlaceHolder 5"/>
          <p:cNvSpPr>
            <a:spLocks noGrp="1"/>
          </p:cNvSpPr>
          <p:nvPr>
            <p:ph type="sldNum"/>
          </p:nvPr>
        </p:nvSpPr>
        <p:spPr>
          <a:xfrm>
            <a:off x="9000000" y="7099200"/>
            <a:ext cx="720000" cy="2084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911321D7-D148-4B9E-9D24-BAE11D8ED6C6}" type="slidenum">
              <a:rPr lang="en-US" sz="1400">
                <a:latin typeface="Liberation Sans;Nimbus Sans L;Arial"/>
              </a:rPr>
              <a:t>‹#›</a:t>
            </a:fld>
            <a:endParaRPr/>
          </a:p>
        </p:txBody>
      </p:sp>
      <p:sp>
        <p:nvSpPr>
          <p:cNvPr id="134" name="PlaceHolder 6"/>
          <p:cNvSpPr>
            <a:spLocks noGrp="1"/>
          </p:cNvSpPr>
          <p:nvPr>
            <p:ph type="dt"/>
          </p:nvPr>
        </p:nvSpPr>
        <p:spPr>
          <a:xfrm>
            <a:off x="7200000" y="7099200"/>
            <a:ext cx="1800000" cy="2088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Liberation Sans;Nimbus Sans L;Arial"/>
              </a:rPr>
              <a:t>&lt;date/time&gt;</a:t>
            </a:r>
            <a:endParaRPr/>
          </a:p>
        </p:txBody>
      </p:sp>
      <p:sp>
        <p:nvSpPr>
          <p:cNvPr id="135" name="PlaceHolder 7"/>
          <p:cNvSpPr>
            <a:spLocks noGrp="1"/>
          </p:cNvSpPr>
          <p:nvPr>
            <p:ph type="ftr"/>
          </p:nvPr>
        </p:nvSpPr>
        <p:spPr>
          <a:xfrm>
            <a:off x="2340000" y="7272000"/>
            <a:ext cx="7380000" cy="2088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>
                <a:latin typeface="Liberation Sans;Nimbus Sans L;Arial"/>
              </a:rPr>
              <a:t>&lt;footer&gt;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60000" y="3815640"/>
            <a:ext cx="9360000" cy="1224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5400">
                <a:latin typeface="Liberation Sans;Nimbus Sans L;Arial"/>
              </a:rPr>
              <a:t>Distributed Erlang Workshop</a:t>
            </a:r>
            <a:r>
              <a:rPr lang="en-US" sz="3200">
                <a:latin typeface="Liberation Sans;Nimbus Sans L;Arial"/>
              </a:rPr>
              <a:t>
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6840000" y="5580000"/>
            <a:ext cx="3060000" cy="1260000"/>
          </a:xfrm>
          <a:prstGeom prst="rect">
            <a:avLst/>
          </a:prstGeom>
          <a:solidFill>
            <a:srgbClr val="FC5C00"/>
          </a:solidFill>
          <a:ln>
            <a:solidFill>
              <a:srgbClr val="000000"/>
            </a:solidFill>
          </a:ln>
        </p:spPr>
      </p:sp>
      <p:sp>
        <p:nvSpPr>
          <p:cNvPr id="177" name="TextShape 3"/>
          <p:cNvSpPr txBox="1"/>
          <p:nvPr/>
        </p:nvSpPr>
        <p:spPr>
          <a:xfrm>
            <a:off x="6840000" y="5593680"/>
            <a:ext cx="1771920" cy="3189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600" b="1">
                <a:latin typeface="Liberation Sans;Nimbus Sans L;Arial"/>
              </a:rPr>
              <a:t>Wireless Access</a:t>
            </a:r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6840000" y="5940000"/>
            <a:ext cx="3060000" cy="90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tIns="45000" rIns="90000" bIns="45000" anchor="ctr"/>
          <a:lstStyle/>
          <a:p>
            <a:pPr>
              <a:lnSpc>
                <a:spcPct val="150000"/>
              </a:lnSpc>
            </a:pPr>
            <a:r>
              <a:rPr lang="en-US" sz="2200">
                <a:latin typeface="Liberation Sans;Nimbus Sans L;Arial"/>
              </a:rPr>
              <a:t>SSID: </a:t>
            </a:r>
            <a:r>
              <a:rPr lang="en-US" sz="2200" b="1">
                <a:latin typeface="Liberation Sans;Nimbus Sans L;Arial"/>
              </a:rPr>
              <a:t>AustinErlang</a:t>
            </a:r>
            <a:endParaRPr/>
          </a:p>
          <a:p>
            <a:pPr>
              <a:lnSpc>
                <a:spcPct val="150000"/>
              </a:lnSpc>
            </a:pPr>
            <a:r>
              <a:rPr lang="en-US" sz="2200">
                <a:latin typeface="Liberation Sans;Nimbus Sans L;Arial"/>
              </a:rPr>
              <a:t>WPA2 Pass: </a:t>
            </a:r>
            <a:r>
              <a:rPr lang="en-US" sz="2200" b="1">
                <a:latin typeface="Liberation Sans;Nimbus Sans L;Arial"/>
              </a:rPr>
              <a:t>Erlang#$</a:t>
            </a:r>
            <a:endParaRPr/>
          </a:p>
        </p:txBody>
      </p:sp>
      <p:pic>
        <p:nvPicPr>
          <p:cNvPr id="179" name="Picture 178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00" y="5580000"/>
            <a:ext cx="540000" cy="540000"/>
          </a:xfrm>
          <a:prstGeom prst="rect">
            <a:avLst/>
          </a:prstGeom>
          <a:ln>
            <a:noFill/>
          </a:ln>
        </p:spPr>
      </p:pic>
      <p:pic>
        <p:nvPicPr>
          <p:cNvPr id="180" name="Picture 179"/>
          <p:cNvPicPr/>
          <p:nvPr/>
        </p:nvPicPr>
        <p:blipFill>
          <a:blip r:embed="rId3"/>
          <a:stretch>
            <a:fillRect/>
          </a:stretch>
        </p:blipFill>
        <p:spPr>
          <a:xfrm>
            <a:off x="180000" y="6300000"/>
            <a:ext cx="720000" cy="540000"/>
          </a:xfrm>
          <a:prstGeom prst="rect">
            <a:avLst/>
          </a:prstGeom>
          <a:ln>
            <a:noFill/>
          </a:ln>
        </p:spPr>
      </p:pic>
      <p:sp>
        <p:nvSpPr>
          <p:cNvPr id="181" name="TextShape 5"/>
          <p:cNvSpPr txBox="1"/>
          <p:nvPr/>
        </p:nvSpPr>
        <p:spPr>
          <a:xfrm>
            <a:off x="1016595" y="5676840"/>
            <a:ext cx="2929242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Liberation Sans;Nimbus Sans L;Arial"/>
              </a:rPr>
              <a:t>Github.com/</a:t>
            </a:r>
            <a:r>
              <a:rPr lang="en-US" dirty="0" err="1">
                <a:latin typeface="Liberation Sans;Nimbus Sans L;Arial"/>
              </a:rPr>
              <a:t>AustinErlang</a:t>
            </a:r>
            <a:endParaRPr dirty="0"/>
          </a:p>
        </p:txBody>
      </p:sp>
      <p:sp>
        <p:nvSpPr>
          <p:cNvPr id="182" name="TextShape 6"/>
          <p:cNvSpPr txBox="1"/>
          <p:nvPr/>
        </p:nvSpPr>
        <p:spPr>
          <a:xfrm>
            <a:off x="975239" y="6385680"/>
            <a:ext cx="2195343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dirty="0">
                <a:latin typeface="Liberation Sans;Nimbus Sans L;Arial"/>
              </a:rPr>
              <a:t>@</a:t>
            </a:r>
            <a:r>
              <a:rPr lang="en-US" dirty="0" err="1">
                <a:latin typeface="Liberation Sans;Nimbus Sans L;Arial"/>
              </a:rPr>
              <a:t>austinerlang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Distributed Erlang Basic Functions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node() identifies yourself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self() identifies your process id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nodes() to see a list of connected nodes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spawn/4 to run a function on a node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erlang:is_alive() checks your ability to join a cluster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net_kernel controls erlang's distributed operations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code isn't automatically propagated</a:t>
            </a:r>
            <a:endParaRPr/>
          </a:p>
          <a:p>
            <a:pPr>
              <a:buBlip>
                <a:blip r:embed="rId2"/>
              </a:buBlip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Workshop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Starting your erlang node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Create a triangular number function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Making it into a registered service on your node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Send / Receive messages locally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Cluster your nodes together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Make remote calls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Handle failures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Distribute tasks across the cluster</a:t>
            </a:r>
            <a:endParaRPr/>
          </a:p>
          <a:p>
            <a:pPr>
              <a:buBlip>
                <a:blip r:embed="rId2"/>
              </a:buBlip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Starting Your Node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 dirty="0" err="1">
                <a:latin typeface="Liberation Sans;Nimbus Sans L;Arial"/>
              </a:rPr>
              <a:t>erl</a:t>
            </a:r>
            <a:r>
              <a:rPr lang="en-US" sz="2600" dirty="0">
                <a:latin typeface="Liberation Sans;Nimbus Sans L;Arial"/>
              </a:rPr>
              <a:t> -name </a:t>
            </a:r>
            <a:r>
              <a:rPr lang="en-US" sz="2600" dirty="0" err="1">
                <a:latin typeface="Liberation Sans;Nimbus Sans L;Arial"/>
              </a:rPr>
              <a:t>name@ipaddress</a:t>
            </a:r>
            <a:r>
              <a:rPr lang="en-US" sz="2600" dirty="0">
                <a:latin typeface="Liberation Sans;Nimbus Sans L;Arial"/>
              </a:rPr>
              <a:t> -</a:t>
            </a:r>
            <a:r>
              <a:rPr lang="en-US" sz="2600" dirty="0" err="1">
                <a:latin typeface="Liberation Sans;Nimbus Sans L;Arial"/>
              </a:rPr>
              <a:t>setcookie</a:t>
            </a:r>
            <a:r>
              <a:rPr lang="en-US" sz="2600" dirty="0">
                <a:latin typeface="Liberation Sans;Nimbus Sans L;Arial"/>
              </a:rPr>
              <a:t> </a:t>
            </a:r>
            <a:r>
              <a:rPr lang="en-US" sz="2600" dirty="0" err="1">
                <a:latin typeface="Liberation Sans;Nimbus Sans L;Arial"/>
              </a:rPr>
              <a:t>austinerlang</a:t>
            </a:r>
            <a:endParaRPr dirty="0"/>
          </a:p>
          <a:p>
            <a:pPr>
              <a:buBlip>
                <a:blip r:embed="rId2"/>
              </a:buBlip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 dirty="0">
                <a:latin typeface="Liberation Sans;Nimbus Sans L;Arial"/>
              </a:rPr>
              <a:t>Create </a:t>
            </a:r>
            <a:r>
              <a:rPr lang="en-US" sz="3200" dirty="0" smtClean="0">
                <a:latin typeface="Liberation Sans;Nimbus Sans L;Arial"/>
              </a:rPr>
              <a:t>Triangular Number Function</a:t>
            </a:r>
            <a:endParaRPr dirty="0"/>
          </a:p>
        </p:txBody>
      </p:sp>
      <p:sp>
        <p:nvSpPr>
          <p:cNvPr id="211" name="TextShape 2"/>
          <p:cNvSpPr txBox="1"/>
          <p:nvPr/>
        </p:nvSpPr>
        <p:spPr>
          <a:xfrm>
            <a:off x="360000" y="1620000"/>
            <a:ext cx="66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Create a module named </a:t>
            </a:r>
            <a:r>
              <a:rPr lang="en-US" sz="2600" b="1">
                <a:latin typeface="Liberation Sans;Nimbus Sans L;Arial"/>
              </a:rPr>
              <a:t>triangular.erl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Match the name with -module(</a:t>
            </a:r>
            <a:r>
              <a:rPr lang="en-US" sz="2600" b="1">
                <a:latin typeface="Liberation Sans;Nimbus Sans L;Arial"/>
              </a:rPr>
              <a:t>triangular</a:t>
            </a:r>
            <a:r>
              <a:rPr lang="en-US" sz="2600">
                <a:latin typeface="Liberation Sans;Nimbus Sans L;Arial"/>
              </a:rPr>
              <a:t>). 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Export all functions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Compile: c(</a:t>
            </a:r>
            <a:r>
              <a:rPr lang="en-US" sz="2600" b="1">
                <a:latin typeface="Liberation Sans;Nimbus Sans L;Arial"/>
              </a:rPr>
              <a:t>triangular</a:t>
            </a:r>
            <a:r>
              <a:rPr lang="en-US" sz="2600">
                <a:latin typeface="Liberation Sans;Nimbus Sans L;Arial"/>
              </a:rPr>
              <a:t>).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{ok,</a:t>
            </a:r>
            <a:r>
              <a:rPr lang="en-US" sz="2600" b="1">
                <a:latin typeface="Liberation Sans;Nimbus Sans L;Arial"/>
              </a:rPr>
              <a:t>triangular</a:t>
            </a:r>
            <a:r>
              <a:rPr lang="en-US" sz="2600">
                <a:latin typeface="Liberation Sans;Nimbus Sans L;Arial"/>
              </a:rPr>
              <a:t>}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Call </a:t>
            </a:r>
            <a:r>
              <a:rPr lang="en-US" sz="2600" b="1">
                <a:latin typeface="Liberation Sans;Nimbus Sans L;Arial"/>
              </a:rPr>
              <a:t>triangular</a:t>
            </a:r>
            <a:r>
              <a:rPr lang="en-US" sz="2600">
                <a:latin typeface="Liberation Sans;Nimbus Sans L;Arial"/>
              </a:rPr>
              <a:t>:calc(12).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78</a:t>
            </a:r>
            <a:endParaRPr/>
          </a:p>
        </p:txBody>
      </p:sp>
      <p:sp>
        <p:nvSpPr>
          <p:cNvPr id="212" name="CustomShape 3"/>
          <p:cNvSpPr/>
          <p:nvPr/>
        </p:nvSpPr>
        <p:spPr>
          <a:xfrm>
            <a:off x="4320000" y="3420000"/>
            <a:ext cx="5400000" cy="252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tIns="45000" rIns="90000" bIns="45000" anchor="ctr"/>
          <a:lstStyle/>
          <a:p>
            <a:pPr algn="just"/>
            <a:r>
              <a:rPr lang="en-US" sz="2400">
                <a:latin typeface="Courier 10 Pitch"/>
              </a:rPr>
              <a:t>-module(</a:t>
            </a:r>
            <a:r>
              <a:rPr lang="en-US" sz="2400" b="1">
                <a:latin typeface="Courier 10 Pitch"/>
              </a:rPr>
              <a:t>triangular</a:t>
            </a:r>
            <a:r>
              <a:rPr lang="en-US" sz="2400">
                <a:latin typeface="Courier 10 Pitch"/>
              </a:rPr>
              <a:t>).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-compile(export_all).</a:t>
            </a:r>
            <a:endParaRPr/>
          </a:p>
          <a:p>
            <a:pPr algn="just"/>
            <a:endParaRPr/>
          </a:p>
          <a:p>
            <a:pPr algn="just"/>
            <a:r>
              <a:rPr lang="en-US" sz="2400">
                <a:latin typeface="Courier 10 Pitch"/>
              </a:rPr>
              <a:t>calc(0) -&gt; 0;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calc(N) when N &gt; 0 -&gt;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N + calc(N - 1).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Make it a process</a:t>
            </a:r>
            <a:endParaRPr/>
          </a:p>
        </p:txBody>
      </p:sp>
      <p:sp>
        <p:nvSpPr>
          <p:cNvPr id="214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Create a recursive loop that will block on receive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c(triangular).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 err="1">
                <a:latin typeface="Liberation Sans;Nimbus Sans L;Arial"/>
              </a:rPr>
              <a:t>Pid</a:t>
            </a:r>
            <a:r>
              <a:rPr lang="en-US" sz="2600" dirty="0">
                <a:latin typeface="Liberation Sans;Nimbus Sans L;Arial"/>
              </a:rPr>
              <a:t> = spawn(triangular, </a:t>
            </a:r>
            <a:r>
              <a:rPr lang="en-US" sz="2600" dirty="0" err="1" smtClean="0">
                <a:latin typeface="Liberation Sans;Nimbus Sans L;Arial"/>
              </a:rPr>
              <a:t>tri</a:t>
            </a:r>
            <a:r>
              <a:rPr lang="en-US" sz="2600" dirty="0" err="1" smtClean="0">
                <a:latin typeface="Liberation Sans;Nimbus Sans L;Arial"/>
              </a:rPr>
              <a:t>Loop</a:t>
            </a:r>
            <a:r>
              <a:rPr lang="en-US" sz="2600" dirty="0">
                <a:latin typeface="Liberation Sans;Nimbus Sans L;Arial"/>
              </a:rPr>
              <a:t>, []).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 err="1">
                <a:latin typeface="Liberation Sans;Nimbus Sans L;Arial"/>
              </a:rPr>
              <a:t>Pid</a:t>
            </a:r>
            <a:r>
              <a:rPr lang="en-US" sz="2600" dirty="0">
                <a:latin typeface="Liberation Sans;Nimbus Sans L;Arial"/>
              </a:rPr>
              <a:t> ! {self(), 4}.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flush().</a:t>
            </a:r>
            <a:endParaRPr dirty="0"/>
          </a:p>
          <a:p>
            <a:pPr lvl="1"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Shell got {</a:t>
            </a:r>
            <a:r>
              <a:rPr lang="en-US" sz="2600" dirty="0" smtClean="0">
                <a:latin typeface="Liberation Sans;Nimbus Sans L;Arial"/>
              </a:rPr>
              <a:t>ok,10}</a:t>
            </a:r>
            <a:endParaRPr dirty="0"/>
          </a:p>
        </p:txBody>
      </p:sp>
      <p:sp>
        <p:nvSpPr>
          <p:cNvPr id="215" name="CustomShape 3"/>
          <p:cNvSpPr/>
          <p:nvPr/>
        </p:nvSpPr>
        <p:spPr>
          <a:xfrm>
            <a:off x="4500000" y="4320000"/>
            <a:ext cx="5400000" cy="252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tIns="45000" rIns="90000" bIns="45000" anchor="ctr"/>
          <a:lstStyle/>
          <a:p>
            <a:pPr algn="just"/>
            <a:r>
              <a:rPr lang="en-US" sz="2400">
                <a:latin typeface="Courier 10 Pitch"/>
              </a:rPr>
              <a:t>triLoop()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receive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	{Pid, N}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		Pid ! {ok, calc(N)}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end,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triLoop().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Send it incorrect messages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Pid ! hi.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flush() will reveal no messages as expected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Send more: Pid ! 52. Pid ! {22}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process_info(Pid, messages).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{messages,[hi,52,{22}]}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Unmatched messages will stay in the mailbox forever.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Selective Receive!</a:t>
            </a:r>
            <a:endParaRPr/>
          </a:p>
        </p:txBody>
      </p:sp>
      <p:sp>
        <p:nvSpPr>
          <p:cNvPr id="218" name="CustomShape 3"/>
          <p:cNvSpPr/>
          <p:nvPr/>
        </p:nvSpPr>
        <p:spPr>
          <a:xfrm>
            <a:off x="4500000" y="4320000"/>
            <a:ext cx="5400000" cy="252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tIns="45000" rIns="90000" bIns="45000" anchor="ctr"/>
          <a:lstStyle/>
          <a:p>
            <a:pPr algn="just"/>
            <a:r>
              <a:rPr lang="en-US" sz="2400">
                <a:latin typeface="Courier 10 Pitch"/>
              </a:rPr>
              <a:t>triLoop()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receive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	</a:t>
            </a:r>
            <a:r>
              <a:rPr lang="en-US" sz="2800" b="1">
                <a:latin typeface="Courier 10 Pitch"/>
              </a:rPr>
              <a:t>{Pid, N}</a:t>
            </a:r>
            <a:r>
              <a:rPr lang="en-US" sz="2400">
                <a:latin typeface="Courier 10 Pitch"/>
              </a:rPr>
              <a:t>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		Pid ! {ok, calc(N)}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end,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triLoop().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Discard bad messages</a:t>
            </a:r>
            <a:endParaRPr/>
          </a:p>
        </p:txBody>
      </p:sp>
      <p:sp>
        <p:nvSpPr>
          <p:cNvPr id="220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Keep the message queue clean with underscore match all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c(triangular). then restart shell, ctrl-c d   or   q().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Test again:</a:t>
            </a:r>
            <a:endParaRPr dirty="0"/>
          </a:p>
          <a:p>
            <a:pPr lvl="1">
              <a:buBlip>
                <a:blip r:embed="rId2"/>
              </a:buBlip>
            </a:pPr>
            <a:r>
              <a:rPr lang="en-US" sz="2600" dirty="0" err="1">
                <a:latin typeface="Liberation Sans;Nimbus Sans L;Arial"/>
              </a:rPr>
              <a:t>Pid</a:t>
            </a:r>
            <a:r>
              <a:rPr lang="en-US" sz="2600" dirty="0">
                <a:latin typeface="Liberation Sans;Nimbus Sans L;Arial"/>
              </a:rPr>
              <a:t> = spawn(triangular, </a:t>
            </a:r>
            <a:r>
              <a:rPr lang="en-US" sz="2600" dirty="0" err="1" smtClean="0">
                <a:latin typeface="Liberation Sans;Nimbus Sans L;Arial"/>
              </a:rPr>
              <a:t>tri</a:t>
            </a:r>
            <a:r>
              <a:rPr lang="en-US" sz="2600" dirty="0" err="1" smtClean="0">
                <a:latin typeface="Liberation Sans;Nimbus Sans L;Arial"/>
              </a:rPr>
              <a:t>Loop</a:t>
            </a:r>
            <a:r>
              <a:rPr lang="en-US" sz="2600" dirty="0">
                <a:latin typeface="Liberation Sans;Nimbus Sans L;Arial"/>
              </a:rPr>
              <a:t>, []).</a:t>
            </a:r>
            <a:endParaRPr dirty="0"/>
          </a:p>
          <a:p>
            <a:pPr lvl="1">
              <a:buBlip>
                <a:blip r:embed="rId2"/>
              </a:buBlip>
            </a:pPr>
            <a:r>
              <a:rPr lang="en-US" sz="2600" dirty="0" err="1">
                <a:latin typeface="Liberation Sans;Nimbus Sans L;Arial"/>
              </a:rPr>
              <a:t>Pid</a:t>
            </a:r>
            <a:r>
              <a:rPr lang="en-US" sz="2600" dirty="0">
                <a:latin typeface="Liberation Sans;Nimbus Sans L;Arial"/>
              </a:rPr>
              <a:t> ! 52. </a:t>
            </a:r>
            <a:r>
              <a:rPr lang="en-US" sz="2600" dirty="0" err="1">
                <a:latin typeface="Liberation Sans;Nimbus Sans L;Arial"/>
              </a:rPr>
              <a:t>Pid</a:t>
            </a:r>
            <a:r>
              <a:rPr lang="en-US" sz="2600" dirty="0">
                <a:latin typeface="Liberation Sans;Nimbus Sans L;Arial"/>
              </a:rPr>
              <a:t> ! {22}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 err="1">
                <a:latin typeface="Liberation Sans;Nimbus Sans L;Arial"/>
              </a:rPr>
              <a:t>process_info</a:t>
            </a:r>
            <a:r>
              <a:rPr lang="en-US" sz="2600" dirty="0">
                <a:latin typeface="Liberation Sans;Nimbus Sans L;Arial"/>
              </a:rPr>
              <a:t>(</a:t>
            </a:r>
            <a:r>
              <a:rPr lang="en-US" sz="2600" dirty="0" err="1">
                <a:latin typeface="Liberation Sans;Nimbus Sans L;Arial"/>
              </a:rPr>
              <a:t>Pid</a:t>
            </a:r>
            <a:r>
              <a:rPr lang="en-US" sz="2600" dirty="0">
                <a:latin typeface="Liberation Sans;Nimbus Sans L;Arial"/>
              </a:rPr>
              <a:t>, messages).</a:t>
            </a:r>
            <a:endParaRPr dirty="0"/>
          </a:p>
          <a:p>
            <a:pPr lvl="1"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{messages,[]}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Treat bad messages as bugs!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Consider Logging Them</a:t>
            </a:r>
            <a:endParaRPr dirty="0"/>
          </a:p>
        </p:txBody>
      </p:sp>
      <p:sp>
        <p:nvSpPr>
          <p:cNvPr id="221" name="CustomShape 3"/>
          <p:cNvSpPr/>
          <p:nvPr/>
        </p:nvSpPr>
        <p:spPr>
          <a:xfrm>
            <a:off x="5220000" y="3960000"/>
            <a:ext cx="4680000" cy="288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tIns="45000" rIns="90000" bIns="45000" anchor="ctr"/>
          <a:lstStyle/>
          <a:p>
            <a:pPr algn="just"/>
            <a:r>
              <a:rPr lang="en-US" sz="2400" dirty="0" smtClean="0">
                <a:latin typeface="Courier 10 Pitch"/>
              </a:rPr>
              <a:t>…</a:t>
            </a:r>
          </a:p>
          <a:p>
            <a:pPr algn="just"/>
            <a:r>
              <a:rPr lang="en-US" sz="2400" dirty="0" smtClean="0">
                <a:latin typeface="Courier 10 Pitch"/>
              </a:rPr>
              <a:t>receive</a:t>
            </a:r>
            <a:endParaRPr dirty="0"/>
          </a:p>
          <a:p>
            <a:pPr algn="just"/>
            <a:r>
              <a:rPr lang="en-US" sz="2400" dirty="0">
                <a:latin typeface="Courier 10 Pitch"/>
              </a:rPr>
              <a:t>	</a:t>
            </a:r>
            <a:r>
              <a:rPr lang="en-US" sz="2000" dirty="0">
                <a:latin typeface="Courier 10 Pitch"/>
              </a:rPr>
              <a:t>{</a:t>
            </a:r>
            <a:r>
              <a:rPr lang="en-US" sz="2000" dirty="0" err="1">
                <a:latin typeface="Courier 10 Pitch"/>
              </a:rPr>
              <a:t>Pid</a:t>
            </a:r>
            <a:r>
              <a:rPr lang="en-US" sz="2000" dirty="0">
                <a:latin typeface="Courier 10 Pitch"/>
              </a:rPr>
              <a:t>, N} -&gt;</a:t>
            </a:r>
            <a:endParaRPr dirty="0"/>
          </a:p>
          <a:p>
            <a:pPr algn="just"/>
            <a:r>
              <a:rPr lang="en-US" sz="2000" dirty="0">
                <a:latin typeface="Courier 10 Pitch"/>
              </a:rPr>
              <a:t>		</a:t>
            </a:r>
            <a:r>
              <a:rPr lang="en-US" sz="2000" dirty="0" err="1">
                <a:latin typeface="Courier 10 Pitch"/>
              </a:rPr>
              <a:t>Pid</a:t>
            </a:r>
            <a:r>
              <a:rPr lang="en-US" sz="2000" dirty="0">
                <a:latin typeface="Courier 10 Pitch"/>
              </a:rPr>
              <a:t> ! {ok, </a:t>
            </a:r>
            <a:r>
              <a:rPr lang="en-US" sz="2000" dirty="0" err="1">
                <a:latin typeface="Courier 10 Pitch"/>
              </a:rPr>
              <a:t>calc</a:t>
            </a:r>
            <a:r>
              <a:rPr lang="en-US" sz="2000" dirty="0">
                <a:latin typeface="Courier 10 Pitch"/>
              </a:rPr>
              <a:t>(N)}</a:t>
            </a:r>
            <a:r>
              <a:rPr lang="en-US" sz="3200" b="1" dirty="0">
                <a:latin typeface="Courier 10 Pitch"/>
              </a:rPr>
              <a:t>;</a:t>
            </a:r>
            <a:endParaRPr dirty="0"/>
          </a:p>
          <a:p>
            <a:pPr algn="just"/>
            <a:r>
              <a:rPr lang="en-US" sz="3200" dirty="0">
                <a:latin typeface="Courier 10 Pitch"/>
              </a:rPr>
              <a:t>    _ -&gt; unknown</a:t>
            </a:r>
            <a:endParaRPr dirty="0"/>
          </a:p>
          <a:p>
            <a:pPr algn="just"/>
            <a:r>
              <a:rPr lang="en-US" sz="2000" dirty="0">
                <a:latin typeface="Courier 10 Pitch"/>
              </a:rPr>
              <a:t>end,</a:t>
            </a:r>
            <a:endParaRPr dirty="0"/>
          </a:p>
          <a:p>
            <a:pPr algn="just"/>
            <a:r>
              <a:rPr lang="en-US" sz="2000" dirty="0" err="1">
                <a:latin typeface="Courier 10 Pitch"/>
              </a:rPr>
              <a:t>triLoop</a:t>
            </a:r>
            <a:r>
              <a:rPr lang="en-US" sz="2000" dirty="0">
                <a:latin typeface="Courier 10 Pitch"/>
              </a:rPr>
              <a:t>().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Exit the loop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Why did we have to exit the shell to kill the process?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Add a pattern matcher to handle exits.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c(triangular). and then restart shell.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 err="1">
                <a:latin typeface="Liberation Sans;Nimbus Sans L;Arial"/>
              </a:rPr>
              <a:t>Pid</a:t>
            </a:r>
            <a:r>
              <a:rPr lang="en-US" sz="2600" dirty="0">
                <a:latin typeface="Liberation Sans;Nimbus Sans L;Arial"/>
              </a:rPr>
              <a:t> = spawn(triangular, </a:t>
            </a:r>
            <a:r>
              <a:rPr lang="en-US" sz="2600" dirty="0" err="1" smtClean="0">
                <a:latin typeface="Liberation Sans;Nimbus Sans L;Arial"/>
              </a:rPr>
              <a:t>tri</a:t>
            </a:r>
            <a:r>
              <a:rPr lang="en-US" sz="2600" dirty="0" err="1" smtClean="0">
                <a:latin typeface="Liberation Sans;Nimbus Sans L;Arial"/>
              </a:rPr>
              <a:t>Loop</a:t>
            </a:r>
            <a:r>
              <a:rPr lang="en-US" sz="2600" dirty="0">
                <a:latin typeface="Liberation Sans;Nimbus Sans L;Arial"/>
              </a:rPr>
              <a:t>, []).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 err="1">
                <a:latin typeface="Liberation Sans;Nimbus Sans L;Arial"/>
              </a:rPr>
              <a:t>process_info</a:t>
            </a:r>
            <a:r>
              <a:rPr lang="en-US" sz="2600" dirty="0">
                <a:latin typeface="Liberation Sans;Nimbus Sans L;Arial"/>
              </a:rPr>
              <a:t>(</a:t>
            </a:r>
            <a:r>
              <a:rPr lang="en-US" sz="2600" dirty="0" err="1">
                <a:latin typeface="Liberation Sans;Nimbus Sans L;Arial"/>
              </a:rPr>
              <a:t>Pid</a:t>
            </a:r>
            <a:r>
              <a:rPr lang="en-US" sz="2600" dirty="0">
                <a:latin typeface="Liberation Sans;Nimbus Sans L;Arial"/>
              </a:rPr>
              <a:t>).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 err="1">
                <a:latin typeface="Liberation Sans;Nimbus Sans L;Arial"/>
              </a:rPr>
              <a:t>Pid</a:t>
            </a:r>
            <a:r>
              <a:rPr lang="en-US" sz="2600" dirty="0">
                <a:latin typeface="Liberation Sans;Nimbus Sans L;Arial"/>
              </a:rPr>
              <a:t> ! exit.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 err="1">
                <a:latin typeface="Liberation Sans;Nimbus Sans L;Arial"/>
              </a:rPr>
              <a:t>process_info</a:t>
            </a:r>
            <a:r>
              <a:rPr lang="en-US" sz="2600" dirty="0">
                <a:latin typeface="Liberation Sans;Nimbus Sans L;Arial"/>
              </a:rPr>
              <a:t>(</a:t>
            </a:r>
            <a:r>
              <a:rPr lang="en-US" sz="2600" dirty="0" err="1">
                <a:latin typeface="Liberation Sans;Nimbus Sans L;Arial"/>
              </a:rPr>
              <a:t>Pid</a:t>
            </a:r>
            <a:r>
              <a:rPr lang="en-US" sz="2600" dirty="0">
                <a:latin typeface="Liberation Sans;Nimbus Sans L;Arial"/>
              </a:rPr>
              <a:t>).          </a:t>
            </a:r>
            <a:endParaRPr dirty="0"/>
          </a:p>
          <a:p>
            <a:pPr lvl="1">
              <a:buBlip>
                <a:blip r:embed="rId2"/>
              </a:buBlip>
            </a:pPr>
            <a:r>
              <a:rPr lang="en-US" sz="2600" b="1" dirty="0">
                <a:latin typeface="Liberation Sans;Nimbus Sans L;Arial"/>
              </a:rPr>
              <a:t>undefined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 err="1">
                <a:latin typeface="Liberation Sans;Nimbus Sans L;Arial"/>
              </a:rPr>
              <a:t>Pid</a:t>
            </a:r>
            <a:r>
              <a:rPr lang="en-US" sz="2600" dirty="0">
                <a:latin typeface="Liberation Sans;Nimbus Sans L;Arial"/>
              </a:rPr>
              <a:t> ! hello.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No error? </a:t>
            </a:r>
            <a:r>
              <a:rPr lang="en-US" sz="2600" dirty="0" err="1">
                <a:latin typeface="Liberation Sans;Nimbus Sans L;Arial"/>
              </a:rPr>
              <a:t>Async</a:t>
            </a:r>
            <a:r>
              <a:rPr lang="en-US" sz="2600" dirty="0">
                <a:latin typeface="Liberation Sans;Nimbus Sans L;Arial"/>
              </a:rPr>
              <a:t> doesn't care</a:t>
            </a:r>
            <a:endParaRPr dirty="0"/>
          </a:p>
        </p:txBody>
      </p:sp>
      <p:sp>
        <p:nvSpPr>
          <p:cNvPr id="224" name="CustomShape 3"/>
          <p:cNvSpPr/>
          <p:nvPr/>
        </p:nvSpPr>
        <p:spPr>
          <a:xfrm>
            <a:off x="5040000" y="3780000"/>
            <a:ext cx="4860000" cy="306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tIns="45000" rIns="90000" bIns="45000" anchor="ctr"/>
          <a:lstStyle/>
          <a:p>
            <a:pPr algn="just"/>
            <a:r>
              <a:rPr lang="en-US" sz="2400">
                <a:latin typeface="Courier 10 Pitch"/>
              </a:rPr>
              <a:t>receive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{Pid, N}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	Pid ! {ok, calc(N)};</a:t>
            </a:r>
            <a:endParaRPr/>
          </a:p>
          <a:p>
            <a:pPr algn="just"/>
            <a:r>
              <a:rPr lang="en-US" sz="2800" b="1">
                <a:latin typeface="Courier 10 Pitch"/>
              </a:rPr>
              <a:t>	exit -&gt;</a:t>
            </a:r>
            <a:endParaRPr/>
          </a:p>
          <a:p>
            <a:pPr algn="just"/>
            <a:r>
              <a:rPr lang="en-US" sz="2800" b="1">
                <a:latin typeface="Courier 10 Pitch"/>
              </a:rPr>
              <a:t>		exit(normal);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_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	unknown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end,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Registered Processes</a:t>
            </a:r>
            <a:endParaRPr/>
          </a:p>
        </p:txBody>
      </p:sp>
      <p:sp>
        <p:nvSpPr>
          <p:cNvPr id="226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Registered services are named processes.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Sending a message to a non-existent service will error.</a:t>
            </a:r>
            <a:endParaRPr/>
          </a:p>
        </p:txBody>
      </p:sp>
      <p:sp>
        <p:nvSpPr>
          <p:cNvPr id="227" name="CustomShape 3"/>
          <p:cNvSpPr/>
          <p:nvPr/>
        </p:nvSpPr>
        <p:spPr>
          <a:xfrm>
            <a:off x="3420000" y="2880000"/>
            <a:ext cx="6300000" cy="162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tIns="45000" rIns="90000" bIns="45000" anchor="ctr"/>
          <a:lstStyle/>
          <a:p>
            <a:pPr algn="just"/>
            <a:r>
              <a:rPr lang="en-US" sz="2400">
                <a:latin typeface="Courier 10 Pitch"/>
              </a:rPr>
              <a:t>someservice ! hi.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** exception error: bad argument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     in operator  !/2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        called as service ! hi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register/2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Add an </a:t>
            </a:r>
            <a:r>
              <a:rPr lang="en-US" sz="2600" dirty="0" err="1">
                <a:latin typeface="Liberation Sans;Nimbus Sans L;Arial"/>
              </a:rPr>
              <a:t>init</a:t>
            </a:r>
            <a:r>
              <a:rPr lang="en-US" sz="2600" dirty="0">
                <a:latin typeface="Liberation Sans;Nimbus Sans L;Arial"/>
              </a:rPr>
              <a:t>/0 function to register your process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Add a start/0 to spawn for you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?MODULE is a macro for your module name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register(SERVICENAME, PID).</a:t>
            </a:r>
            <a:endParaRPr dirty="0"/>
          </a:p>
          <a:p>
            <a:pPr lvl="1"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Note the self() PID will be the spawned </a:t>
            </a:r>
            <a:r>
              <a:rPr lang="en-US" sz="2600" dirty="0" err="1">
                <a:latin typeface="Liberation Sans;Nimbus Sans L;Arial"/>
              </a:rPr>
              <a:t>pid</a:t>
            </a:r>
            <a:r>
              <a:rPr lang="en-US" sz="2600" dirty="0">
                <a:latin typeface="Liberation Sans;Nimbus Sans L;Arial"/>
              </a:rPr>
              <a:t>.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 err="1">
                <a:latin typeface="Liberation Sans;Nimbus Sans L;Arial"/>
              </a:rPr>
              <a:t>Pid</a:t>
            </a:r>
            <a:r>
              <a:rPr lang="en-US" sz="2600" dirty="0">
                <a:latin typeface="Liberation Sans;Nimbus Sans L;Arial"/>
              </a:rPr>
              <a:t> = </a:t>
            </a:r>
            <a:r>
              <a:rPr lang="en-US" sz="2600" dirty="0" err="1" smtClean="0">
                <a:latin typeface="Liberation Sans;Nimbus Sans L;Arial"/>
              </a:rPr>
              <a:t>whereis</a:t>
            </a:r>
            <a:r>
              <a:rPr lang="en-US" sz="2600" dirty="0" smtClean="0">
                <a:latin typeface="Liberation Sans;Nimbus Sans L;Arial"/>
              </a:rPr>
              <a:t>(</a:t>
            </a:r>
            <a:r>
              <a:rPr lang="en-US" sz="2600" dirty="0" err="1" smtClean="0">
                <a:latin typeface="Liberation Sans;Nimbus Sans L;Arial"/>
              </a:rPr>
              <a:t>triserve</a:t>
            </a:r>
            <a:r>
              <a:rPr lang="en-US" sz="2600" dirty="0" smtClean="0">
                <a:latin typeface="Liberation Sans;Nimbus Sans L;Arial"/>
              </a:rPr>
              <a:t>).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 err="1">
                <a:latin typeface="Liberation Sans;Nimbus Sans L;Arial"/>
              </a:rPr>
              <a:t>process_info</a:t>
            </a:r>
            <a:r>
              <a:rPr lang="en-US" sz="2600" dirty="0">
                <a:latin typeface="Liberation Sans;Nimbus Sans L;Arial"/>
              </a:rPr>
              <a:t>(</a:t>
            </a:r>
            <a:r>
              <a:rPr lang="en-US" sz="2600" dirty="0" err="1">
                <a:latin typeface="Liberation Sans;Nimbus Sans L;Arial"/>
              </a:rPr>
              <a:t>Pid</a:t>
            </a:r>
            <a:r>
              <a:rPr lang="en-US" sz="2600" dirty="0">
                <a:latin typeface="Liberation Sans;Nimbus Sans L;Arial"/>
              </a:rPr>
              <a:t>).</a:t>
            </a:r>
            <a:endParaRPr dirty="0"/>
          </a:p>
        </p:txBody>
      </p:sp>
      <p:sp>
        <p:nvSpPr>
          <p:cNvPr id="230" name="CustomShape 3"/>
          <p:cNvSpPr/>
          <p:nvPr/>
        </p:nvSpPr>
        <p:spPr>
          <a:xfrm>
            <a:off x="3420000" y="4320000"/>
            <a:ext cx="6300000" cy="234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tIns="45000" rIns="90000" bIns="45000" anchor="ctr"/>
          <a:lstStyle/>
          <a:p>
            <a:pPr algn="just"/>
            <a:r>
              <a:rPr lang="en-US" sz="2400">
                <a:latin typeface="Courier 10 Pitch"/>
              </a:rPr>
              <a:t>start()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spawn(?MODULE, init, []).</a:t>
            </a:r>
            <a:endParaRPr/>
          </a:p>
          <a:p>
            <a:pPr algn="just"/>
            <a:endParaRPr/>
          </a:p>
          <a:p>
            <a:pPr algn="just"/>
            <a:r>
              <a:rPr lang="en-US" sz="2400">
                <a:latin typeface="Courier 10 Pitch"/>
              </a:rPr>
              <a:t>init()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register(triserve, self()),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triLoop().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Erlang Setup</a:t>
            </a:r>
            <a:endParaRPr/>
          </a:p>
        </p:txBody>
      </p:sp>
      <p:graphicFrame>
        <p:nvGraphicFramePr>
          <p:cNvPr id="186" name="Table 2"/>
          <p:cNvGraphicFramePr/>
          <p:nvPr/>
        </p:nvGraphicFramePr>
        <p:xfrm>
          <a:off x="166320" y="1498680"/>
          <a:ext cx="9615240" cy="2148840"/>
        </p:xfrm>
        <a:graphic>
          <a:graphicData uri="http://schemas.openxmlformats.org/drawingml/2006/table">
            <a:tbl>
              <a:tblPr/>
              <a:tblGrid>
                <a:gridCol w="1633320"/>
                <a:gridCol w="7981920"/>
              </a:tblGrid>
              <a:tr h="1716120">
                <a:tc>
                  <a:txBody>
                    <a:bodyPr/>
                    <a:lstStyle/>
                    <a:p>
                      <a:r>
                        <a:rPr lang="en-US">
                          <a:latin typeface="Liberation Sans;Nimbus Sans L;Arial"/>
                        </a:rPr>
                        <a:t>Vagrant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latin typeface="Liberation Sans;Nimbus Sans L;Arial"/>
                        </a:rPr>
                        <a:t>git clone </a:t>
                      </a:r>
                      <a:endParaRPr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latin typeface="Liberation Sans;Nimbus Sans L;Arial"/>
                        </a:rPr>
                        <a:t>cd DistributedErlang</a:t>
                      </a:r>
                      <a:endParaRPr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latin typeface="Liberation Sans;Nimbus Sans L;Arial"/>
                        </a:rPr>
                        <a:t>vagrant up</a:t>
                      </a:r>
                      <a:endParaRPr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latin typeface="Liberation Sans;Nimbus Sans L;Arial"/>
                        </a:rPr>
                        <a:t>    (you will see a prompt for bridge interface selection. Use WIFI)</a:t>
                      </a:r>
                      <a:endParaRPr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latin typeface="Liberation Sans;Nimbus Sans L;Arial"/>
                        </a:rPr>
                        <a:t>vagrant ssh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Create a RPC function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Start calling the triangular service on other nodes!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Connect with net_adm:ping(Node).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nodes().</a:t>
            </a: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3240000" y="3420000"/>
            <a:ext cx="6660000" cy="342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tIns="45000" rIns="90000" bIns="45000" anchor="ctr"/>
          <a:lstStyle/>
          <a:p>
            <a:pPr algn="just"/>
            <a:r>
              <a:rPr lang="en-US" sz="2400">
                <a:latin typeface="Courier 10 Pitch"/>
              </a:rPr>
              <a:t>-module(remote).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-compile(export_all).</a:t>
            </a:r>
            <a:endParaRPr/>
          </a:p>
          <a:p>
            <a:pPr algn="just"/>
            <a:endParaRPr/>
          </a:p>
          <a:p>
            <a:pPr algn="just"/>
            <a:r>
              <a:rPr lang="en-US" sz="2400">
                <a:latin typeface="Courier 10 Pitch"/>
              </a:rPr>
              <a:t>call(Pid, Node, Message)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{Pid, Node} ! {self(), Message},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receive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	{ok, Res}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		Res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end.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Timeouts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What if the process crashes?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Add a timeout. Timeouts are in milliseconds.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3240000" y="3600000"/>
            <a:ext cx="6660000" cy="324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tIns="45000" rIns="90000" bIns="45000" anchor="ctr"/>
          <a:lstStyle/>
          <a:p>
            <a:pPr algn="just"/>
            <a:r>
              <a:rPr lang="en-US" sz="2400">
                <a:latin typeface="Courier 10 Pitch"/>
              </a:rPr>
              <a:t>call(Pid, Node, Message)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{Pid, Node} ! {self(), Message},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receive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	{ok, Res}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		Res</a:t>
            </a:r>
            <a:endParaRPr/>
          </a:p>
          <a:p>
            <a:pPr algn="just"/>
            <a:r>
              <a:rPr lang="en-US" sz="2800">
                <a:latin typeface="Courier 10 Pitch"/>
              </a:rPr>
              <a:t>	</a:t>
            </a:r>
            <a:r>
              <a:rPr lang="en-US" sz="2800" b="1">
                <a:latin typeface="Courier 10 Pitch"/>
              </a:rPr>
              <a:t>after 1000 -&gt;</a:t>
            </a:r>
            <a:endParaRPr/>
          </a:p>
          <a:p>
            <a:pPr algn="just"/>
            <a:r>
              <a:rPr lang="en-US" sz="2800" b="1">
                <a:latin typeface="Courier 10 Pitch"/>
              </a:rPr>
              <a:t>			{error, timeout}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end.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Monitors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One way monitors that notify you if the node dies</a:t>
            </a:r>
            <a:endParaRPr/>
          </a:p>
        </p:txBody>
      </p:sp>
      <p:sp>
        <p:nvSpPr>
          <p:cNvPr id="239" name="CustomShape 3"/>
          <p:cNvSpPr/>
          <p:nvPr/>
        </p:nvSpPr>
        <p:spPr>
          <a:xfrm>
            <a:off x="2880000" y="2520000"/>
            <a:ext cx="7200000" cy="450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tIns="45000" rIns="90000" bIns="45000" anchor="ctr"/>
          <a:lstStyle/>
          <a:p>
            <a:pPr algn="just"/>
            <a:r>
              <a:rPr lang="en-US" sz="2400">
                <a:latin typeface="Courier 10 Pitch"/>
              </a:rPr>
              <a:t>call(Pid, Node, Message)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</a:t>
            </a:r>
            <a:r>
              <a:rPr lang="en-US" sz="2600" b="1">
                <a:latin typeface="Courier 10 Pitch"/>
              </a:rPr>
              <a:t>monitor_node(Node, true),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{Pid, Node} ! {self(), Message},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receive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	{ok, Res}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		</a:t>
            </a:r>
            <a:r>
              <a:rPr lang="en-US" sz="2600" b="1">
                <a:latin typeface="Courier 10 Pitch"/>
              </a:rPr>
              <a:t>monitor_node(Node, false),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		Res</a:t>
            </a:r>
            <a:r>
              <a:rPr lang="en-US" sz="2600" b="1">
                <a:latin typeface="Courier 10 Pitch"/>
              </a:rPr>
              <a:t>;</a:t>
            </a:r>
            <a:endParaRPr/>
          </a:p>
          <a:p>
            <a:pPr algn="just"/>
            <a:r>
              <a:rPr lang="en-US" sz="2600" b="1">
                <a:latin typeface="Courier 10 Pitch"/>
              </a:rPr>
              <a:t>		{nodedown, Node} -&gt;</a:t>
            </a:r>
            <a:endParaRPr/>
          </a:p>
          <a:p>
            <a:pPr algn="just"/>
            <a:r>
              <a:rPr lang="en-US" sz="2600" b="1">
                <a:latin typeface="Courier 10 Pitch"/>
              </a:rPr>
              <a:t>			{error, node_down}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after 1000 -&gt;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		{error, timeout}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end.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Really?</a:t>
            </a:r>
            <a:endParaRPr/>
          </a:p>
        </p:txBody>
      </p:sp>
      <p:pic>
        <p:nvPicPr>
          <p:cNvPr id="241" name="Picture 240"/>
          <p:cNvPicPr/>
          <p:nvPr/>
        </p:nvPicPr>
        <p:blipFill>
          <a:blip r:embed="rId2"/>
          <a:stretch>
            <a:fillRect/>
          </a:stretch>
        </p:blipFill>
        <p:spPr>
          <a:xfrm>
            <a:off x="2089080" y="2374200"/>
            <a:ext cx="6190920" cy="4285800"/>
          </a:xfrm>
          <a:prstGeom prst="rect">
            <a:avLst/>
          </a:prstGeom>
          <a:ln>
            <a:noFill/>
          </a:ln>
        </p:spPr>
      </p:pic>
      <p:sp>
        <p:nvSpPr>
          <p:cNvPr id="242" name="TextShape 2"/>
          <p:cNvSpPr txBox="1"/>
          <p:nvPr/>
        </p:nvSpPr>
        <p:spPr>
          <a:xfrm>
            <a:off x="3117600" y="1620000"/>
            <a:ext cx="3902400" cy="4881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800">
                <a:latin typeface="Liberation Sans;Nimbus Sans L;Arial"/>
              </a:rPr>
              <a:t>This is getting messy 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RPC Module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 dirty="0" err="1">
                <a:latin typeface="Liberation Sans;Nimbus Sans L;Arial"/>
              </a:rPr>
              <a:t>rpc:server_call</a:t>
            </a:r>
            <a:r>
              <a:rPr lang="en-US" sz="2600" dirty="0">
                <a:latin typeface="Liberation Sans;Nimbus Sans L;Arial"/>
              </a:rPr>
              <a:t>(Node, Name, </a:t>
            </a:r>
            <a:r>
              <a:rPr lang="en-US" sz="2600" dirty="0" err="1">
                <a:latin typeface="Liberation Sans;Nimbus Sans L;Arial"/>
              </a:rPr>
              <a:t>ReplyWrapper</a:t>
            </a:r>
            <a:r>
              <a:rPr lang="en-US" sz="2600" dirty="0">
                <a:latin typeface="Liberation Sans;Nimbus Sans L;Arial"/>
              </a:rPr>
              <a:t>, </a:t>
            </a:r>
            <a:r>
              <a:rPr lang="en-US" sz="2600" dirty="0" err="1">
                <a:latin typeface="Liberation Sans;Nimbus Sans L;Arial"/>
              </a:rPr>
              <a:t>Msg</a:t>
            </a:r>
            <a:r>
              <a:rPr lang="en-US" sz="2600" dirty="0">
                <a:latin typeface="Liberation Sans;Nimbus Sans L;Arial"/>
              </a:rPr>
              <a:t>) -&gt;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               Reply | {error, Reason}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Update </a:t>
            </a:r>
            <a:r>
              <a:rPr lang="en-US" sz="2600" dirty="0" err="1">
                <a:latin typeface="Liberation Sans;Nimbus Sans L;Arial"/>
              </a:rPr>
              <a:t>triangular:triLoop</a:t>
            </a:r>
            <a:r>
              <a:rPr lang="en-US" sz="2600" dirty="0">
                <a:latin typeface="Liberation Sans;Nimbus Sans L;Arial"/>
              </a:rPr>
              <a:t>/0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 err="1">
                <a:latin typeface="Liberation Sans;Nimbus Sans L;Arial"/>
              </a:rPr>
              <a:t>rpc:server_call</a:t>
            </a:r>
            <a:r>
              <a:rPr lang="en-US" sz="2600" dirty="0" smtClean="0">
                <a:latin typeface="Liberation Sans;Nimbus Sans L;Arial"/>
              </a:rPr>
              <a:t>(‘hub@172.16.1.105', </a:t>
            </a:r>
            <a:r>
              <a:rPr lang="en-US" sz="2600" dirty="0" err="1">
                <a:latin typeface="Liberation Sans;Nimbus Sans L;Arial"/>
              </a:rPr>
              <a:t>triserve</a:t>
            </a:r>
            <a:r>
              <a:rPr lang="en-US" sz="2600" dirty="0">
                <a:latin typeface="Liberation Sans;Nimbus Sans L;Arial"/>
              </a:rPr>
              <a:t>, </a:t>
            </a:r>
            <a:r>
              <a:rPr lang="en-US" sz="2600" b="1" dirty="0">
                <a:solidFill>
                  <a:srgbClr val="00A0FC"/>
                </a:solidFill>
                <a:latin typeface="Liberation Sans;Nimbus Sans L;Arial"/>
              </a:rPr>
              <a:t>ok</a:t>
            </a:r>
            <a:r>
              <a:rPr lang="en-US" sz="2600" dirty="0">
                <a:latin typeface="Liberation Sans;Nimbus Sans L;Arial"/>
              </a:rPr>
              <a:t>, 200).</a:t>
            </a:r>
            <a:endParaRPr dirty="0"/>
          </a:p>
        </p:txBody>
      </p:sp>
      <p:sp>
        <p:nvSpPr>
          <p:cNvPr id="245" name="CustomShape 3"/>
          <p:cNvSpPr/>
          <p:nvPr/>
        </p:nvSpPr>
        <p:spPr>
          <a:xfrm>
            <a:off x="2700000" y="3600000"/>
            <a:ext cx="7200000" cy="3240000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tIns="45000" rIns="90000" bIns="45000" anchor="ctr"/>
          <a:lstStyle/>
          <a:p>
            <a:pPr algn="just"/>
            <a:r>
              <a:rPr lang="en-US" sz="2400">
                <a:latin typeface="Courier 10 Pitch"/>
              </a:rPr>
              <a:t>receive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{Pid, N}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	Pid ! {</a:t>
            </a:r>
            <a:r>
              <a:rPr lang="en-US" sz="2400" b="1">
                <a:solidFill>
                  <a:srgbClr val="00A0FC"/>
                </a:solidFill>
                <a:latin typeface="Courier 10 Pitch"/>
              </a:rPr>
              <a:t>ok</a:t>
            </a:r>
            <a:r>
              <a:rPr lang="en-US" sz="2400">
                <a:latin typeface="Courier 10 Pitch"/>
              </a:rPr>
              <a:t>, </a:t>
            </a:r>
            <a:r>
              <a:rPr lang="en-US" sz="2800" b="1">
                <a:latin typeface="Courier 10 Pitch"/>
              </a:rPr>
              <a:t>node(),</a:t>
            </a:r>
            <a:r>
              <a:rPr lang="en-US" sz="2400">
                <a:latin typeface="Courier 10 Pitch"/>
              </a:rPr>
              <a:t> calc(N)};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exit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	exit(normal);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_ -&gt;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		unknown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end,</a:t>
            </a:r>
            <a:endParaRPr/>
          </a:p>
          <a:p>
            <a:pPr algn="just"/>
            <a:r>
              <a:rPr lang="en-US" sz="2400">
                <a:latin typeface="Courier 10 Pitch"/>
              </a:rPr>
              <a:t>triLoop().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RPC and Code Loading</a:t>
            </a:r>
            <a:endParaRPr/>
          </a:p>
        </p:txBody>
      </p:sp>
      <p:sp>
        <p:nvSpPr>
          <p:cNvPr id="247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call(Node, Module, Function, Args, Timeout) -&gt;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        Res | {badrpc, Reason}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Load code across the cluster! 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400">
                <a:latin typeface="Liberation Sans;Nimbus Sans L;Arial"/>
              </a:rPr>
              <a:t>{Mod, Bin, Filename} = code:get_object_code(Mod), 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400">
                <a:latin typeface="Liberation Sans;Nimbus Sans L;Arial"/>
              </a:rPr>
              <a:t>rpc:multicall(code, load_binary, [Mod, Filename, Bin]).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Distributing Requests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5940000" y="1980000"/>
            <a:ext cx="3780000" cy="34200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400">
                <a:latin typeface="Liberation Sans;Nimbus Sans L;Arial"/>
              </a:rPr>
              <a:t>cluster.erl: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400">
                <a:latin typeface="Liberation Sans;Nimbus Sans L;Arial"/>
              </a:rPr>
              <a:t>connect/0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400">
                <a:latin typeface="Liberation Sans;Nimbus Sans L;Arial"/>
              </a:rPr>
              <a:t>seed/0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400">
                <a:latin typeface="Liberation Sans;Nimbus Sans L;Arial"/>
              </a:rPr>
              <a:t>rand/0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400">
                <a:latin typeface="Liberation Sans;Nimbus Sans L;Arial"/>
              </a:rPr>
              <a:t>dist_random/1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400">
                <a:latin typeface="Liberation Sans;Nimbus Sans L;Arial"/>
              </a:rPr>
              <a:t>dist_rr/1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400">
                <a:latin typeface="Liberation Sans;Nimbus Sans L;Arial"/>
              </a:rPr>
              <a:t>count_messages/0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400">
                <a:latin typeface="Liberation Sans;Nimbus Sans L;Arial"/>
              </a:rPr>
              <a:t>count_flush/0</a:t>
            </a:r>
            <a:endParaRPr/>
          </a:p>
        </p:txBody>
      </p:sp>
      <p:sp>
        <p:nvSpPr>
          <p:cNvPr id="250" name="TextShape 3"/>
          <p:cNvSpPr txBox="1"/>
          <p:nvPr/>
        </p:nvSpPr>
        <p:spPr>
          <a:xfrm>
            <a:off x="360000" y="1980000"/>
            <a:ext cx="3960000" cy="25200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Round Robin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Random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Cost Based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By Service / Task Type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Profiling (time)</a:t>
            </a:r>
            <a:endParaRPr/>
          </a:p>
        </p:txBody>
      </p:sp>
      <p:sp>
        <p:nvSpPr>
          <p:cNvPr id="251" name="TextShape 4"/>
          <p:cNvSpPr txBox="1"/>
          <p:nvPr/>
        </p:nvSpPr>
        <p:spPr>
          <a:xfrm>
            <a:off x="195480" y="1440000"/>
            <a:ext cx="2684520" cy="4608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600">
                <a:solidFill>
                  <a:srgbClr val="43C330"/>
                </a:solidFill>
                <a:latin typeface="Liberation Sans;Nimbus Sans L;Arial"/>
              </a:rPr>
              <a:t>Routing methods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Security</a:t>
            </a:r>
            <a:endParaRPr/>
          </a:p>
        </p:txBody>
      </p:sp>
      <p:sp>
        <p:nvSpPr>
          <p:cNvPr id="253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Cookies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erl -sname NodeName -cookie ScalabilityIsAwesome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Use SSL over TCP/IP for non-secure networks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Rewrite net_kernel</a:t>
            </a:r>
            <a:endParaRPr/>
          </a:p>
          <a:p>
            <a:pPr>
              <a:buBlip>
                <a:blip r:embed="rId2"/>
              </a:buBlip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Alternative Topologies</a:t>
            </a:r>
            <a:endParaRPr/>
          </a:p>
        </p:txBody>
      </p:sp>
      <p:sp>
        <p:nvSpPr>
          <p:cNvPr id="255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erl -sname node_name -hidden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net_kernel:connect(NodeName)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test locally with docker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Erlang Community &amp; Resources</a:t>
            </a:r>
            <a:endParaRPr/>
          </a:p>
        </p:txBody>
      </p:sp>
      <p:sp>
        <p:nvSpPr>
          <p:cNvPr id="257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Github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erlangcentral.org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erlang.org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erlang-solutions.com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#erlang on Freenode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erlang-questions@erlang.org</a:t>
            </a:r>
            <a:endParaRPr/>
          </a:p>
        </p:txBody>
      </p:sp>
      <p:pic>
        <p:nvPicPr>
          <p:cNvPr id="258" name="Picture 257"/>
          <p:cNvPicPr/>
          <p:nvPr/>
        </p:nvPicPr>
        <p:blipFill>
          <a:blip r:embed="rId3"/>
          <a:stretch>
            <a:fillRect/>
          </a:stretch>
        </p:blipFill>
        <p:spPr>
          <a:xfrm>
            <a:off x="8100000" y="1620000"/>
            <a:ext cx="1618920" cy="2142720"/>
          </a:xfrm>
          <a:prstGeom prst="rect">
            <a:avLst/>
          </a:prstGeom>
          <a:ln>
            <a:noFill/>
          </a:ln>
        </p:spPr>
      </p:pic>
      <p:pic>
        <p:nvPicPr>
          <p:cNvPr id="259" name="Picture 258"/>
          <p:cNvPicPr/>
          <p:nvPr/>
        </p:nvPicPr>
        <p:blipFill>
          <a:blip r:embed="rId4"/>
          <a:stretch>
            <a:fillRect/>
          </a:stretch>
        </p:blipFill>
        <p:spPr>
          <a:xfrm>
            <a:off x="5845680" y="1620000"/>
            <a:ext cx="1714320" cy="2247480"/>
          </a:xfrm>
          <a:prstGeom prst="rect">
            <a:avLst/>
          </a:prstGeom>
          <a:ln>
            <a:noFill/>
          </a:ln>
        </p:spPr>
      </p:pic>
      <p:pic>
        <p:nvPicPr>
          <p:cNvPr id="260" name="Picture 259"/>
          <p:cNvPicPr/>
          <p:nvPr/>
        </p:nvPicPr>
        <p:blipFill>
          <a:blip r:embed="rId5"/>
          <a:stretch>
            <a:fillRect/>
          </a:stretch>
        </p:blipFill>
        <p:spPr>
          <a:xfrm>
            <a:off x="3960000" y="4888800"/>
            <a:ext cx="1428480" cy="1771200"/>
          </a:xfrm>
          <a:prstGeom prst="rect">
            <a:avLst/>
          </a:prstGeom>
          <a:ln>
            <a:noFill/>
          </a:ln>
        </p:spPr>
      </p:pic>
      <p:pic>
        <p:nvPicPr>
          <p:cNvPr id="261" name="Picture 260"/>
          <p:cNvPicPr/>
          <p:nvPr/>
        </p:nvPicPr>
        <p:blipFill>
          <a:blip r:embed="rId6"/>
          <a:stretch>
            <a:fillRect/>
          </a:stretch>
        </p:blipFill>
        <p:spPr>
          <a:xfrm>
            <a:off x="7815240" y="4680000"/>
            <a:ext cx="1904760" cy="1904760"/>
          </a:xfrm>
          <a:prstGeom prst="rect">
            <a:avLst/>
          </a:prstGeom>
          <a:ln>
            <a:noFill/>
          </a:ln>
        </p:spPr>
      </p:pic>
      <p:pic>
        <p:nvPicPr>
          <p:cNvPr id="262" name="Picture 261"/>
          <p:cNvPicPr/>
          <p:nvPr/>
        </p:nvPicPr>
        <p:blipFill>
          <a:blip r:embed="rId7"/>
          <a:stretch>
            <a:fillRect/>
          </a:stretch>
        </p:blipFill>
        <p:spPr>
          <a:xfrm>
            <a:off x="5760000" y="4680000"/>
            <a:ext cx="1969200" cy="1980000"/>
          </a:xfrm>
          <a:prstGeom prst="rect">
            <a:avLst/>
          </a:prstGeom>
          <a:ln>
            <a:noFill/>
          </a:ln>
        </p:spPr>
      </p:pic>
      <p:pic>
        <p:nvPicPr>
          <p:cNvPr id="263" name="Picture 262"/>
          <p:cNvPicPr/>
          <p:nvPr/>
        </p:nvPicPr>
        <p:blipFill>
          <a:blip r:embed="rId8"/>
          <a:stretch>
            <a:fillRect/>
          </a:stretch>
        </p:blipFill>
        <p:spPr>
          <a:xfrm>
            <a:off x="1980000" y="4860000"/>
            <a:ext cx="1620000" cy="177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Default Distribution Topology</a:t>
            </a:r>
            <a:endParaRPr/>
          </a:p>
        </p:txBody>
      </p:sp>
      <p:pic>
        <p:nvPicPr>
          <p:cNvPr id="188" name="Picture 187"/>
          <p:cNvPicPr/>
          <p:nvPr/>
        </p:nvPicPr>
        <p:blipFill>
          <a:blip r:embed="rId2"/>
          <a:stretch>
            <a:fillRect/>
          </a:stretch>
        </p:blipFill>
        <p:spPr>
          <a:xfrm>
            <a:off x="1692000" y="1800000"/>
            <a:ext cx="6120000" cy="5040000"/>
          </a:xfrm>
          <a:prstGeom prst="rect">
            <a:avLst/>
          </a:prstGeom>
          <a:ln>
            <a:noFill/>
          </a:ln>
        </p:spPr>
      </p:pic>
      <p:sp>
        <p:nvSpPr>
          <p:cNvPr id="189" name="TextShape 2"/>
          <p:cNvSpPr txBox="1"/>
          <p:nvPr/>
        </p:nvSpPr>
        <p:spPr>
          <a:xfrm>
            <a:off x="3560040" y="1501200"/>
            <a:ext cx="2632038" cy="65880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4000" dirty="0">
                <a:latin typeface="Liberation Sans;Nimbus Sans L;Arial"/>
              </a:rPr>
              <a:t>Full Mesh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Acknowledgements</a:t>
            </a:r>
            <a:endParaRPr/>
          </a:p>
        </p:txBody>
      </p:sp>
      <p:sp>
        <p:nvSpPr>
          <p:cNvPr id="265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Erlang Programming by Francesco Cesarini and Simon Thompson</a:t>
            </a:r>
            <a:endParaRPr/>
          </a:p>
          <a:p>
            <a:pPr>
              <a:buBlip>
                <a:blip r:embed="rId2"/>
              </a:buBlip>
            </a:pP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                conference space @ 303 Colorado St.</a:t>
            </a:r>
            <a:endParaRPr/>
          </a:p>
        </p:txBody>
      </p:sp>
      <p:pic>
        <p:nvPicPr>
          <p:cNvPr id="266" name="Picture 265"/>
          <p:cNvPicPr/>
          <p:nvPr/>
        </p:nvPicPr>
        <p:blipFill>
          <a:blip r:embed="rId3"/>
          <a:stretch>
            <a:fillRect/>
          </a:stretch>
        </p:blipFill>
        <p:spPr>
          <a:xfrm>
            <a:off x="6677280" y="3986640"/>
            <a:ext cx="2142720" cy="2133360"/>
          </a:xfrm>
          <a:prstGeom prst="rect">
            <a:avLst/>
          </a:prstGeom>
          <a:ln>
            <a:noFill/>
          </a:ln>
        </p:spPr>
      </p:pic>
      <p:pic>
        <p:nvPicPr>
          <p:cNvPr id="267" name="Picture 266"/>
          <p:cNvPicPr/>
          <p:nvPr/>
        </p:nvPicPr>
        <p:blipFill>
          <a:blip r:embed="rId4"/>
          <a:stretch>
            <a:fillRect/>
          </a:stretch>
        </p:blipFill>
        <p:spPr>
          <a:xfrm>
            <a:off x="580320" y="2880000"/>
            <a:ext cx="1399680" cy="39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Actor Model</a:t>
            </a:r>
            <a:endParaRPr/>
          </a:p>
        </p:txBody>
      </p:sp>
      <p:pic>
        <p:nvPicPr>
          <p:cNvPr id="191" name="Picture 190"/>
          <p:cNvPicPr/>
          <p:nvPr/>
        </p:nvPicPr>
        <p:blipFill>
          <a:blip r:embed="rId3"/>
          <a:stretch>
            <a:fillRect/>
          </a:stretch>
        </p:blipFill>
        <p:spPr>
          <a:xfrm>
            <a:off x="180000" y="1620000"/>
            <a:ext cx="9720000" cy="48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Process ID Format: &lt;</a:t>
            </a:r>
            <a:r>
              <a:rPr lang="en-US" sz="3200" b="1">
                <a:latin typeface="Liberation Sans;Nimbus Sans L;Arial"/>
              </a:rPr>
              <a:t>A,B,C</a:t>
            </a:r>
            <a:r>
              <a:rPr lang="en-US" sz="3200">
                <a:latin typeface="Liberation Sans;Nimbus Sans L;Arial"/>
              </a:rPr>
              <a:t>&gt;</a:t>
            </a:r>
            <a:endParaRPr/>
          </a:p>
        </p:txBody>
      </p:sp>
      <p:pic>
        <p:nvPicPr>
          <p:cNvPr id="193" name="Picture 192"/>
          <p:cNvPicPr/>
          <p:nvPr/>
        </p:nvPicPr>
        <p:blipFill>
          <a:blip r:embed="rId2"/>
          <a:stretch>
            <a:fillRect/>
          </a:stretch>
        </p:blipFill>
        <p:spPr>
          <a:xfrm>
            <a:off x="3960000" y="3060000"/>
            <a:ext cx="5940000" cy="3780000"/>
          </a:xfrm>
          <a:prstGeom prst="rect">
            <a:avLst/>
          </a:prstGeom>
          <a:ln>
            <a:noFill/>
          </a:ln>
        </p:spPr>
      </p:pic>
      <p:graphicFrame>
        <p:nvGraphicFramePr>
          <p:cNvPr id="194" name="Table 2"/>
          <p:cNvGraphicFramePr/>
          <p:nvPr/>
        </p:nvGraphicFramePr>
        <p:xfrm>
          <a:off x="84240" y="1313280"/>
          <a:ext cx="9815760" cy="1534680"/>
        </p:xfrm>
        <a:graphic>
          <a:graphicData uri="http://schemas.openxmlformats.org/drawingml/2006/table">
            <a:tbl>
              <a:tblPr/>
              <a:tblGrid>
                <a:gridCol w="743400"/>
                <a:gridCol w="9072360"/>
              </a:tblGrid>
              <a:tr h="381600">
                <a:tc>
                  <a:txBody>
                    <a:bodyPr/>
                    <a:lstStyle/>
                    <a:p>
                      <a:r>
                        <a:rPr lang="en-US">
                          <a:latin typeface="Liberation Sans;Nimbus Sans L;Arial"/>
                        </a:rPr>
                        <a:t>Field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Liberation Sans;Nimbus Sans L;Arial"/>
                        </a:rPr>
                        <a:t>Meaning</a:t>
                      </a:r>
                      <a:endParaRPr/>
                    </a:p>
                  </a:txBody>
                  <a:tcPr/>
                </a:tc>
              </a:tr>
              <a:tr h="373680">
                <a:tc>
                  <a:txBody>
                    <a:bodyPr/>
                    <a:lstStyle/>
                    <a:p>
                      <a:r>
                        <a:rPr lang="en-US">
                          <a:latin typeface="Liberation Sans;Nimbus Sans L;Arial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Liberation Sans;Nimbus Sans L;Arial"/>
                        </a:rPr>
                        <a:t>Node id. It is the atom slot integer for the node name. 0 is Local</a:t>
                      </a:r>
                      <a:endParaRPr/>
                    </a:p>
                  </a:txBody>
                  <a:tcPr/>
                </a:tc>
              </a:tr>
              <a:tr h="384840">
                <a:tc>
                  <a:txBody>
                    <a:bodyPr/>
                    <a:lstStyle/>
                    <a:p>
                      <a:r>
                        <a:rPr lang="en-US">
                          <a:latin typeface="Liberation Sans;Nimbus Sans L;Arial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Liberation Sans;Nimbus Sans L;Arial"/>
                        </a:rPr>
                        <a:t>Process index which refers to the internal index in the proctab, (0 -&gt; MAXPROCS)</a:t>
                      </a:r>
                      <a:endParaRPr/>
                    </a:p>
                  </a:txBody>
                  <a:tcPr/>
                </a:tc>
              </a:tr>
              <a:tr h="394560">
                <a:tc>
                  <a:txBody>
                    <a:bodyPr/>
                    <a:lstStyle/>
                    <a:p>
                      <a:r>
                        <a:rPr lang="en-US">
                          <a:latin typeface="Liberation Sans;Nimbus Sans L;Arial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Liberation Sans;Nimbus Sans L;Arial"/>
                        </a:rPr>
                        <a:t>Serial which increases every time MAXPROCS has been reached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Mailbox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Every process has a mailbox (including the REPL)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receive to pull messages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flush() to empty the mailbox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&lt;PID&gt; ! </a:t>
            </a:r>
            <a:r>
              <a:rPr lang="en-US" sz="2600" dirty="0" err="1">
                <a:latin typeface="Liberation Sans;Nimbus Sans L;Arial"/>
              </a:rPr>
              <a:t>Msg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Asynchronous</a:t>
            </a:r>
            <a:endParaRPr dirty="0"/>
          </a:p>
          <a:p>
            <a:pPr>
              <a:buBlip>
                <a:blip r:embed="rId2"/>
              </a:buBlip>
            </a:pPr>
            <a:r>
              <a:rPr lang="en-US" sz="2600" dirty="0">
                <a:latin typeface="Liberation Sans;Nimbus Sans L;Arial"/>
              </a:rPr>
              <a:t>ref()</a:t>
            </a:r>
            <a:endParaRPr dirty="0"/>
          </a:p>
          <a:p>
            <a:pPr>
              <a:buBlip>
                <a:blip r:embed="rId2"/>
              </a:buBlip>
            </a:pPr>
            <a:endParaRPr dirty="0"/>
          </a:p>
        </p:txBody>
      </p:sp>
      <p:sp>
        <p:nvSpPr>
          <p:cNvPr id="197" name="CustomShape 3"/>
          <p:cNvSpPr/>
          <p:nvPr/>
        </p:nvSpPr>
        <p:spPr>
          <a:xfrm>
            <a:off x="4860625" y="2117034"/>
            <a:ext cx="5220000" cy="4800601"/>
          </a:xfrm>
          <a:prstGeom prst="rect">
            <a:avLst/>
          </a:prstGeom>
          <a:solidFill>
            <a:srgbClr val="92E285"/>
          </a:solidFill>
          <a:ln>
            <a:solidFill>
              <a:srgbClr val="000000"/>
            </a:solidFill>
          </a:ln>
        </p:spPr>
        <p:txBody>
          <a:bodyPr lIns="90000" tIns="45000" rIns="90000" bIns="45000" anchor="ctr"/>
          <a:lstStyle/>
          <a:p>
            <a:endParaRPr lang="en-US" dirty="0" smtClean="0">
              <a:latin typeface="Liberation Sans;Nimbus Sans L;Arial"/>
            </a:endParaRPr>
          </a:p>
          <a:p>
            <a:r>
              <a:rPr lang="en-US" dirty="0" smtClean="0">
                <a:latin typeface="Liberation Sans;Nimbus Sans L;Arial"/>
              </a:rPr>
              <a:t>&gt; </a:t>
            </a:r>
            <a:r>
              <a:rPr lang="en-US" b="1" dirty="0" err="1">
                <a:latin typeface="Liberation Sans;Nimbus Sans L;Arial"/>
              </a:rPr>
              <a:t>process_info</a:t>
            </a:r>
            <a:r>
              <a:rPr lang="en-US" b="1" dirty="0">
                <a:latin typeface="Liberation Sans;Nimbus Sans L;Arial"/>
              </a:rPr>
              <a:t>(self()).</a:t>
            </a:r>
            <a:endParaRPr dirty="0"/>
          </a:p>
          <a:p>
            <a:r>
              <a:rPr lang="en-US" dirty="0">
                <a:latin typeface="Liberation Sans;Nimbus Sans L;Arial"/>
              </a:rPr>
              <a:t>[{</a:t>
            </a:r>
            <a:r>
              <a:rPr lang="en-US" dirty="0" err="1">
                <a:latin typeface="Liberation Sans;Nimbus Sans L;Arial"/>
              </a:rPr>
              <a:t>current_function</a:t>
            </a:r>
            <a:r>
              <a:rPr lang="en-US" dirty="0">
                <a:latin typeface="Liberation Sans;Nimbus Sans L;Arial"/>
              </a:rPr>
              <a:t>,{erl_eval,do_apply,6}},</a:t>
            </a:r>
            <a:endParaRPr dirty="0"/>
          </a:p>
          <a:p>
            <a:r>
              <a:rPr lang="en-US" dirty="0">
                <a:latin typeface="Liberation Sans;Nimbus Sans L;Arial"/>
              </a:rPr>
              <a:t> {</a:t>
            </a:r>
            <a:r>
              <a:rPr lang="en-US" dirty="0" err="1">
                <a:latin typeface="Liberation Sans;Nimbus Sans L;Arial"/>
              </a:rPr>
              <a:t>initial_call</a:t>
            </a:r>
            <a:r>
              <a:rPr lang="en-US" dirty="0">
                <a:latin typeface="Liberation Sans;Nimbus Sans L;Arial"/>
              </a:rPr>
              <a:t>,{erlang,apply,2}},</a:t>
            </a:r>
            <a:endParaRPr dirty="0"/>
          </a:p>
          <a:p>
            <a:r>
              <a:rPr lang="en-US" dirty="0">
                <a:latin typeface="Liberation Sans;Nimbus Sans L;Arial"/>
              </a:rPr>
              <a:t> {</a:t>
            </a:r>
            <a:r>
              <a:rPr lang="en-US" dirty="0" err="1">
                <a:latin typeface="Liberation Sans;Nimbus Sans L;Arial"/>
              </a:rPr>
              <a:t>status,running</a:t>
            </a:r>
            <a:r>
              <a:rPr lang="en-US" dirty="0">
                <a:latin typeface="Liberation Sans;Nimbus Sans L;Arial"/>
              </a:rPr>
              <a:t>},</a:t>
            </a:r>
            <a:endParaRPr dirty="0"/>
          </a:p>
          <a:p>
            <a:r>
              <a:rPr lang="en-US" dirty="0">
                <a:latin typeface="Liberation Sans;Nimbus Sans L;Arial"/>
              </a:rPr>
              <a:t> {</a:t>
            </a:r>
            <a:r>
              <a:rPr lang="en-US" b="1" dirty="0">
                <a:latin typeface="Liberation Sans;Nimbus Sans L;Arial"/>
              </a:rPr>
              <a:t>message_queue_len,2</a:t>
            </a:r>
            <a:r>
              <a:rPr lang="en-US" dirty="0">
                <a:latin typeface="Liberation Sans;Nimbus Sans L;Arial"/>
              </a:rPr>
              <a:t>},</a:t>
            </a:r>
            <a:endParaRPr dirty="0"/>
          </a:p>
          <a:p>
            <a:r>
              <a:rPr lang="en-US" dirty="0">
                <a:latin typeface="Liberation Sans;Nimbus Sans L;Arial"/>
              </a:rPr>
              <a:t> {</a:t>
            </a:r>
            <a:r>
              <a:rPr lang="en-US" b="1" dirty="0">
                <a:latin typeface="Liberation Sans;Nimbus Sans L;Arial"/>
              </a:rPr>
              <a:t>messages,[hi,hi2]</a:t>
            </a:r>
            <a:r>
              <a:rPr lang="en-US" dirty="0">
                <a:latin typeface="Liberation Sans;Nimbus Sans L;Arial"/>
              </a:rPr>
              <a:t>},</a:t>
            </a:r>
            <a:endParaRPr dirty="0"/>
          </a:p>
          <a:p>
            <a:r>
              <a:rPr lang="en-US" dirty="0">
                <a:latin typeface="Liberation Sans;Nimbus Sans L;Arial"/>
              </a:rPr>
              <a:t> {links,[&lt;0.27.0&gt;]},</a:t>
            </a:r>
            <a:endParaRPr dirty="0"/>
          </a:p>
          <a:p>
            <a:r>
              <a:rPr lang="en-US" dirty="0">
                <a:latin typeface="Liberation Sans;Nimbus Sans L;Arial"/>
              </a:rPr>
              <a:t> {dictionary,[]},</a:t>
            </a:r>
            <a:endParaRPr dirty="0"/>
          </a:p>
          <a:p>
            <a:r>
              <a:rPr lang="en-US" dirty="0">
                <a:latin typeface="Liberation Sans;Nimbus Sans L;Arial"/>
              </a:rPr>
              <a:t> {</a:t>
            </a:r>
            <a:r>
              <a:rPr lang="en-US" dirty="0" err="1">
                <a:latin typeface="Liberation Sans;Nimbus Sans L;Arial"/>
              </a:rPr>
              <a:t>trap_exit,false</a:t>
            </a:r>
            <a:r>
              <a:rPr lang="en-US" dirty="0">
                <a:latin typeface="Liberation Sans;Nimbus Sans L;Arial"/>
              </a:rPr>
              <a:t>},</a:t>
            </a:r>
            <a:endParaRPr dirty="0"/>
          </a:p>
          <a:p>
            <a:r>
              <a:rPr lang="en-US" dirty="0">
                <a:latin typeface="Liberation Sans;Nimbus Sans L;Arial"/>
              </a:rPr>
              <a:t> {</a:t>
            </a:r>
            <a:r>
              <a:rPr lang="en-US" dirty="0" err="1">
                <a:latin typeface="Liberation Sans;Nimbus Sans L;Arial"/>
              </a:rPr>
              <a:t>error_handler,error_handler</a:t>
            </a:r>
            <a:r>
              <a:rPr lang="en-US" dirty="0">
                <a:latin typeface="Liberation Sans;Nimbus Sans L;Arial"/>
              </a:rPr>
              <a:t>},</a:t>
            </a:r>
            <a:endParaRPr dirty="0"/>
          </a:p>
          <a:p>
            <a:r>
              <a:rPr lang="en-US" dirty="0">
                <a:latin typeface="Liberation Sans;Nimbus Sans L;Arial"/>
              </a:rPr>
              <a:t> {</a:t>
            </a:r>
            <a:r>
              <a:rPr lang="en-US" dirty="0" err="1">
                <a:latin typeface="Liberation Sans;Nimbus Sans L;Arial"/>
              </a:rPr>
              <a:t>priority,normal</a:t>
            </a:r>
            <a:r>
              <a:rPr lang="en-US" dirty="0">
                <a:latin typeface="Liberation Sans;Nimbus Sans L;Arial"/>
              </a:rPr>
              <a:t>},</a:t>
            </a:r>
            <a:endParaRPr dirty="0"/>
          </a:p>
          <a:p>
            <a:r>
              <a:rPr lang="en-US" dirty="0">
                <a:latin typeface="Liberation Sans;Nimbus Sans L;Arial"/>
              </a:rPr>
              <a:t> {</a:t>
            </a:r>
            <a:r>
              <a:rPr lang="en-US" dirty="0" err="1">
                <a:latin typeface="Liberation Sans;Nimbus Sans L;Arial"/>
              </a:rPr>
              <a:t>group_leader</a:t>
            </a:r>
            <a:r>
              <a:rPr lang="en-US" dirty="0">
                <a:latin typeface="Liberation Sans;Nimbus Sans L;Arial"/>
              </a:rPr>
              <a:t>,&lt;0.26.0&gt;},</a:t>
            </a:r>
            <a:endParaRPr dirty="0"/>
          </a:p>
          <a:p>
            <a:r>
              <a:rPr lang="en-US" dirty="0">
                <a:latin typeface="Liberation Sans;Nimbus Sans L;Arial"/>
              </a:rPr>
              <a:t> {total_heap_size,13544},</a:t>
            </a:r>
            <a:endParaRPr dirty="0"/>
          </a:p>
          <a:p>
            <a:r>
              <a:rPr lang="en-US" dirty="0">
                <a:latin typeface="Liberation Sans;Nimbus Sans L;Arial"/>
              </a:rPr>
              <a:t> {heap_size,6772},</a:t>
            </a:r>
            <a:endParaRPr dirty="0"/>
          </a:p>
          <a:p>
            <a:r>
              <a:rPr lang="en-US" dirty="0">
                <a:latin typeface="Liberation Sans;Nimbus Sans L;Arial"/>
              </a:rPr>
              <a:t> {stack_size,24},</a:t>
            </a:r>
            <a:endParaRPr dirty="0"/>
          </a:p>
          <a:p>
            <a:r>
              <a:rPr lang="en-US" dirty="0">
                <a:latin typeface="Liberation Sans;Nimbus Sans L;Arial"/>
              </a:rPr>
              <a:t> {reductions,25062},</a:t>
            </a:r>
            <a:endParaRPr dirty="0"/>
          </a:p>
          <a:p>
            <a:r>
              <a:rPr lang="en-US" dirty="0">
                <a:latin typeface="Liberation Sans;Nimbus Sans L;Arial"/>
              </a:rPr>
              <a:t> {</a:t>
            </a:r>
            <a:r>
              <a:rPr lang="en-US" dirty="0" err="1">
                <a:latin typeface="Liberation Sans;Nimbus Sans L;Arial"/>
              </a:rPr>
              <a:t>garbage_collection</a:t>
            </a:r>
            <a:r>
              <a:rPr lang="en-US" dirty="0" smtClean="0">
                <a:latin typeface="Liberation Sans;Nimbus Sans L;Arial"/>
              </a:rPr>
              <a:t>,</a:t>
            </a:r>
            <a:endParaRPr dirty="0"/>
          </a:p>
          <a:p>
            <a:pPr algn="ct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Erlang Web Framework</a:t>
            </a:r>
            <a:endParaRPr/>
          </a:p>
        </p:txBody>
      </p:sp>
      <p:pic>
        <p:nvPicPr>
          <p:cNvPr id="199" name="Picture 198"/>
          <p:cNvPicPr/>
          <p:nvPr/>
        </p:nvPicPr>
        <p:blipFill>
          <a:blip r:embed="rId2"/>
          <a:stretch>
            <a:fillRect/>
          </a:stretch>
        </p:blipFill>
        <p:spPr>
          <a:xfrm>
            <a:off x="1088280" y="1260000"/>
            <a:ext cx="7191720" cy="576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Benefits of Distribution</a:t>
            </a:r>
            <a:endParaRPr/>
          </a:p>
        </p:txBody>
      </p:sp>
      <p:sp>
        <p:nvSpPr>
          <p:cNvPr id="201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Performance that scales with demand, extensible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Fault tolerance with replication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Federation of disparate services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Erlang makes distributed computing much easier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epmd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no shared state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messaging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OTP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supervisors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heterogeneous hardware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60000" y="180000"/>
            <a:ext cx="9360000" cy="9000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3200">
                <a:latin typeface="Liberation Sans;Nimbus Sans L;Arial"/>
              </a:rPr>
              <a:t>Distributed Erlang Basics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360000" y="1620000"/>
            <a:ext cx="9360000" cy="51696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A node is just an Erlang VM on a host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erl -sname NodeName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erl -name NodeName@address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Any node can connect to another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EPMD (Erlang Port Mapper Daemon) port 4369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Hosts can have multiple nodes</a:t>
            </a:r>
            <a:endParaRPr/>
          </a:p>
          <a:p>
            <a:pPr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As soon as a node is referred to it is connected</a:t>
            </a:r>
            <a:endParaRPr/>
          </a:p>
          <a:p>
            <a:pPr lvl="1">
              <a:buBlip>
                <a:blip r:embed="rId2"/>
              </a:buBlip>
            </a:pPr>
            <a:r>
              <a:rPr lang="en-US" sz="2600">
                <a:latin typeface="Liberation Sans;Nimbus Sans L;Arial"/>
              </a:rPr>
              <a:t>net_adm:ping(NodeName)</a:t>
            </a:r>
            <a:endParaRPr/>
          </a:p>
          <a:p>
            <a:pPr>
              <a:buBlip>
                <a:blip r:embed="rId2"/>
              </a:buBlip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1055</Words>
  <Application>Microsoft Office PowerPoint</Application>
  <PresentationFormat>Custom</PresentationFormat>
  <Paragraphs>284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Courier 10 Pitch</vt:lpstr>
      <vt:lpstr>DejaVu Sans</vt:lpstr>
      <vt:lpstr>Liberation Sans;Nimbus Sans L;Arial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Esposito</dc:creator>
  <cp:lastModifiedBy>Anthony Esposito</cp:lastModifiedBy>
  <cp:revision>11</cp:revision>
  <dcterms:modified xsi:type="dcterms:W3CDTF">2016-03-31T01:41:29Z</dcterms:modified>
</cp:coreProperties>
</file>