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ithub.com/gyanaggarwal/erlang_craq.git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464800" cy="1922765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High Throughput Chain Replication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1270000" y="3882006"/>
            <a:ext cx="10464800" cy="4975502"/>
          </a:xfrm>
          <a:prstGeom prst="rect">
            <a:avLst/>
          </a:prstGeom>
        </p:spPr>
        <p:txBody>
          <a:bodyPr/>
          <a:lstStyle/>
          <a:p>
            <a:pPr defTabSz="391414">
              <a:defRPr sz="1608"/>
            </a:pPr>
            <a:r>
              <a:t>Gyanendra Aggarwal</a:t>
            </a:r>
          </a:p>
          <a:p>
            <a:pPr defTabSz="391414">
              <a:defRPr sz="1608"/>
            </a:pPr>
          </a:p>
          <a:p>
            <a:pPr defTabSz="391414">
              <a:defRPr sz="1608"/>
            </a:pPr>
            <a:r>
              <a:t>Based on the following papers </a:t>
            </a:r>
          </a:p>
          <a:p>
            <a:pPr defTabSz="391414">
              <a:defRPr sz="1608"/>
            </a:pPr>
          </a:p>
          <a:p>
            <a:pPr defTabSz="391414">
              <a:defRPr b="1" sz="1675">
                <a:latin typeface="Helvetica"/>
                <a:ea typeface="Helvetica"/>
                <a:cs typeface="Helvetica"/>
                <a:sym typeface="Helvetica"/>
              </a:defRPr>
            </a:pPr>
            <a:r>
              <a:t>A High Throughput Atomic Storage Algorithm</a:t>
            </a:r>
          </a:p>
          <a:p>
            <a:pPr defTabSz="391414">
              <a:defRPr b="1" sz="1675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306324">
              <a:lnSpc>
                <a:spcPts val="3200"/>
              </a:lnSpc>
              <a:spcBef>
                <a:spcPts val="800"/>
              </a:spcBef>
              <a:defRPr sz="1675">
                <a:latin typeface="Times"/>
                <a:ea typeface="Times"/>
                <a:cs typeface="Times"/>
                <a:sym typeface="Times"/>
              </a:defRPr>
            </a:pPr>
            <a:r>
              <a:t>Rachid Guerraoui    Dejan Kostic ́   Ron R. Levy   Vivien Que ́ma </a:t>
            </a:r>
          </a:p>
          <a:p>
            <a:pPr defTabSz="306324">
              <a:lnSpc>
                <a:spcPts val="3200"/>
              </a:lnSpc>
              <a:spcBef>
                <a:spcPts val="800"/>
              </a:spcBef>
              <a:defRPr sz="1675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306324">
              <a:lnSpc>
                <a:spcPts val="3700"/>
              </a:lnSpc>
              <a:spcBef>
                <a:spcPts val="800"/>
              </a:spcBef>
              <a:defRPr b="1" sz="1675">
                <a:latin typeface="Helvetica"/>
                <a:ea typeface="Helvetica"/>
                <a:cs typeface="Helvetica"/>
                <a:sym typeface="Helvetica"/>
              </a:defRPr>
            </a:pPr>
            <a:r>
              <a:t>Object Storage on CRAQ </a:t>
            </a:r>
          </a:p>
          <a:p>
            <a:pPr defTabSz="306324">
              <a:lnSpc>
                <a:spcPts val="3700"/>
              </a:lnSpc>
              <a:spcBef>
                <a:spcPts val="800"/>
              </a:spcBef>
              <a:defRPr sz="1675">
                <a:latin typeface="Times"/>
                <a:ea typeface="Times"/>
                <a:cs typeface="Times"/>
                <a:sym typeface="Times"/>
              </a:defRPr>
            </a:pPr>
            <a:r>
              <a:t>High-throughput chain replication for read-mostly workloads </a:t>
            </a:r>
          </a:p>
          <a:p>
            <a:pPr defTabSz="306324">
              <a:lnSpc>
                <a:spcPts val="3200"/>
              </a:lnSpc>
              <a:spcBef>
                <a:spcPts val="800"/>
              </a:spcBef>
              <a:defRPr sz="1675">
                <a:latin typeface="Times"/>
                <a:ea typeface="Times"/>
                <a:cs typeface="Times"/>
                <a:sym typeface="Times"/>
              </a:defRPr>
            </a:pPr>
            <a:r>
              <a:t>Jeff Terrace and Michael J. Freedman </a:t>
            </a:r>
          </a:p>
          <a:p>
            <a:pPr algn="l" defTabSz="306324">
              <a:lnSpc>
                <a:spcPts val="3200"/>
              </a:lnSpc>
              <a:spcBef>
                <a:spcPts val="800"/>
              </a:spcBef>
              <a:defRPr sz="1675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306324">
              <a:lnSpc>
                <a:spcPts val="3500"/>
              </a:lnSpc>
              <a:spcBef>
                <a:spcPts val="800"/>
              </a:spcBef>
              <a:defRPr sz="1541"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306324">
              <a:lnSpc>
                <a:spcPts val="2400"/>
              </a:lnSpc>
              <a:spcBef>
                <a:spcPts val="800"/>
              </a:spcBef>
              <a:defRPr sz="1072">
                <a:latin typeface="Times"/>
                <a:ea typeface="Times"/>
                <a:cs typeface="Times"/>
                <a:sym typeface="Times"/>
              </a:defRPr>
            </a:pPr>
            <a:endParaRPr sz="804"/>
          </a:p>
          <a:p>
            <a:pPr algn="l" defTabSz="306324">
              <a:lnSpc>
                <a:spcPts val="2400"/>
              </a:lnSpc>
              <a:spcBef>
                <a:spcPts val="800"/>
              </a:spcBef>
              <a:defRPr sz="1072">
                <a:latin typeface="Times"/>
                <a:ea typeface="Times"/>
                <a:cs typeface="Times"/>
                <a:sym typeface="Times"/>
              </a:defRPr>
            </a:pPr>
            <a:endParaRPr sz="804"/>
          </a:p>
          <a:p>
            <a:pPr algn="l" defTabSz="306324">
              <a:lnSpc>
                <a:spcPts val="2400"/>
              </a:lnSpc>
              <a:spcBef>
                <a:spcPts val="800"/>
              </a:spcBef>
              <a:defRPr sz="1072">
                <a:latin typeface="Times"/>
                <a:ea typeface="Times"/>
                <a:cs typeface="Times"/>
                <a:sym typeface="Times"/>
              </a:defRPr>
            </a:pPr>
            <a:endParaRPr sz="80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query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349" name="Shape 349"/>
          <p:cNvSpPr/>
          <p:nvPr/>
        </p:nvSpPr>
        <p:spPr>
          <a:xfrm>
            <a:off x="21971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" name="Shape 350"/>
          <p:cNvSpPr/>
          <p:nvPr/>
        </p:nvSpPr>
        <p:spPr>
          <a:xfrm>
            <a:off x="330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>
            <a:off x="4455376" y="3551188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2" name="Shape 352"/>
          <p:cNvSpPr/>
          <p:nvPr/>
        </p:nvSpPr>
        <p:spPr>
          <a:xfrm>
            <a:off x="584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3" name="Shape 353"/>
          <p:cNvSpPr/>
          <p:nvPr/>
        </p:nvSpPr>
        <p:spPr>
          <a:xfrm>
            <a:off x="66675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4" name="Shape 354"/>
          <p:cNvSpPr/>
          <p:nvPr/>
        </p:nvSpPr>
        <p:spPr>
          <a:xfrm>
            <a:off x="5355403" y="6047333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5" name="Shape 355"/>
          <p:cNvSpPr/>
          <p:nvPr/>
        </p:nvSpPr>
        <p:spPr>
          <a:xfrm>
            <a:off x="4064000" y="6174333"/>
            <a:ext cx="508000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6" name="Shape 356"/>
          <p:cNvSpPr/>
          <p:nvPr/>
        </p:nvSpPr>
        <p:spPr>
          <a:xfrm>
            <a:off x="4582376" y="4622800"/>
            <a:ext cx="508001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7" name="Shape 357"/>
          <p:cNvSpPr/>
          <p:nvPr/>
        </p:nvSpPr>
        <p:spPr>
          <a:xfrm>
            <a:off x="56515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8" name="Shape 358"/>
          <p:cNvSpPr/>
          <p:nvPr/>
        </p:nvSpPr>
        <p:spPr>
          <a:xfrm>
            <a:off x="35306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9" name="Shape 359"/>
          <p:cNvSpPr/>
          <p:nvPr/>
        </p:nvSpPr>
        <p:spPr>
          <a:xfrm>
            <a:off x="4657496" y="3767088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360" name="Shape 360"/>
          <p:cNvSpPr/>
          <p:nvPr/>
        </p:nvSpPr>
        <p:spPr>
          <a:xfrm>
            <a:off x="6869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361" name="Shape 361"/>
          <p:cNvSpPr/>
          <p:nvPr/>
        </p:nvSpPr>
        <p:spPr>
          <a:xfrm>
            <a:off x="4657496" y="47117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362" name="Shape 362"/>
          <p:cNvSpPr/>
          <p:nvPr/>
        </p:nvSpPr>
        <p:spPr>
          <a:xfrm>
            <a:off x="23992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363" name="Shape 363"/>
          <p:cNvSpPr/>
          <p:nvPr/>
        </p:nvSpPr>
        <p:spPr>
          <a:xfrm>
            <a:off x="36057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364" name="Shape 364"/>
          <p:cNvSpPr/>
          <p:nvPr/>
        </p:nvSpPr>
        <p:spPr>
          <a:xfrm>
            <a:off x="350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365" name="Shape 365"/>
          <p:cNvSpPr/>
          <p:nvPr/>
        </p:nvSpPr>
        <p:spPr>
          <a:xfrm>
            <a:off x="4139120" y="6263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366" name="Shape 366"/>
          <p:cNvSpPr/>
          <p:nvPr/>
        </p:nvSpPr>
        <p:spPr>
          <a:xfrm>
            <a:off x="5430523" y="6136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367" name="Shape 367"/>
          <p:cNvSpPr/>
          <p:nvPr/>
        </p:nvSpPr>
        <p:spPr>
          <a:xfrm>
            <a:off x="604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368" name="Shape 368"/>
          <p:cNvSpPr/>
          <p:nvPr/>
        </p:nvSpPr>
        <p:spPr>
          <a:xfrm>
            <a:off x="5726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369" name="Shape 369"/>
          <p:cNvSpPr/>
          <p:nvPr/>
        </p:nvSpPr>
        <p:spPr>
          <a:xfrm flipH="1" flipV="1">
            <a:off x="5692592" y="6515007"/>
            <a:ext cx="416836" cy="4168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0" name="Shape 370"/>
          <p:cNvSpPr/>
          <p:nvPr/>
        </p:nvSpPr>
        <p:spPr>
          <a:xfrm flipH="1">
            <a:off x="6118013" y="5433883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>
            <a:off x="4786040" y="4295185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2" name="Shape 372"/>
          <p:cNvSpPr/>
          <p:nvPr/>
        </p:nvSpPr>
        <p:spPr>
          <a:xfrm>
            <a:off x="3021457" y="5393710"/>
            <a:ext cx="534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 flipV="1">
            <a:off x="3864947" y="6654005"/>
            <a:ext cx="348780" cy="348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4" name="Shape 374"/>
          <p:cNvSpPr/>
          <p:nvPr/>
        </p:nvSpPr>
        <p:spPr>
          <a:xfrm flipH="1" flipV="1">
            <a:off x="2684341" y="5712504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5" name="Shape 375"/>
          <p:cNvSpPr/>
          <p:nvPr/>
        </p:nvSpPr>
        <p:spPr>
          <a:xfrm flipH="1">
            <a:off x="4004947" y="7308850"/>
            <a:ext cx="18961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" name="Shape 376"/>
          <p:cNvSpPr/>
          <p:nvPr/>
        </p:nvSpPr>
        <p:spPr>
          <a:xfrm flipH="1">
            <a:off x="6478853" y="5795287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" name="Shape 377"/>
          <p:cNvSpPr/>
          <p:nvPr/>
        </p:nvSpPr>
        <p:spPr>
          <a:xfrm>
            <a:off x="5160704" y="4087519"/>
            <a:ext cx="1610120" cy="989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8" name="Shape 378"/>
          <p:cNvSpPr/>
          <p:nvPr/>
        </p:nvSpPr>
        <p:spPr>
          <a:xfrm flipV="1">
            <a:off x="2781299" y="4075808"/>
            <a:ext cx="1737400" cy="9880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>
            <a:off x="8254937" y="3882541"/>
            <a:ext cx="4603769" cy="330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state information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  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- pre_msg_data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 - query_data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When N1 receives a query request from a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for an object </a:t>
            </a:r>
            <a:r>
              <a:t>{candidate, 10}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it will check if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there is any entry for </a:t>
            </a:r>
            <a:r>
              <a:t>{candidate, 10}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pre_msg_data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 If no, then N1 does not know if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{candidate, 10}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is being updated or not,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so it will retrieve the data locally using D1 and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respond to the client.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If there is an entry in </a:t>
            </a:r>
            <a:r>
              <a:t>pre_msg_data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then N1 knows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that </a:t>
            </a:r>
            <a:r>
              <a:t>{candidate, 10}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being updated and N1 does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have the latest updated value locally. In this case,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do one of the following things.</a:t>
            </a:r>
          </a:p>
        </p:txBody>
      </p:sp>
      <p:sp>
        <p:nvSpPr>
          <p:cNvPr id="380" name="Shape 380"/>
          <p:cNvSpPr/>
          <p:nvPr/>
        </p:nvSpPr>
        <p:spPr>
          <a:xfrm>
            <a:off x="4362805" y="2177913"/>
            <a:ext cx="947143" cy="44837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Shape 381"/>
          <p:cNvSpPr/>
          <p:nvPr/>
        </p:nvSpPr>
        <p:spPr>
          <a:xfrm>
            <a:off x="4519536" y="2230647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382" name="Shape 382"/>
          <p:cNvSpPr/>
          <p:nvPr/>
        </p:nvSpPr>
        <p:spPr>
          <a:xfrm>
            <a:off x="4836376" y="2613906"/>
            <a:ext cx="1" cy="9141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3" name="Shape 383"/>
          <p:cNvSpPr/>
          <p:nvPr/>
        </p:nvSpPr>
        <p:spPr>
          <a:xfrm>
            <a:off x="281865" y="8008733"/>
            <a:ext cx="10954205" cy="170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500"/>
            </a:pPr>
            <a:r>
              <a:t>It will find the TAIL node for that object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pre_msg_data</a:t>
            </a:r>
            <a:r>
              <a:t> and send the request to the TAIL node to respond.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add this query request to </a:t>
            </a:r>
            <a:r>
              <a:t>query_data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 N1 also knows that since </a:t>
            </a:r>
            <a:r>
              <a:t>{candidate, 10}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is being updated, once N1 receives such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message, it will update/persist the data for </a:t>
            </a:r>
            <a:r>
              <a:t>{candidate, 10}.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remove that request from </a:t>
            </a:r>
            <a:r>
              <a:t>query_data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and respond to the client with latest updates.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read the old (committed) value locally and respond with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dirty_read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tag.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send an error response saying that object is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being_updated.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failure - node down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386" name="Shape 386"/>
          <p:cNvSpPr/>
          <p:nvPr/>
        </p:nvSpPr>
        <p:spPr>
          <a:xfrm>
            <a:off x="1084272" y="4083114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7" name="Shape 387"/>
          <p:cNvSpPr/>
          <p:nvPr/>
        </p:nvSpPr>
        <p:spPr>
          <a:xfrm>
            <a:off x="2189172" y="5988114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8" name="Shape 388"/>
          <p:cNvSpPr/>
          <p:nvPr/>
        </p:nvSpPr>
        <p:spPr>
          <a:xfrm>
            <a:off x="3342549" y="2611452"/>
            <a:ext cx="762001" cy="7620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9" name="Shape 389"/>
          <p:cNvSpPr/>
          <p:nvPr/>
        </p:nvSpPr>
        <p:spPr>
          <a:xfrm>
            <a:off x="4729172" y="5988114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0" name="Shape 390"/>
          <p:cNvSpPr/>
          <p:nvPr/>
        </p:nvSpPr>
        <p:spPr>
          <a:xfrm>
            <a:off x="5554672" y="4083114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1" name="Shape 391"/>
          <p:cNvSpPr/>
          <p:nvPr/>
        </p:nvSpPr>
        <p:spPr>
          <a:xfrm>
            <a:off x="4242576" y="5107597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2" name="Shape 392"/>
          <p:cNvSpPr/>
          <p:nvPr/>
        </p:nvSpPr>
        <p:spPr>
          <a:xfrm>
            <a:off x="2951172" y="5234597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3" name="Shape 393"/>
          <p:cNvSpPr/>
          <p:nvPr/>
        </p:nvSpPr>
        <p:spPr>
          <a:xfrm>
            <a:off x="3469549" y="3683064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4" name="Shape 394"/>
          <p:cNvSpPr/>
          <p:nvPr/>
        </p:nvSpPr>
        <p:spPr>
          <a:xfrm>
            <a:off x="4538672" y="4210114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5" name="Shape 395"/>
          <p:cNvSpPr/>
          <p:nvPr/>
        </p:nvSpPr>
        <p:spPr>
          <a:xfrm>
            <a:off x="2417772" y="4210114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6" name="Shape 396"/>
          <p:cNvSpPr/>
          <p:nvPr/>
        </p:nvSpPr>
        <p:spPr>
          <a:xfrm>
            <a:off x="3544669" y="2827352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397" name="Shape 397"/>
          <p:cNvSpPr/>
          <p:nvPr/>
        </p:nvSpPr>
        <p:spPr>
          <a:xfrm>
            <a:off x="5756793" y="4299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398" name="Shape 398"/>
          <p:cNvSpPr/>
          <p:nvPr/>
        </p:nvSpPr>
        <p:spPr>
          <a:xfrm>
            <a:off x="3544669" y="377196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399" name="Shape 399"/>
          <p:cNvSpPr/>
          <p:nvPr/>
        </p:nvSpPr>
        <p:spPr>
          <a:xfrm>
            <a:off x="1286393" y="4299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400" name="Shape 400"/>
          <p:cNvSpPr/>
          <p:nvPr/>
        </p:nvSpPr>
        <p:spPr>
          <a:xfrm>
            <a:off x="2492893" y="4299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401" name="Shape 401"/>
          <p:cNvSpPr/>
          <p:nvPr/>
        </p:nvSpPr>
        <p:spPr>
          <a:xfrm>
            <a:off x="2391293" y="6204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402" name="Shape 402"/>
          <p:cNvSpPr/>
          <p:nvPr/>
        </p:nvSpPr>
        <p:spPr>
          <a:xfrm>
            <a:off x="3026293" y="5323497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403" name="Shape 403"/>
          <p:cNvSpPr/>
          <p:nvPr/>
        </p:nvSpPr>
        <p:spPr>
          <a:xfrm>
            <a:off x="4317696" y="5196497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404" name="Shape 404"/>
          <p:cNvSpPr/>
          <p:nvPr/>
        </p:nvSpPr>
        <p:spPr>
          <a:xfrm>
            <a:off x="4931293" y="6204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405" name="Shape 405"/>
          <p:cNvSpPr/>
          <p:nvPr/>
        </p:nvSpPr>
        <p:spPr>
          <a:xfrm>
            <a:off x="4613793" y="429901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406" name="Shape 406"/>
          <p:cNvSpPr/>
          <p:nvPr/>
        </p:nvSpPr>
        <p:spPr>
          <a:xfrm flipH="1" flipV="1">
            <a:off x="4579765" y="5575272"/>
            <a:ext cx="416836" cy="416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7" name="Shape 407"/>
          <p:cNvSpPr/>
          <p:nvPr/>
        </p:nvSpPr>
        <p:spPr>
          <a:xfrm flipH="1">
            <a:off x="5005186" y="4494147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8" name="Shape 408"/>
          <p:cNvSpPr/>
          <p:nvPr/>
        </p:nvSpPr>
        <p:spPr>
          <a:xfrm>
            <a:off x="3673213" y="3355449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9" name="Shape 409"/>
          <p:cNvSpPr/>
          <p:nvPr/>
        </p:nvSpPr>
        <p:spPr>
          <a:xfrm>
            <a:off x="1908630" y="4453975"/>
            <a:ext cx="5346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0" name="Shape 410"/>
          <p:cNvSpPr/>
          <p:nvPr/>
        </p:nvSpPr>
        <p:spPr>
          <a:xfrm flipV="1">
            <a:off x="2752120" y="5714270"/>
            <a:ext cx="348779" cy="3487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1" name="Shape 411"/>
          <p:cNvSpPr/>
          <p:nvPr/>
        </p:nvSpPr>
        <p:spPr>
          <a:xfrm flipH="1" flipV="1">
            <a:off x="1571514" y="4772769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2" name="Shape 412"/>
          <p:cNvSpPr/>
          <p:nvPr/>
        </p:nvSpPr>
        <p:spPr>
          <a:xfrm flipH="1">
            <a:off x="2892120" y="6369114"/>
            <a:ext cx="18961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3" name="Shape 413"/>
          <p:cNvSpPr/>
          <p:nvPr/>
        </p:nvSpPr>
        <p:spPr>
          <a:xfrm flipH="1">
            <a:off x="5366026" y="4855552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4" name="Shape 414"/>
          <p:cNvSpPr/>
          <p:nvPr/>
        </p:nvSpPr>
        <p:spPr>
          <a:xfrm>
            <a:off x="4047877" y="3147784"/>
            <a:ext cx="1610120" cy="989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5" name="Shape 415"/>
          <p:cNvSpPr/>
          <p:nvPr/>
        </p:nvSpPr>
        <p:spPr>
          <a:xfrm flipV="1">
            <a:off x="1668472" y="3136072"/>
            <a:ext cx="1737400" cy="9880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6" name="Shape 416"/>
          <p:cNvSpPr/>
          <p:nvPr/>
        </p:nvSpPr>
        <p:spPr>
          <a:xfrm>
            <a:off x="6811972" y="2276177"/>
            <a:ext cx="5866639" cy="673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What happens if N1goes down.</a:t>
            </a:r>
          </a:p>
          <a:p>
            <a:pPr algn="l">
              <a:defRPr sz="1500"/>
            </a:pPr>
          </a:p>
          <a:p>
            <a:pPr algn="l">
              <a:defRPr sz="1500"/>
            </a:pPr>
            <a:r>
              <a:t>Now we will have only 4 nodes (N2, N3, N4, N5) in </a:t>
            </a:r>
          </a:p>
          <a:p>
            <a:pPr algn="l">
              <a:defRPr sz="1500"/>
            </a:pPr>
            <a:r>
              <a:t>the ring. So every surviving node has to change</a:t>
            </a:r>
          </a:p>
          <a:p>
            <a:pPr algn="l">
              <a:defRPr sz="1500"/>
            </a:pPr>
            <a:r>
              <a:t>the state information for repl_ring. In addition to this, </a:t>
            </a:r>
          </a:p>
          <a:p>
            <a:pPr algn="l">
              <a:defRPr sz="1500"/>
            </a:pPr>
            <a:r>
              <a:t>now N2 will be successor of N5 and N5 will predecessor of N2.</a:t>
            </a:r>
          </a:p>
          <a:p>
            <a:pPr algn="l">
              <a:defRPr sz="1500"/>
            </a:pPr>
          </a:p>
          <a:p>
            <a:pPr algn="l">
              <a:defRPr sz="1500"/>
            </a:pPr>
            <a:r>
              <a:t>We also need to consider the possibility of loss of </a:t>
            </a:r>
          </a:p>
          <a:p>
            <a:pPr algn="l">
              <a:defRPr sz="1500"/>
            </a:pPr>
            <a:r>
              <a:t>message that were stopped from further processing.</a:t>
            </a:r>
          </a:p>
          <a:p>
            <a:pPr algn="l">
              <a:defRPr sz="1500"/>
            </a:pPr>
            <a:r>
              <a:t>So here are the possible scenarios.</a:t>
            </a:r>
          </a:p>
          <a:p>
            <a:pPr algn="l">
              <a:defRPr sz="1500"/>
            </a:p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N5 has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scenario 1: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N2 was not the HEAD for this message.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N5 will send a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message to N2.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scenario 2: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N2 was the HEAD for this message. N5 becomes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effective TAIL for this message and N5 will persist this message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and sends a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message to N4.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N2 has a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message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scenario 3: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N1 was not the originating node for this message.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N2 will send a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message to N5.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scenario 4: </a:t>
            </a:r>
            <a:r>
              <a:rPr b="0" i="0">
                <a:latin typeface="+mn-lt"/>
                <a:ea typeface="+mn-ea"/>
                <a:cs typeface="+mn-cs"/>
                <a:sym typeface="Helvetica Light"/>
              </a:rPr>
              <a:t>N1 was the originating node for this message.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N2 becomes effective HEAD for this message and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sends a reply to client.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So it is possible that N2/N5 may receive same message more than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once. Fortunately, N2/N5 has enough information in their state 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i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0">
                <a:latin typeface="+mn-lt"/>
                <a:ea typeface="+mn-ea"/>
                <a:cs typeface="+mn-cs"/>
                <a:sym typeface="Helvetica Light"/>
              </a:rPr>
              <a:t>to know if a message is duplicate or not.</a:t>
            </a:r>
            <a:endParaRPr b="0" i="0"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965445" y="7211531"/>
            <a:ext cx="556374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Similarly, client may also receive a duplicate response and </a:t>
            </a:r>
          </a:p>
          <a:p>
            <a:pPr algn="l">
              <a:defRPr sz="1500"/>
            </a:pPr>
            <a:r>
              <a:t>its should know how to deal with such duplicate responses.</a:t>
            </a:r>
          </a:p>
          <a:p>
            <a:pPr algn="l">
              <a:defRPr sz="1500"/>
            </a:pPr>
            <a:r>
              <a:t>So it is also possible that a client can send a update request to </a:t>
            </a:r>
          </a:p>
          <a:p>
            <a:pPr algn="l">
              <a:defRPr sz="1500"/>
            </a:pPr>
            <a:r>
              <a:t>one node (N1) and receive response from another node (N2).</a:t>
            </a:r>
          </a:p>
          <a:p>
            <a:pPr algn="l">
              <a:defRPr sz="1500"/>
            </a:pPr>
            <a:r>
              <a:t>This is the reason for having a async communication between</a:t>
            </a:r>
          </a:p>
          <a:p>
            <a:pPr algn="l">
              <a:defRPr sz="1500"/>
            </a:pPr>
            <a:r>
              <a:t>client and server.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adding node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420" name="Shape 420"/>
          <p:cNvSpPr/>
          <p:nvPr/>
        </p:nvSpPr>
        <p:spPr>
          <a:xfrm>
            <a:off x="1513656" y="438212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1" name="Shape 421"/>
          <p:cNvSpPr/>
          <p:nvPr/>
        </p:nvSpPr>
        <p:spPr>
          <a:xfrm>
            <a:off x="2618556" y="628712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2" name="Shape 422"/>
          <p:cNvSpPr/>
          <p:nvPr/>
        </p:nvSpPr>
        <p:spPr>
          <a:xfrm>
            <a:off x="3771932" y="2910459"/>
            <a:ext cx="762001" cy="762001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" name="Shape 423"/>
          <p:cNvSpPr/>
          <p:nvPr/>
        </p:nvSpPr>
        <p:spPr>
          <a:xfrm>
            <a:off x="5158556" y="628712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4" name="Shape 424"/>
          <p:cNvSpPr/>
          <p:nvPr/>
        </p:nvSpPr>
        <p:spPr>
          <a:xfrm>
            <a:off x="5984056" y="438212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5" name="Shape 425"/>
          <p:cNvSpPr/>
          <p:nvPr/>
        </p:nvSpPr>
        <p:spPr>
          <a:xfrm>
            <a:off x="4671959" y="5406604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" name="Shape 426"/>
          <p:cNvSpPr/>
          <p:nvPr/>
        </p:nvSpPr>
        <p:spPr>
          <a:xfrm>
            <a:off x="3380556" y="5533604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7" name="Shape 427"/>
          <p:cNvSpPr/>
          <p:nvPr/>
        </p:nvSpPr>
        <p:spPr>
          <a:xfrm>
            <a:off x="3898932" y="3982071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8" name="Shape 428"/>
          <p:cNvSpPr/>
          <p:nvPr/>
        </p:nvSpPr>
        <p:spPr>
          <a:xfrm>
            <a:off x="4968056" y="4509121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9" name="Shape 429"/>
          <p:cNvSpPr/>
          <p:nvPr/>
        </p:nvSpPr>
        <p:spPr>
          <a:xfrm>
            <a:off x="2847156" y="4509121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0" name="Shape 430"/>
          <p:cNvSpPr/>
          <p:nvPr/>
        </p:nvSpPr>
        <p:spPr>
          <a:xfrm>
            <a:off x="3974052" y="3126359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431" name="Shape 431"/>
          <p:cNvSpPr/>
          <p:nvPr/>
        </p:nvSpPr>
        <p:spPr>
          <a:xfrm>
            <a:off x="6186176" y="4598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432" name="Shape 432"/>
          <p:cNvSpPr/>
          <p:nvPr/>
        </p:nvSpPr>
        <p:spPr>
          <a:xfrm>
            <a:off x="3974052" y="407097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433" name="Shape 433"/>
          <p:cNvSpPr/>
          <p:nvPr/>
        </p:nvSpPr>
        <p:spPr>
          <a:xfrm>
            <a:off x="1715776" y="4598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434" name="Shape 434"/>
          <p:cNvSpPr/>
          <p:nvPr/>
        </p:nvSpPr>
        <p:spPr>
          <a:xfrm>
            <a:off x="2922276" y="4598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435" name="Shape 435"/>
          <p:cNvSpPr/>
          <p:nvPr/>
        </p:nvSpPr>
        <p:spPr>
          <a:xfrm>
            <a:off x="2820676" y="6503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436" name="Shape 436"/>
          <p:cNvSpPr/>
          <p:nvPr/>
        </p:nvSpPr>
        <p:spPr>
          <a:xfrm>
            <a:off x="3455676" y="562250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437" name="Shape 437"/>
          <p:cNvSpPr/>
          <p:nvPr/>
        </p:nvSpPr>
        <p:spPr>
          <a:xfrm>
            <a:off x="4747079" y="549550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438" name="Shape 438"/>
          <p:cNvSpPr/>
          <p:nvPr/>
        </p:nvSpPr>
        <p:spPr>
          <a:xfrm>
            <a:off x="5360676" y="6503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439" name="Shape 439"/>
          <p:cNvSpPr/>
          <p:nvPr/>
        </p:nvSpPr>
        <p:spPr>
          <a:xfrm>
            <a:off x="5043176" y="459802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440" name="Shape 440"/>
          <p:cNvSpPr/>
          <p:nvPr/>
        </p:nvSpPr>
        <p:spPr>
          <a:xfrm flipH="1" flipV="1">
            <a:off x="5009148" y="5874278"/>
            <a:ext cx="416836" cy="4168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1" name="Shape 441"/>
          <p:cNvSpPr/>
          <p:nvPr/>
        </p:nvSpPr>
        <p:spPr>
          <a:xfrm flipH="1">
            <a:off x="5434569" y="4793154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2" name="Shape 442"/>
          <p:cNvSpPr/>
          <p:nvPr/>
        </p:nvSpPr>
        <p:spPr>
          <a:xfrm>
            <a:off x="4102596" y="3654456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3" name="Shape 443"/>
          <p:cNvSpPr/>
          <p:nvPr/>
        </p:nvSpPr>
        <p:spPr>
          <a:xfrm>
            <a:off x="2338013" y="4752981"/>
            <a:ext cx="534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4" name="Shape 444"/>
          <p:cNvSpPr/>
          <p:nvPr/>
        </p:nvSpPr>
        <p:spPr>
          <a:xfrm flipV="1">
            <a:off x="3181503" y="6013276"/>
            <a:ext cx="348780" cy="348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5" name="Shape 445"/>
          <p:cNvSpPr/>
          <p:nvPr/>
        </p:nvSpPr>
        <p:spPr>
          <a:xfrm flipH="1" flipV="1">
            <a:off x="2000897" y="5071776"/>
            <a:ext cx="665203" cy="14262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6" name="Shape 446"/>
          <p:cNvSpPr/>
          <p:nvPr/>
        </p:nvSpPr>
        <p:spPr>
          <a:xfrm flipH="1">
            <a:off x="3321503" y="6668121"/>
            <a:ext cx="18961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" name="Shape 447"/>
          <p:cNvSpPr/>
          <p:nvPr/>
        </p:nvSpPr>
        <p:spPr>
          <a:xfrm flipH="1">
            <a:off x="5795409" y="5154559"/>
            <a:ext cx="520636" cy="12716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8" name="Shape 448"/>
          <p:cNvSpPr/>
          <p:nvPr/>
        </p:nvSpPr>
        <p:spPr>
          <a:xfrm>
            <a:off x="4477260" y="3446790"/>
            <a:ext cx="1610120" cy="989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9" name="Shape 449"/>
          <p:cNvSpPr/>
          <p:nvPr/>
        </p:nvSpPr>
        <p:spPr>
          <a:xfrm flipV="1">
            <a:off x="2097855" y="3435079"/>
            <a:ext cx="1737400" cy="9880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0" name="Shape 450"/>
          <p:cNvSpPr/>
          <p:nvPr/>
        </p:nvSpPr>
        <p:spPr>
          <a:xfrm>
            <a:off x="7329176" y="3664572"/>
            <a:ext cx="5435592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What happens when N1 is added back into ring</a:t>
            </a:r>
          </a:p>
          <a:p>
            <a:pPr algn="l">
              <a:defRPr sz="1500"/>
            </a:pPr>
          </a:p>
          <a:p>
            <a:pPr algn="l">
              <a:defRPr sz="1500"/>
            </a:pPr>
            <a:r>
              <a:t>Every node will receive this information and they</a:t>
            </a:r>
          </a:p>
          <a:p>
            <a:pPr algn="l">
              <a:defRPr sz="1500"/>
            </a:pPr>
            <a:r>
              <a:t>will update repl_ring state information and also</a:t>
            </a:r>
          </a:p>
          <a:p>
            <a:pPr algn="l">
              <a:defRPr sz="1500"/>
            </a:pPr>
            <a:r>
              <a:t>setup failure detection for N1.</a:t>
            </a:r>
          </a:p>
          <a:p>
            <a:pPr algn="l">
              <a:defRPr sz="1500"/>
            </a:pPr>
            <a:r>
              <a:t>In addition to this, N5 will make N1 as its successor </a:t>
            </a:r>
          </a:p>
          <a:p>
            <a:pPr algn="l">
              <a:defRPr sz="1500"/>
            </a:pPr>
            <a:r>
              <a:t>and N2 will make N1 as its predecessor.</a:t>
            </a:r>
          </a:p>
          <a:p>
            <a:pPr algn="l">
              <a:defRPr sz="1500"/>
            </a:pPr>
          </a:p>
          <a:p>
            <a:pPr algn="l">
              <a:defRPr sz="1500"/>
            </a:pPr>
            <a:r>
              <a:t>N1 will update its repl_ring state information and make</a:t>
            </a:r>
          </a:p>
          <a:p>
            <a:pPr algn="l">
              <a:defRPr sz="1500"/>
            </a:pPr>
            <a:r>
              <a:t>N2 as its successor and N5 as its predecessor. </a:t>
            </a:r>
          </a:p>
          <a:p>
            <a:pPr algn="l">
              <a:defRPr sz="1500"/>
            </a:pPr>
            <a:r>
              <a:t>It will also setup failure detection</a:t>
            </a:r>
          </a:p>
          <a:p>
            <a:pPr algn="l">
              <a:defRPr sz="1500"/>
            </a:pPr>
            <a:r>
              <a:t>for all other nodes (N2, N3, N4, N5).</a:t>
            </a:r>
          </a:p>
          <a:p>
            <a:pPr algn="l">
              <a:defRPr sz="1500"/>
            </a:pPr>
            <a:r>
              <a:t>N1 may also be lagging behind other nodes in terms </a:t>
            </a:r>
          </a:p>
          <a:p>
            <a:pPr algn="l">
              <a:defRPr sz="1500"/>
            </a:pPr>
            <a:r>
              <a:t>of data that it has. So it get the missing updates from </a:t>
            </a:r>
          </a:p>
          <a:p>
            <a:pPr algn="l">
              <a:defRPr sz="1500"/>
            </a:pPr>
            <a:r>
              <a:t>its successor (N2) and become current.</a:t>
            </a:r>
          </a:p>
        </p:txBody>
      </p:sp>
      <p:sp>
        <p:nvSpPr>
          <p:cNvPr id="451" name="Shape 451"/>
          <p:cNvSpPr/>
          <p:nvPr/>
        </p:nvSpPr>
        <p:spPr>
          <a:xfrm>
            <a:off x="961093" y="7516131"/>
            <a:ext cx="9713179" cy="55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corner case 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N2 has some updates in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phase. Will N1 receive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message?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additional features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454" name="Shape 454"/>
          <p:cNvSpPr/>
          <p:nvPr/>
        </p:nvSpPr>
        <p:spPr>
          <a:xfrm>
            <a:off x="2337396" y="8020057"/>
            <a:ext cx="8273753" cy="5334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source code : </a:t>
            </a:r>
            <a:r>
              <a:rPr u="sng">
                <a:hlinkClick r:id="rId2" invalidUrl="" action="" tgtFrame="" tooltip="" history="1" highlightClick="0" endSnd="0"/>
              </a:rPr>
              <a:t>github.com/gyanaggarwal/erlang_craq.git</a:t>
            </a:r>
          </a:p>
        </p:txBody>
      </p:sp>
      <p:sp>
        <p:nvSpPr>
          <p:cNvPr id="455" name="Shape 455"/>
          <p:cNvSpPr/>
          <p:nvPr/>
        </p:nvSpPr>
        <p:spPr>
          <a:xfrm>
            <a:off x="1772236" y="3460749"/>
            <a:ext cx="1039271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-"/>
            </a:pPr>
            <a:r>
              <a:t>sorted or user-defined node order</a:t>
            </a:r>
          </a:p>
          <a:p>
            <a:pPr marL="444500" indent="-444500" algn="l">
              <a:buSzPct val="75000"/>
              <a:buChar char="-"/>
            </a:pPr>
            <a:r>
              <a:t>mini-transaction for updating multiple object</a:t>
            </a:r>
          </a:p>
          <a:p>
            <a:pPr marL="444500" indent="-444500" algn="l">
              <a:buSzPct val="75000"/>
              <a:buChar char="-"/>
            </a:pPr>
            <a:r>
              <a:t>Check pointing data file to detect file corruption</a:t>
            </a:r>
          </a:p>
          <a:p>
            <a:pPr marL="444500" indent="-444500" algn="l">
              <a:buSzPct val="75000"/>
              <a:buChar char="-"/>
            </a:pPr>
            <a:r>
              <a:t>Splitting the data file to manage file size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a Chain Replication</a:t>
            </a:r>
          </a:p>
          <a:p>
            <a:pPr>
              <a:defRPr sz="4000"/>
            </a:pPr>
            <a:r>
              <a:t>————————————————————-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It creates a resilient distributed store. It will always be consistent and available despite of server failures (CA). 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It assumes that a point-to-point communication is always available between all the servers (partition intolerant). A failure detection mechanism is being setup to detect any server failure. 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All server but one can fail and system will still work. 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Clients can read and write using any server concurrently thus making it a high throughput store. It will also prevent concurrent update to same object to maintain consistency.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It also solves the read-inversion problem and prevents any read from returning an old value after an earlier read returned a new value. 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Let us examine 2 different architectures to implement a Chain Replication.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1. High Throughput Atomic Store (HTAS)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  <a:r>
              <a:t>2. Chain Replication Apportioned Query (CRAQ)</a:t>
            </a:r>
          </a:p>
          <a:p>
            <a:pPr marL="0" indent="0" defTabSz="508254">
              <a:spcBef>
                <a:spcPts val="1700"/>
              </a:spcBef>
              <a:buSzTx/>
              <a:buNone/>
              <a:defRPr sz="1740"/>
            </a:pPr>
          </a:p>
          <a:p>
            <a:pPr marL="0" indent="0" defTabSz="508254">
              <a:lnSpc>
                <a:spcPct val="30000"/>
              </a:lnSpc>
              <a:spcBef>
                <a:spcPts val="3600"/>
              </a:spcBef>
              <a:buSzTx/>
              <a:buNone/>
              <a:defRPr sz="174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HTAS -Overview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126" name="Shape 126"/>
          <p:cNvSpPr/>
          <p:nvPr/>
        </p:nvSpPr>
        <p:spPr>
          <a:xfrm>
            <a:off x="1328556" y="446755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2433456" y="637255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3586832" y="299589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4973456" y="637255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5798956" y="4467551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3788953" y="321179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132" name="Shape 132"/>
          <p:cNvSpPr/>
          <p:nvPr/>
        </p:nvSpPr>
        <p:spPr>
          <a:xfrm>
            <a:off x="6001077" y="468345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133" name="Shape 133"/>
          <p:cNvSpPr/>
          <p:nvPr/>
        </p:nvSpPr>
        <p:spPr>
          <a:xfrm>
            <a:off x="1530677" y="4683451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134" name="Shape 134"/>
          <p:cNvSpPr/>
          <p:nvPr/>
        </p:nvSpPr>
        <p:spPr>
          <a:xfrm>
            <a:off x="2635577" y="6588452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135" name="Shape 135"/>
          <p:cNvSpPr/>
          <p:nvPr/>
        </p:nvSpPr>
        <p:spPr>
          <a:xfrm>
            <a:off x="5175577" y="6588452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1815798" y="5157206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 flipH="1">
            <a:off x="3136404" y="6753552"/>
            <a:ext cx="18961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5610310" y="5239989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4292160" y="3532221"/>
            <a:ext cx="1610120" cy="989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1912756" y="3520509"/>
            <a:ext cx="1737400" cy="9880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7759102" y="2609845"/>
            <a:ext cx="5056897" cy="558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500"/>
            </a:pPr>
            <a:r>
              <a:t>Clients can use any server to read or write.</a:t>
            </a:r>
          </a:p>
          <a:p>
            <a:pPr algn="l">
              <a:defRPr sz="1500"/>
            </a:pPr>
            <a:r>
              <a:t>All the server are logically connected in a ring.</a:t>
            </a:r>
          </a:p>
          <a:p>
            <a:pPr algn="l">
              <a:defRPr sz="1500"/>
            </a:pPr>
            <a:r>
              <a:t>HTAS uses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read-one write-all </a:t>
            </a:r>
            <a:r>
              <a:t>strategy.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write operation: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Client initiates a write operation for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object A1 on N1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N1 will start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 for A1 and send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N2 (successor). This message only indicates to N2 that A1 is going to be updated. N2 will forward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 to N3 and eventually it will come back to N1. At this point every node will become aware that A1 is going to be updated. Once N1 gets the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message, it will persist the change for A1 and start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 and send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N2. N2 will also persist the change and forward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N3 and again eventually it will come back to N1. Once N1 receives the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message, it will acknowledge the client about the completion of write operation. It will take 2N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messages to complete an update operation.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read operation: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Client initiates a read operation for object A1 on N3. If N3 is not under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 for A1, it will respond to the client with existing value of A1 that it has. But if under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 for A1, it will hold the request and will respond to the client with new value when it persist the change.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CRAQ - Overview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144" name="Shape 144"/>
          <p:cNvSpPr/>
          <p:nvPr/>
        </p:nvSpPr>
        <p:spPr>
          <a:xfrm>
            <a:off x="8791252" y="268145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6984444" y="268145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1892461" y="268145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5177635" y="268145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3535048" y="2681450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1957040" y="2897350"/>
            <a:ext cx="63284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HEAD</a:t>
            </a:r>
          </a:p>
        </p:txBody>
      </p:sp>
      <p:sp>
        <p:nvSpPr>
          <p:cNvPr id="150" name="Shape 150"/>
          <p:cNvSpPr/>
          <p:nvPr/>
        </p:nvSpPr>
        <p:spPr>
          <a:xfrm>
            <a:off x="3737169" y="28973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151" name="Shape 151"/>
          <p:cNvSpPr/>
          <p:nvPr/>
        </p:nvSpPr>
        <p:spPr>
          <a:xfrm>
            <a:off x="8927936" y="2897350"/>
            <a:ext cx="4886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TAIL</a:t>
            </a:r>
          </a:p>
        </p:txBody>
      </p:sp>
      <p:sp>
        <p:nvSpPr>
          <p:cNvPr id="152" name="Shape 152"/>
          <p:cNvSpPr/>
          <p:nvPr/>
        </p:nvSpPr>
        <p:spPr>
          <a:xfrm>
            <a:off x="7186564" y="28973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153" name="Shape 153"/>
          <p:cNvSpPr/>
          <p:nvPr/>
        </p:nvSpPr>
        <p:spPr>
          <a:xfrm>
            <a:off x="5354456" y="28973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154" name="Shape 154"/>
          <p:cNvSpPr/>
          <p:nvPr/>
        </p:nvSpPr>
        <p:spPr>
          <a:xfrm flipV="1">
            <a:off x="7748923" y="3062450"/>
            <a:ext cx="10447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5920663" y="3062450"/>
            <a:ext cx="10651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4281609" y="3062450"/>
            <a:ext cx="9114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2639022" y="3062450"/>
            <a:ext cx="9114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982424" y="3779359"/>
            <a:ext cx="8037231" cy="444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500"/>
            </a:pPr>
            <a:r>
              <a:t>Clients can use any server to read but it can initiate write only on head.</a:t>
            </a:r>
          </a:p>
          <a:p>
            <a:pPr algn="l">
              <a:defRPr sz="1500"/>
            </a:pPr>
            <a:r>
              <a:t>All the server are logically connected in a chain.</a:t>
            </a:r>
          </a:p>
          <a:p>
            <a:pPr algn="l">
              <a:defRPr sz="1500"/>
            </a:pPr>
            <a:r>
              <a:t>CRAQ uses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read-one (apportioned query) write-all </a:t>
            </a:r>
            <a:r>
              <a:t>strategy.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write operation: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Client initiates a write operation for object A1 on HEAD.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HEAD will start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 for A1, HEAD will make update for A1 but this update will not be committed, which means, the updated value of A1 will not be available for query.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also and send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N2 (successor). Similarly, N2 will also make uncommitted update for A1 and it will send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its successor N3. Eventually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will reach TAIL. TAIL will make an update for A1 and also commit.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start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commit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phase. TAIL will send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commit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its predecessor (N4). N4 will commit its update and send the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commit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 to its predecessor and eventually HEAD will receive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commit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message. HEAD will also commit the update and will acknowledge the client about the completion of write operation.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Other nodes can have an uncommitted update but TAIL will always have committed update.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will take only 2N-2 messages to complete an update operation.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read operation: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Client can initiate a read operation for an object on any node. If client initiate a read operation for A1 on N3. If N3 has a committed value of A1, it will respond to client’s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request with value of A1. If N3 has uncommitted value for A1, it will get the committed value for A1 from the TAIL and respond to client’s request. </a:t>
            </a:r>
          </a:p>
        </p:txBody>
      </p:sp>
      <p:sp>
        <p:nvSpPr>
          <p:cNvPr id="159" name="Shape 159"/>
          <p:cNvSpPr/>
          <p:nvPr/>
        </p:nvSpPr>
        <p:spPr>
          <a:xfrm flipH="1">
            <a:off x="7767766" y="3189450"/>
            <a:ext cx="10070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 flipH="1">
            <a:off x="5941419" y="3189450"/>
            <a:ext cx="10127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4306214" y="3189450"/>
            <a:ext cx="8513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H="1">
            <a:off x="2639022" y="3189450"/>
            <a:ext cx="8833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823961" y="323082"/>
            <a:ext cx="11099801" cy="2159001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High Throughput Chain Replication</a:t>
            </a:r>
          </a:p>
          <a:p>
            <a:pPr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Overview</a:t>
            </a:r>
          </a:p>
          <a:p>
            <a:pPr>
              <a:defRPr sz="2400"/>
            </a:pPr>
            <a:r>
              <a:t>———————————————————————————————————</a:t>
            </a:r>
          </a:p>
        </p:txBody>
      </p:sp>
      <p:sp>
        <p:nvSpPr>
          <p:cNvPr id="165" name="Shape 165"/>
          <p:cNvSpPr/>
          <p:nvPr/>
        </p:nvSpPr>
        <p:spPr>
          <a:xfrm>
            <a:off x="1094131" y="4942295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6186831" y="4942295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2179981" y="74060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>
            <a:off x="5094631" y="74060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3640481" y="3066962"/>
            <a:ext cx="762001" cy="757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2243481" y="5007928"/>
            <a:ext cx="635001" cy="630735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4967631" y="5007928"/>
            <a:ext cx="635001" cy="630735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459631" y="6544629"/>
            <a:ext cx="635001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2973731" y="6544629"/>
            <a:ext cx="635001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3703981" y="4271328"/>
            <a:ext cx="635001" cy="630735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1296251" y="5158195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176" name="Shape 176"/>
          <p:cNvSpPr/>
          <p:nvPr/>
        </p:nvSpPr>
        <p:spPr>
          <a:xfrm>
            <a:off x="2382101" y="5158195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177" name="Shape 177"/>
          <p:cNvSpPr/>
          <p:nvPr/>
        </p:nvSpPr>
        <p:spPr>
          <a:xfrm>
            <a:off x="3842601" y="3280728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178" name="Shape 178"/>
          <p:cNvSpPr/>
          <p:nvPr/>
        </p:nvSpPr>
        <p:spPr>
          <a:xfrm>
            <a:off x="3842601" y="4421595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179" name="Shape 179"/>
          <p:cNvSpPr/>
          <p:nvPr/>
        </p:nvSpPr>
        <p:spPr>
          <a:xfrm>
            <a:off x="2382101" y="76219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180" name="Shape 180"/>
          <p:cNvSpPr/>
          <p:nvPr/>
        </p:nvSpPr>
        <p:spPr>
          <a:xfrm>
            <a:off x="5296751" y="76219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181" name="Shape 181"/>
          <p:cNvSpPr/>
          <p:nvPr/>
        </p:nvSpPr>
        <p:spPr>
          <a:xfrm>
            <a:off x="6388951" y="5158195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182" name="Shape 182"/>
          <p:cNvSpPr/>
          <p:nvPr/>
        </p:nvSpPr>
        <p:spPr>
          <a:xfrm>
            <a:off x="3112351" y="66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183" name="Shape 183"/>
          <p:cNvSpPr/>
          <p:nvPr/>
        </p:nvSpPr>
        <p:spPr>
          <a:xfrm>
            <a:off x="4598251" y="66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184" name="Shape 184"/>
          <p:cNvSpPr/>
          <p:nvPr/>
        </p:nvSpPr>
        <p:spPr>
          <a:xfrm>
            <a:off x="5106251" y="5158195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185" name="Shape 185"/>
          <p:cNvSpPr/>
          <p:nvPr/>
        </p:nvSpPr>
        <p:spPr>
          <a:xfrm flipV="1">
            <a:off x="1708940" y="3482671"/>
            <a:ext cx="1991852" cy="157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 flipH="1">
            <a:off x="5674032" y="5652010"/>
            <a:ext cx="961189" cy="1847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 flipH="1">
            <a:off x="2909106" y="7787096"/>
            <a:ext cx="22184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 flipH="1" flipV="1">
            <a:off x="1630393" y="5663130"/>
            <a:ext cx="770031" cy="177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4351151" y="3498985"/>
            <a:ext cx="2256106" cy="15012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 flipH="1">
            <a:off x="5606305" y="5323295"/>
            <a:ext cx="5768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4021481" y="3815669"/>
            <a:ext cx="1" cy="473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 flipV="1">
            <a:off x="2702231" y="7067385"/>
            <a:ext cx="423123" cy="4231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 flipH="1" flipV="1">
            <a:off x="4924732" y="7046006"/>
            <a:ext cx="346837" cy="467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1802895" y="5323295"/>
            <a:ext cx="4303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>
            <a:off x="7364507" y="2186395"/>
            <a:ext cx="555553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update</a:t>
            </a:r>
          </a:p>
          <a:p>
            <a:pPr algn="l">
              <a:defRPr sz="1500"/>
            </a:pPr>
            <a:r>
              <a:t>When a client starts an update with a node </a:t>
            </a:r>
          </a:p>
          <a:p>
            <a:pPr algn="l">
              <a:defRPr sz="1500"/>
            </a:pPr>
            <a:r>
              <a:t>(originating node), that node becomes HEAD </a:t>
            </a:r>
          </a:p>
          <a:p>
            <a:pPr algn="l">
              <a:defRPr sz="1500"/>
            </a:pPr>
            <a:r>
              <a:t>for that specific update message and the </a:t>
            </a:r>
          </a:p>
          <a:p>
            <a:pPr algn="l">
              <a:defRPr sz="1500"/>
            </a:pPr>
            <a:r>
              <a:t>predecessor of that node becomes TAIL</a:t>
            </a:r>
          </a:p>
          <a:p>
            <a:pPr algn="l">
              <a:defRPr sz="1500"/>
            </a:pPr>
            <a:r>
              <a:t>for that specific update message.</a:t>
            </a:r>
          </a:p>
          <a:p>
            <a:pPr algn="l">
              <a:defRPr sz="1500"/>
            </a:pPr>
            <a:r>
              <a:t> </a:t>
            </a:r>
          </a:p>
          <a:p>
            <a:pPr algn="l">
              <a:defRPr sz="1500"/>
            </a:pPr>
            <a:r>
              <a:t>HEAD will start the </a:t>
            </a:r>
            <a:r>
              <a:rPr i="1"/>
              <a:t>pre-write </a:t>
            </a:r>
            <a:r>
              <a:t>phase (clock-wise) </a:t>
            </a:r>
          </a:p>
          <a:p>
            <a:pPr algn="l">
              <a:defRPr sz="1500"/>
            </a:pPr>
            <a:r>
              <a:t>for update message and when that message </a:t>
            </a:r>
          </a:p>
          <a:p>
            <a:pPr algn="l">
              <a:defRPr sz="1500"/>
            </a:pPr>
            <a:r>
              <a:t>reaches TAIL, it will persist the update and </a:t>
            </a:r>
          </a:p>
          <a:p>
            <a:pPr algn="l">
              <a:defRPr sz="1500"/>
            </a:pPr>
            <a:r>
              <a:t>start a </a:t>
            </a:r>
            <a:r>
              <a:rPr i="1"/>
              <a:t>write </a:t>
            </a:r>
            <a:r>
              <a:t>phase (anti clock-wise). </a:t>
            </a:r>
            <a:r>
              <a:rPr i="1"/>
              <a:t>write </a:t>
            </a:r>
            <a:r>
              <a:t>message</a:t>
            </a:r>
          </a:p>
          <a:p>
            <a:pPr algn="l">
              <a:defRPr sz="1500"/>
            </a:pPr>
            <a:r>
              <a:t>will reach every node and eventually the HEAD node.</a:t>
            </a:r>
          </a:p>
          <a:p>
            <a:pPr algn="l">
              <a:defRPr sz="1500"/>
            </a:pPr>
            <a:r>
              <a:t>Every node (including HEAD) will persist the update</a:t>
            </a:r>
          </a:p>
          <a:p>
            <a:pPr algn="l">
              <a:defRPr sz="1500"/>
            </a:pPr>
            <a:r>
              <a:t>and HEAD will acknowledge the client about completion</a:t>
            </a:r>
          </a:p>
          <a:p>
            <a:pPr algn="l">
              <a:defRPr sz="1500"/>
            </a:pPr>
            <a:r>
              <a:t>of update. It allows client to use any node for update and </a:t>
            </a:r>
          </a:p>
          <a:p>
            <a:pPr algn="l">
              <a:defRPr sz="1500"/>
            </a:pPr>
            <a:r>
              <a:t>it takes only 2N-2 messages to complete an update.</a:t>
            </a:r>
          </a:p>
          <a:p>
            <a:pPr algn="l">
              <a:defRPr sz="1500"/>
            </a:p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query</a:t>
            </a:r>
          </a:p>
          <a:p>
            <a:pPr algn="l">
              <a:defRPr sz="1500"/>
            </a:pPr>
            <a:r>
              <a:t>When a client makes a query for an object and if the </a:t>
            </a:r>
          </a:p>
          <a:p>
            <a:pPr algn="l">
              <a:defRPr sz="1500"/>
            </a:pPr>
            <a:r>
              <a:t>object is not under </a:t>
            </a:r>
            <a:r>
              <a:rPr i="1"/>
              <a:t>pre-write </a:t>
            </a:r>
            <a:r>
              <a:t>phase then the node</a:t>
            </a:r>
          </a:p>
          <a:p>
            <a:pPr algn="l">
              <a:defRPr sz="1500"/>
            </a:pPr>
            <a:r>
              <a:t>will respond immediately with value. </a:t>
            </a:r>
          </a:p>
          <a:p>
            <a:pPr algn="l">
              <a:defRPr sz="1500"/>
            </a:pPr>
            <a:r>
              <a:t>If the object is under </a:t>
            </a:r>
            <a:r>
              <a:rPr i="1"/>
              <a:t>pre-write </a:t>
            </a:r>
            <a:r>
              <a:t>phase, there are 4 choices</a:t>
            </a:r>
          </a:p>
          <a:p>
            <a:pPr algn="l">
              <a:defRPr sz="1500"/>
            </a:pPr>
            <a:r>
              <a:t>(all the 4 implementation are available).</a:t>
            </a:r>
          </a:p>
          <a:p>
            <a:pPr marL="264583" indent="-264583" algn="l">
              <a:buSzPct val="100000"/>
              <a:buAutoNum type="arabicPeriod" startAt="1"/>
              <a:defRPr sz="1500"/>
            </a:pPr>
            <a:r>
              <a:t>Send the request to TAIL of the </a:t>
            </a:r>
            <a:r>
              <a:rPr i="1"/>
              <a:t>pre-write </a:t>
            </a:r>
            <a:r>
              <a:t>message </a:t>
            </a:r>
          </a:p>
          <a:p>
            <a:pPr marL="264583" indent="-264583" algn="l">
              <a:buSzPct val="100000"/>
              <a:buAutoNum type="arabicPeriod" startAt="1"/>
              <a:defRPr sz="1500"/>
            </a:pPr>
            <a:r>
              <a:t>Hold the message and respond when </a:t>
            </a:r>
            <a:r>
              <a:rPr i="1"/>
              <a:t>write </a:t>
            </a:r>
            <a:r>
              <a:t>is performed</a:t>
            </a:r>
          </a:p>
          <a:p>
            <a:pPr marL="264583" indent="-264583" algn="l">
              <a:buSzPct val="100000"/>
              <a:buAutoNum type="arabicPeriod" startAt="1"/>
              <a:defRPr sz="1500"/>
            </a:pPr>
            <a:r>
              <a:t>Respond with existing committed value with a tag </a:t>
            </a:r>
            <a:r>
              <a:rPr i="1"/>
              <a:t>dirty_read</a:t>
            </a:r>
            <a:endParaRPr i="1"/>
          </a:p>
          <a:p>
            <a:pPr marL="264583" indent="-264583" algn="l">
              <a:buSzPct val="100000"/>
              <a:buAutoNum type="arabicPeriod" startAt="1"/>
              <a:defRPr sz="1500"/>
            </a:pPr>
            <a:r>
              <a:t>Send an error response saying the object is </a:t>
            </a:r>
            <a:r>
              <a:rPr i="1"/>
              <a:t>being_updated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823961" y="323082"/>
            <a:ext cx="11099801" cy="2159001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 Implementation (erlang_craq)</a:t>
            </a:r>
          </a:p>
          <a:p>
            <a:pPr>
              <a:defRPr sz="2400"/>
            </a:pPr>
            <a:r>
              <a:t>Architecture</a:t>
            </a:r>
          </a:p>
          <a:p>
            <a:pPr>
              <a:defRPr sz="2400"/>
            </a:pPr>
            <a:r>
              <a:t>———————————————————————————————————</a:t>
            </a:r>
          </a:p>
        </p:txBody>
      </p:sp>
      <p:sp>
        <p:nvSpPr>
          <p:cNvPr id="198" name="Shape 198"/>
          <p:cNvSpPr/>
          <p:nvPr/>
        </p:nvSpPr>
        <p:spPr>
          <a:xfrm>
            <a:off x="2187078" y="2600597"/>
            <a:ext cx="947144" cy="4483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" name="Shape 199"/>
          <p:cNvSpPr/>
          <p:nvPr/>
        </p:nvSpPr>
        <p:spPr>
          <a:xfrm>
            <a:off x="2343810" y="2653332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1193800" y="598170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" name="Shape 201"/>
          <p:cNvSpPr/>
          <p:nvPr/>
        </p:nvSpPr>
        <p:spPr>
          <a:xfrm>
            <a:off x="6286500" y="598170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2" name="Shape 202"/>
          <p:cNvSpPr/>
          <p:nvPr/>
        </p:nvSpPr>
        <p:spPr>
          <a:xfrm>
            <a:off x="2279650" y="844550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5194300" y="844550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3740150" y="4106366"/>
            <a:ext cx="762000" cy="757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>
            <a:off x="2343150" y="6047333"/>
            <a:ext cx="635000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5067300" y="6047333"/>
            <a:ext cx="635000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4559300" y="7584033"/>
            <a:ext cx="635000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3073400" y="7584033"/>
            <a:ext cx="635000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Shape 209"/>
          <p:cNvSpPr/>
          <p:nvPr/>
        </p:nvSpPr>
        <p:spPr>
          <a:xfrm>
            <a:off x="3803650" y="5310733"/>
            <a:ext cx="635000" cy="630734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1395920" y="61976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211" name="Shape 211"/>
          <p:cNvSpPr/>
          <p:nvPr/>
        </p:nvSpPr>
        <p:spPr>
          <a:xfrm>
            <a:off x="2481770" y="61976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212" name="Shape 212"/>
          <p:cNvSpPr/>
          <p:nvPr/>
        </p:nvSpPr>
        <p:spPr>
          <a:xfrm>
            <a:off x="3942270" y="43201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213" name="Shape 213"/>
          <p:cNvSpPr/>
          <p:nvPr/>
        </p:nvSpPr>
        <p:spPr>
          <a:xfrm>
            <a:off x="3942270" y="54610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214" name="Shape 214"/>
          <p:cNvSpPr/>
          <p:nvPr/>
        </p:nvSpPr>
        <p:spPr>
          <a:xfrm>
            <a:off x="2481770" y="86614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215" name="Shape 215"/>
          <p:cNvSpPr/>
          <p:nvPr/>
        </p:nvSpPr>
        <p:spPr>
          <a:xfrm>
            <a:off x="5396420" y="86614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216" name="Shape 216"/>
          <p:cNvSpPr/>
          <p:nvPr/>
        </p:nvSpPr>
        <p:spPr>
          <a:xfrm>
            <a:off x="6488620" y="61976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217" name="Shape 217"/>
          <p:cNvSpPr/>
          <p:nvPr/>
        </p:nvSpPr>
        <p:spPr>
          <a:xfrm>
            <a:off x="3212020" y="77343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218" name="Shape 218"/>
          <p:cNvSpPr/>
          <p:nvPr/>
        </p:nvSpPr>
        <p:spPr>
          <a:xfrm>
            <a:off x="4697920" y="77343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219" name="Shape 219"/>
          <p:cNvSpPr/>
          <p:nvPr/>
        </p:nvSpPr>
        <p:spPr>
          <a:xfrm>
            <a:off x="5205920" y="61976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220" name="Shape 220"/>
          <p:cNvSpPr/>
          <p:nvPr/>
        </p:nvSpPr>
        <p:spPr>
          <a:xfrm>
            <a:off x="5786356" y="2600597"/>
            <a:ext cx="947144" cy="4483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1" name="Shape 221"/>
          <p:cNvSpPr/>
          <p:nvPr/>
        </p:nvSpPr>
        <p:spPr>
          <a:xfrm>
            <a:off x="5943088" y="2653332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808609" y="4522075"/>
            <a:ext cx="1991852" cy="157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 flipH="1">
            <a:off x="5773700" y="6691414"/>
            <a:ext cx="961190" cy="1847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 flipH="1">
            <a:off x="3008775" y="8826500"/>
            <a:ext cx="22184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 flipH="1" flipV="1">
            <a:off x="1730061" y="6702534"/>
            <a:ext cx="770032" cy="177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>
            <a:off x="4450820" y="4538389"/>
            <a:ext cx="2256105" cy="15012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 flipH="1">
            <a:off x="5705974" y="6362700"/>
            <a:ext cx="57685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4121150" y="4855074"/>
            <a:ext cx="0" cy="4737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 flipV="1">
            <a:off x="2801900" y="8106789"/>
            <a:ext cx="423122" cy="4231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H="1" flipV="1">
            <a:off x="5024400" y="8085410"/>
            <a:ext cx="346838" cy="467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1902564" y="6362700"/>
            <a:ext cx="4303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7905750" y="2222499"/>
            <a:ext cx="3950589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client</a:t>
            </a:r>
          </a:p>
          <a:p>
            <a:pPr algn="l">
              <a:defRPr sz="1500"/>
            </a:pPr>
            <a:r>
              <a:t>communicate (async) with any node </a:t>
            </a:r>
          </a:p>
          <a:p>
            <a:pPr algn="l">
              <a:defRPr sz="1500"/>
            </a:pPr>
            <a:r>
              <a:t>(system_server)</a:t>
            </a:r>
          </a:p>
          <a:p>
            <a:pPr algn="l">
              <a:defRPr sz="1500"/>
            </a:pPr>
            <a:r>
              <a:t>API : setup_repl, query, update, </a:t>
            </a:r>
          </a:p>
          <a:p>
            <a:pPr algn="l">
              <a:defRPr sz="1500"/>
            </a:pPr>
            <a:r>
              <a:t>         delete, add_node</a:t>
            </a:r>
          </a:p>
          <a:p>
            <a:pPr algn="l">
              <a:defRPr sz="1500"/>
            </a:p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system_server</a:t>
            </a:r>
          </a:p>
          <a:p>
            <a:pPr algn="l">
              <a:defRPr sz="1500"/>
            </a:pPr>
            <a:r>
              <a:t>setup failure detection</a:t>
            </a:r>
          </a:p>
          <a:p>
            <a:pPr algn="l">
              <a:defRPr sz="1500"/>
            </a:pPr>
            <a:r>
              <a:t>maintain all the state information needed for </a:t>
            </a:r>
          </a:p>
          <a:p>
            <a:pPr algn="l">
              <a:defRPr sz="1500"/>
            </a:pPr>
            <a:r>
              <a:t>CRAQ operation </a:t>
            </a:r>
          </a:p>
          <a:p>
            <a:pPr algn="l">
              <a:defRPr sz="1500"/>
            </a:pPr>
            <a:r>
              <a:t>communicate (sync) with data_server to </a:t>
            </a:r>
          </a:p>
          <a:p>
            <a:pPr algn="l">
              <a:defRPr sz="1500"/>
            </a:pPr>
            <a:r>
              <a:t>persist/retrieve data</a:t>
            </a:r>
          </a:p>
          <a:p>
            <a:pPr algn="l">
              <a:defRPr sz="1500"/>
            </a:p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data_server</a:t>
            </a:r>
          </a:p>
          <a:p>
            <a:pPr algn="l">
              <a:defRPr sz="1500"/>
            </a:pPr>
            <a:r>
              <a:t>schema-less, column-oriented </a:t>
            </a:r>
          </a:p>
          <a:p>
            <a:pPr algn="l">
              <a:defRPr sz="1500"/>
            </a:pPr>
            <a:r>
              <a:t>persistent data store</a:t>
            </a:r>
          </a:p>
        </p:txBody>
      </p:sp>
      <p:sp>
        <p:nvSpPr>
          <p:cNvPr id="233" name="Shape 233"/>
          <p:cNvSpPr/>
          <p:nvPr/>
        </p:nvSpPr>
        <p:spPr>
          <a:xfrm>
            <a:off x="6335872" y="3053662"/>
            <a:ext cx="525455" cy="29860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 flipH="1">
            <a:off x="4342022" y="3041097"/>
            <a:ext cx="1798106" cy="1224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2622020" y="3063379"/>
            <a:ext cx="1222871" cy="12228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 flipH="1">
            <a:off x="1480029" y="3056638"/>
            <a:ext cx="938737" cy="29662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>
            <a:off x="7925578" y="6057847"/>
            <a:ext cx="2835623" cy="3073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state information 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maintained by system_server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- node_status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  - repl_ring_order</a:t>
            </a:r>
          </a:p>
          <a:p>
            <a:pPr algn="l">
              <a:defRPr sz="1500"/>
            </a:pPr>
            <a:r>
              <a:t>    - repl_ring</a:t>
            </a:r>
          </a:p>
          <a:p>
            <a:pPr algn="l">
              <a:defRPr sz="1500"/>
            </a:pPr>
            <a:r>
              <a:t>    - successor</a:t>
            </a:r>
          </a:p>
          <a:p>
            <a:pPr lvl="1" algn="l">
              <a:defRPr sz="1500"/>
            </a:pPr>
            <a:r>
              <a:t>- predecessor</a:t>
            </a:r>
          </a:p>
          <a:p>
            <a:pPr algn="l">
              <a:defRPr sz="1500"/>
            </a:pPr>
            <a:r>
              <a:t>    - timestamp (logical clock)</a:t>
            </a:r>
          </a:p>
          <a:p>
            <a:pPr algn="l">
              <a:defRPr sz="1500"/>
            </a:pPr>
            <a:r>
              <a:t>    - pre_msg_data</a:t>
            </a:r>
          </a:p>
          <a:p>
            <a:pPr algn="l">
              <a:defRPr sz="1500"/>
            </a:pPr>
            <a:r>
              <a:t>    - msg_data</a:t>
            </a:r>
          </a:p>
          <a:p>
            <a:pPr lvl="1" algn="l">
              <a:defRPr sz="1500"/>
            </a:pPr>
            <a:r>
              <a:t>- pending_pre_msg_data</a:t>
            </a:r>
          </a:p>
          <a:p>
            <a:pPr algn="l">
              <a:defRPr sz="1500"/>
            </a:pPr>
            <a:r>
              <a:t>    - completed_set</a:t>
            </a:r>
          </a:p>
          <a:p>
            <a:pPr algn="l">
              <a:defRPr sz="1500"/>
            </a:pPr>
            <a:r>
              <a:t>    - query_data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setup_repl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240" name="Shape 240"/>
          <p:cNvSpPr/>
          <p:nvPr/>
        </p:nvSpPr>
        <p:spPr>
          <a:xfrm>
            <a:off x="21971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" name="Shape 241"/>
          <p:cNvSpPr/>
          <p:nvPr/>
        </p:nvSpPr>
        <p:spPr>
          <a:xfrm>
            <a:off x="330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4455376" y="3551188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>
            <a:off x="584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" name="Shape 244"/>
          <p:cNvSpPr/>
          <p:nvPr/>
        </p:nvSpPr>
        <p:spPr>
          <a:xfrm>
            <a:off x="66675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>
            <a:off x="5355403" y="6047333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6" name="Shape 246"/>
          <p:cNvSpPr/>
          <p:nvPr/>
        </p:nvSpPr>
        <p:spPr>
          <a:xfrm>
            <a:off x="4064000" y="6174333"/>
            <a:ext cx="508000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>
            <a:off x="4582376" y="4622800"/>
            <a:ext cx="508001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8" name="Shape 248"/>
          <p:cNvSpPr/>
          <p:nvPr/>
        </p:nvSpPr>
        <p:spPr>
          <a:xfrm>
            <a:off x="56515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9" name="Shape 249"/>
          <p:cNvSpPr/>
          <p:nvPr/>
        </p:nvSpPr>
        <p:spPr>
          <a:xfrm>
            <a:off x="35306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>
            <a:off x="4657496" y="3767088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251" name="Shape 251"/>
          <p:cNvSpPr/>
          <p:nvPr/>
        </p:nvSpPr>
        <p:spPr>
          <a:xfrm>
            <a:off x="6869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252" name="Shape 252"/>
          <p:cNvSpPr/>
          <p:nvPr/>
        </p:nvSpPr>
        <p:spPr>
          <a:xfrm>
            <a:off x="4657496" y="47117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253" name="Shape 253"/>
          <p:cNvSpPr/>
          <p:nvPr/>
        </p:nvSpPr>
        <p:spPr>
          <a:xfrm>
            <a:off x="23992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254" name="Shape 254"/>
          <p:cNvSpPr/>
          <p:nvPr/>
        </p:nvSpPr>
        <p:spPr>
          <a:xfrm>
            <a:off x="36057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255" name="Shape 255"/>
          <p:cNvSpPr/>
          <p:nvPr/>
        </p:nvSpPr>
        <p:spPr>
          <a:xfrm>
            <a:off x="350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256" name="Shape 256"/>
          <p:cNvSpPr/>
          <p:nvPr/>
        </p:nvSpPr>
        <p:spPr>
          <a:xfrm>
            <a:off x="4139120" y="6263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257" name="Shape 257"/>
          <p:cNvSpPr/>
          <p:nvPr/>
        </p:nvSpPr>
        <p:spPr>
          <a:xfrm>
            <a:off x="5430523" y="6136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258" name="Shape 258"/>
          <p:cNvSpPr/>
          <p:nvPr/>
        </p:nvSpPr>
        <p:spPr>
          <a:xfrm>
            <a:off x="604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259" name="Shape 259"/>
          <p:cNvSpPr/>
          <p:nvPr/>
        </p:nvSpPr>
        <p:spPr>
          <a:xfrm>
            <a:off x="5726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260" name="Shape 260"/>
          <p:cNvSpPr/>
          <p:nvPr/>
        </p:nvSpPr>
        <p:spPr>
          <a:xfrm flipH="1" flipV="1">
            <a:off x="5692592" y="6515007"/>
            <a:ext cx="416836" cy="4168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1" name="Shape 261"/>
          <p:cNvSpPr/>
          <p:nvPr/>
        </p:nvSpPr>
        <p:spPr>
          <a:xfrm flipH="1">
            <a:off x="6118013" y="5433883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4786040" y="4295185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>
            <a:off x="3021457" y="5393710"/>
            <a:ext cx="534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 flipV="1">
            <a:off x="3864947" y="6654005"/>
            <a:ext cx="348780" cy="348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5" name="Shape 265"/>
          <p:cNvSpPr/>
          <p:nvPr/>
        </p:nvSpPr>
        <p:spPr>
          <a:xfrm flipH="1" flipV="1">
            <a:off x="2684341" y="5712504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 flipH="1">
            <a:off x="4004947" y="7308850"/>
            <a:ext cx="18961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 flipH="1">
            <a:off x="6478853" y="5795287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5160704" y="4087519"/>
            <a:ext cx="1610120" cy="989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 flipV="1">
            <a:off x="2781299" y="4075808"/>
            <a:ext cx="1737400" cy="9880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8254937" y="4240083"/>
            <a:ext cx="3590354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setup_repl</a:t>
            </a:r>
          </a:p>
          <a:p>
            <a:pPr algn="l">
              <a:defRPr sz="1500"/>
            </a:pPr>
            <a:r>
              <a:t>setup failure detection</a:t>
            </a:r>
          </a:p>
          <a:p>
            <a:pPr algn="l">
              <a:defRPr sz="1500"/>
            </a:pPr>
            <a:r>
              <a:t>set the following server state information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node_status 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repl_ring_order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repl_ring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successor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predecessor </a:t>
            </a:r>
          </a:p>
          <a:p>
            <a:pPr lvl="1" marL="629708" indent="-185208" algn="l">
              <a:buSzPct val="75000"/>
              <a:buChar char="-"/>
              <a:defRPr sz="1500"/>
            </a:pPr>
            <a:r>
              <a:t>timestamp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update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273" name="Shape 273"/>
          <p:cNvSpPr/>
          <p:nvPr/>
        </p:nvSpPr>
        <p:spPr>
          <a:xfrm>
            <a:off x="2220176" y="47789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3325076" y="66839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>
            <a:off x="4478452" y="3307334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6" name="Shape 276"/>
          <p:cNvSpPr/>
          <p:nvPr/>
        </p:nvSpPr>
        <p:spPr>
          <a:xfrm>
            <a:off x="5865076" y="66839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7" name="Shape 277"/>
          <p:cNvSpPr/>
          <p:nvPr/>
        </p:nvSpPr>
        <p:spPr>
          <a:xfrm>
            <a:off x="6690576" y="4778996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8" name="Shape 278"/>
          <p:cNvSpPr/>
          <p:nvPr/>
        </p:nvSpPr>
        <p:spPr>
          <a:xfrm>
            <a:off x="5378479" y="5803479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9" name="Shape 279"/>
          <p:cNvSpPr/>
          <p:nvPr/>
        </p:nvSpPr>
        <p:spPr>
          <a:xfrm>
            <a:off x="4087076" y="5930479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0" name="Shape 280"/>
          <p:cNvSpPr/>
          <p:nvPr/>
        </p:nvSpPr>
        <p:spPr>
          <a:xfrm>
            <a:off x="4605452" y="4378946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" name="Shape 281"/>
          <p:cNvSpPr/>
          <p:nvPr/>
        </p:nvSpPr>
        <p:spPr>
          <a:xfrm>
            <a:off x="5674576" y="4905996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" name="Shape 282"/>
          <p:cNvSpPr/>
          <p:nvPr/>
        </p:nvSpPr>
        <p:spPr>
          <a:xfrm>
            <a:off x="3553676" y="4905996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" name="Shape 283"/>
          <p:cNvSpPr/>
          <p:nvPr/>
        </p:nvSpPr>
        <p:spPr>
          <a:xfrm>
            <a:off x="4680572" y="3523234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284" name="Shape 284"/>
          <p:cNvSpPr/>
          <p:nvPr/>
        </p:nvSpPr>
        <p:spPr>
          <a:xfrm>
            <a:off x="6892696" y="49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285" name="Shape 285"/>
          <p:cNvSpPr/>
          <p:nvPr/>
        </p:nvSpPr>
        <p:spPr>
          <a:xfrm>
            <a:off x="4680572" y="446784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286" name="Shape 286"/>
          <p:cNvSpPr/>
          <p:nvPr/>
        </p:nvSpPr>
        <p:spPr>
          <a:xfrm>
            <a:off x="2422296" y="49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287" name="Shape 287"/>
          <p:cNvSpPr/>
          <p:nvPr/>
        </p:nvSpPr>
        <p:spPr>
          <a:xfrm>
            <a:off x="3628796" y="49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288" name="Shape 288"/>
          <p:cNvSpPr/>
          <p:nvPr/>
        </p:nvSpPr>
        <p:spPr>
          <a:xfrm>
            <a:off x="3527196" y="6899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289" name="Shape 289"/>
          <p:cNvSpPr/>
          <p:nvPr/>
        </p:nvSpPr>
        <p:spPr>
          <a:xfrm>
            <a:off x="4162196" y="6019379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290" name="Shape 290"/>
          <p:cNvSpPr/>
          <p:nvPr/>
        </p:nvSpPr>
        <p:spPr>
          <a:xfrm>
            <a:off x="5453599" y="5892379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291" name="Shape 291"/>
          <p:cNvSpPr/>
          <p:nvPr/>
        </p:nvSpPr>
        <p:spPr>
          <a:xfrm>
            <a:off x="6067196" y="6899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292" name="Shape 292"/>
          <p:cNvSpPr/>
          <p:nvPr/>
        </p:nvSpPr>
        <p:spPr>
          <a:xfrm>
            <a:off x="5749696" y="4994896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293" name="Shape 293"/>
          <p:cNvSpPr/>
          <p:nvPr/>
        </p:nvSpPr>
        <p:spPr>
          <a:xfrm flipH="1" flipV="1">
            <a:off x="5715668" y="6271154"/>
            <a:ext cx="416836" cy="416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4" name="Shape 294"/>
          <p:cNvSpPr/>
          <p:nvPr/>
        </p:nvSpPr>
        <p:spPr>
          <a:xfrm flipH="1">
            <a:off x="6141089" y="5190029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5" name="Shape 295"/>
          <p:cNvSpPr/>
          <p:nvPr/>
        </p:nvSpPr>
        <p:spPr>
          <a:xfrm>
            <a:off x="4809116" y="4051331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" name="Shape 296"/>
          <p:cNvSpPr/>
          <p:nvPr/>
        </p:nvSpPr>
        <p:spPr>
          <a:xfrm>
            <a:off x="3044533" y="5149856"/>
            <a:ext cx="534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" name="Shape 297"/>
          <p:cNvSpPr/>
          <p:nvPr/>
        </p:nvSpPr>
        <p:spPr>
          <a:xfrm flipV="1">
            <a:off x="3888023" y="6410152"/>
            <a:ext cx="348780" cy="3487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8" name="Shape 298"/>
          <p:cNvSpPr/>
          <p:nvPr/>
        </p:nvSpPr>
        <p:spPr>
          <a:xfrm flipH="1" flipV="1">
            <a:off x="2707418" y="5468651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 flipH="1">
            <a:off x="4028023" y="7064996"/>
            <a:ext cx="18961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Shape 300"/>
          <p:cNvSpPr/>
          <p:nvPr/>
        </p:nvSpPr>
        <p:spPr>
          <a:xfrm flipH="1">
            <a:off x="6501929" y="5551434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1" name="Shape 301"/>
          <p:cNvSpPr/>
          <p:nvPr/>
        </p:nvSpPr>
        <p:spPr>
          <a:xfrm>
            <a:off x="5183780" y="3843665"/>
            <a:ext cx="1610120" cy="989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2" name="Shape 302"/>
          <p:cNvSpPr/>
          <p:nvPr/>
        </p:nvSpPr>
        <p:spPr>
          <a:xfrm flipV="1">
            <a:off x="2804376" y="3831954"/>
            <a:ext cx="1737400" cy="9880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3" name="Shape 303"/>
          <p:cNvSpPr/>
          <p:nvPr/>
        </p:nvSpPr>
        <p:spPr>
          <a:xfrm>
            <a:off x="8232273" y="2158991"/>
            <a:ext cx="4330334" cy="718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state information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- successor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- predecessor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- timestamp (monotonically increasing number)                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- pre_msg_data (map)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- msg_data (map)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- completed_set (set)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update message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i="1"/>
              <a:t>timestamp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</a:t>
            </a:r>
            <a:r>
              <a:rPr i="1"/>
              <a:t>object_type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</a:t>
            </a:r>
            <a:r>
              <a:rPr i="1"/>
              <a:t>object_id</a:t>
            </a:r>
            <a:endParaRPr i="1"/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update_data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latin typeface="+mn-lt"/>
                <a:ea typeface="+mn-ea"/>
                <a:cs typeface="+mn-cs"/>
                <a:sym typeface="Helvetica Light"/>
              </a:rPr>
              <a:t>  client_id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latin typeface="+mn-lt"/>
                <a:ea typeface="+mn-ea"/>
                <a:cs typeface="+mn-cs"/>
                <a:sym typeface="Helvetica Light"/>
              </a:rPr>
              <a:t>  node_id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latin typeface="+mn-lt"/>
                <a:ea typeface="+mn-ea"/>
                <a:cs typeface="+mn-cs"/>
                <a:sym typeface="Helvetica Light"/>
              </a:rPr>
              <a:t>  msg_ref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When N1 (HEAD) receives a client request for update, it increments its timestamp and creates an update message with new timestamp. It adds this message to its </a:t>
            </a:r>
            <a:r>
              <a:t>pre_msg_data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and sends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 to N2 (successor)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When N2 receives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message,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it updates its timestamp with the timestamp value of message, adds this message to its own </a:t>
            </a:r>
            <a:r>
              <a:t>pre_msg_data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and sends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 to its successor.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When N5 (TAIL) receives a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pre-write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message, since N5 is the TAIL of this message, it persists the data locally using D5, adds it to </a:t>
            </a:r>
            <a:r>
              <a:t>msg_data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and sends 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write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message to N4 (predecessor)</a:t>
            </a:r>
            <a:endParaRPr b="0" i="1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   </a:t>
            </a:r>
          </a:p>
        </p:txBody>
      </p:sp>
      <p:sp>
        <p:nvSpPr>
          <p:cNvPr id="304" name="Shape 304"/>
          <p:cNvSpPr/>
          <p:nvPr/>
        </p:nvSpPr>
        <p:spPr>
          <a:xfrm>
            <a:off x="4362805" y="2177913"/>
            <a:ext cx="947143" cy="44837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5" name="Shape 305"/>
          <p:cNvSpPr/>
          <p:nvPr/>
        </p:nvSpPr>
        <p:spPr>
          <a:xfrm>
            <a:off x="4836376" y="2613906"/>
            <a:ext cx="1" cy="640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6" name="Shape 306"/>
          <p:cNvSpPr/>
          <p:nvPr/>
        </p:nvSpPr>
        <p:spPr>
          <a:xfrm>
            <a:off x="4519536" y="2230647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307" name="Shape 307"/>
          <p:cNvSpPr/>
          <p:nvPr/>
        </p:nvSpPr>
        <p:spPr>
          <a:xfrm>
            <a:off x="963278" y="7536278"/>
            <a:ext cx="6501999" cy="193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When N4 receives a </a:t>
            </a:r>
            <a:r>
              <a:rPr i="1"/>
              <a:t>write </a:t>
            </a:r>
            <a:r>
              <a:t>message, it persists the data locally using</a:t>
            </a:r>
          </a:p>
          <a:p>
            <a:pPr algn="l">
              <a:defRPr sz="1500"/>
            </a:pPr>
            <a:r>
              <a:t>D4, removes it from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pre_msg_data</a:t>
            </a:r>
            <a:r>
              <a:t>, adds it to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msg_data</a:t>
            </a:r>
            <a:r>
              <a:t> and sends </a:t>
            </a:r>
          </a:p>
          <a:p>
            <a:pPr algn="l">
              <a:defRPr sz="1500"/>
            </a:pPr>
            <a:r>
              <a:t>a </a:t>
            </a:r>
            <a:r>
              <a:rPr i="1"/>
              <a:t>write </a:t>
            </a:r>
            <a:r>
              <a:t>message to its successor.</a:t>
            </a:r>
          </a:p>
          <a:p>
            <a:pPr algn="l">
              <a:defRPr sz="1500"/>
            </a:pPr>
            <a:r>
              <a:t>When N1 receives a </a:t>
            </a:r>
            <a:r>
              <a:rPr i="1"/>
              <a:t>write </a:t>
            </a:r>
            <a:r>
              <a:t>message, it persist the data locally using D1,</a:t>
            </a:r>
          </a:p>
          <a:p>
            <a:pPr algn="l">
              <a:defRPr sz="1500"/>
            </a:pPr>
            <a:r>
              <a:t>since N1 is the HEAD of the message, it removes the message from </a:t>
            </a:r>
          </a:p>
          <a:p>
            <a:pPr algn="l"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pre_msg_data</a:t>
            </a:r>
            <a:r>
              <a:t>, adds only the update_msg_key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completed_set</a:t>
            </a:r>
            <a:r>
              <a:t> </a:t>
            </a:r>
          </a:p>
          <a:p>
            <a:pPr algn="l">
              <a:defRPr sz="1500"/>
            </a:pPr>
            <a:r>
              <a:t>and sends a response to client.</a:t>
            </a:r>
          </a:p>
          <a:p>
            <a:pPr algn="l">
              <a:defRPr sz="1500"/>
            </a:pPr>
            <a:r>
              <a:t>What happens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msg_data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completed_set</a:t>
            </a:r>
            <a:r>
              <a:t>? Will it keep growing?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erlang_craq - update - write conflict</a:t>
            </a:r>
          </a:p>
          <a:p>
            <a:pPr>
              <a:defRPr sz="4000"/>
            </a:pPr>
            <a:r>
              <a:t>——————————————————-</a:t>
            </a:r>
          </a:p>
        </p:txBody>
      </p:sp>
      <p:sp>
        <p:nvSpPr>
          <p:cNvPr id="310" name="Shape 310"/>
          <p:cNvSpPr/>
          <p:nvPr/>
        </p:nvSpPr>
        <p:spPr>
          <a:xfrm>
            <a:off x="21971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1" name="Shape 311"/>
          <p:cNvSpPr/>
          <p:nvPr/>
        </p:nvSpPr>
        <p:spPr>
          <a:xfrm>
            <a:off x="330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2" name="Shape 312"/>
          <p:cNvSpPr/>
          <p:nvPr/>
        </p:nvSpPr>
        <p:spPr>
          <a:xfrm>
            <a:off x="4455376" y="3551188"/>
            <a:ext cx="762001" cy="762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>
            <a:off x="5842000" y="6927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>
            <a:off x="6667500" y="5022850"/>
            <a:ext cx="762000" cy="762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" name="Shape 315"/>
          <p:cNvSpPr/>
          <p:nvPr/>
        </p:nvSpPr>
        <p:spPr>
          <a:xfrm>
            <a:off x="5355403" y="6047333"/>
            <a:ext cx="508001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6" name="Shape 316"/>
          <p:cNvSpPr/>
          <p:nvPr/>
        </p:nvSpPr>
        <p:spPr>
          <a:xfrm>
            <a:off x="4064000" y="6174333"/>
            <a:ext cx="508000" cy="50800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" name="Shape 317"/>
          <p:cNvSpPr/>
          <p:nvPr/>
        </p:nvSpPr>
        <p:spPr>
          <a:xfrm>
            <a:off x="4582376" y="4622800"/>
            <a:ext cx="508001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8" name="Shape 318"/>
          <p:cNvSpPr/>
          <p:nvPr/>
        </p:nvSpPr>
        <p:spPr>
          <a:xfrm>
            <a:off x="56515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" name="Shape 319"/>
          <p:cNvSpPr/>
          <p:nvPr/>
        </p:nvSpPr>
        <p:spPr>
          <a:xfrm>
            <a:off x="3530600" y="5149850"/>
            <a:ext cx="508000" cy="508000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0" name="Shape 320"/>
          <p:cNvSpPr/>
          <p:nvPr/>
        </p:nvSpPr>
        <p:spPr>
          <a:xfrm>
            <a:off x="4657496" y="3767088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N1</a:t>
            </a:r>
          </a:p>
        </p:txBody>
      </p:sp>
      <p:sp>
        <p:nvSpPr>
          <p:cNvPr id="321" name="Shape 321"/>
          <p:cNvSpPr/>
          <p:nvPr/>
        </p:nvSpPr>
        <p:spPr>
          <a:xfrm>
            <a:off x="6869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N2</a:t>
            </a:r>
          </a:p>
        </p:txBody>
      </p:sp>
      <p:sp>
        <p:nvSpPr>
          <p:cNvPr id="322" name="Shape 322"/>
          <p:cNvSpPr/>
          <p:nvPr/>
        </p:nvSpPr>
        <p:spPr>
          <a:xfrm>
            <a:off x="4657496" y="471170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D1</a:t>
            </a:r>
          </a:p>
        </p:txBody>
      </p:sp>
      <p:sp>
        <p:nvSpPr>
          <p:cNvPr id="323" name="Shape 323"/>
          <p:cNvSpPr/>
          <p:nvPr/>
        </p:nvSpPr>
        <p:spPr>
          <a:xfrm>
            <a:off x="23992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N5</a:t>
            </a:r>
          </a:p>
        </p:txBody>
      </p:sp>
      <p:sp>
        <p:nvSpPr>
          <p:cNvPr id="324" name="Shape 324"/>
          <p:cNvSpPr/>
          <p:nvPr/>
        </p:nvSpPr>
        <p:spPr>
          <a:xfrm>
            <a:off x="36057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D5</a:t>
            </a:r>
          </a:p>
        </p:txBody>
      </p:sp>
      <p:sp>
        <p:nvSpPr>
          <p:cNvPr id="325" name="Shape 325"/>
          <p:cNvSpPr/>
          <p:nvPr/>
        </p:nvSpPr>
        <p:spPr>
          <a:xfrm>
            <a:off x="350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N4</a:t>
            </a:r>
          </a:p>
        </p:txBody>
      </p:sp>
      <p:sp>
        <p:nvSpPr>
          <p:cNvPr id="326" name="Shape 326"/>
          <p:cNvSpPr/>
          <p:nvPr/>
        </p:nvSpPr>
        <p:spPr>
          <a:xfrm>
            <a:off x="4139120" y="6263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D4</a:t>
            </a:r>
          </a:p>
        </p:txBody>
      </p:sp>
      <p:sp>
        <p:nvSpPr>
          <p:cNvPr id="327" name="Shape 327"/>
          <p:cNvSpPr/>
          <p:nvPr/>
        </p:nvSpPr>
        <p:spPr>
          <a:xfrm>
            <a:off x="5430523" y="6136233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D3</a:t>
            </a:r>
          </a:p>
        </p:txBody>
      </p:sp>
      <p:sp>
        <p:nvSpPr>
          <p:cNvPr id="328" name="Shape 328"/>
          <p:cNvSpPr/>
          <p:nvPr/>
        </p:nvSpPr>
        <p:spPr>
          <a:xfrm>
            <a:off x="6044120" y="7143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N3</a:t>
            </a:r>
          </a:p>
        </p:txBody>
      </p:sp>
      <p:sp>
        <p:nvSpPr>
          <p:cNvPr id="329" name="Shape 329"/>
          <p:cNvSpPr/>
          <p:nvPr/>
        </p:nvSpPr>
        <p:spPr>
          <a:xfrm>
            <a:off x="5726620" y="5238750"/>
            <a:ext cx="3577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D2</a:t>
            </a:r>
          </a:p>
        </p:txBody>
      </p:sp>
      <p:sp>
        <p:nvSpPr>
          <p:cNvPr id="330" name="Shape 330"/>
          <p:cNvSpPr/>
          <p:nvPr/>
        </p:nvSpPr>
        <p:spPr>
          <a:xfrm flipH="1" flipV="1">
            <a:off x="5692592" y="6515007"/>
            <a:ext cx="416836" cy="4168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" name="Shape 331"/>
          <p:cNvSpPr/>
          <p:nvPr/>
        </p:nvSpPr>
        <p:spPr>
          <a:xfrm flipH="1">
            <a:off x="6118013" y="5433883"/>
            <a:ext cx="5031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" name="Shape 332"/>
          <p:cNvSpPr/>
          <p:nvPr/>
        </p:nvSpPr>
        <p:spPr>
          <a:xfrm>
            <a:off x="4786040" y="4295185"/>
            <a:ext cx="1" cy="330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3021457" y="5393710"/>
            <a:ext cx="534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4" name="Shape 334"/>
          <p:cNvSpPr/>
          <p:nvPr/>
        </p:nvSpPr>
        <p:spPr>
          <a:xfrm flipV="1">
            <a:off x="3864947" y="6654005"/>
            <a:ext cx="348780" cy="348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" name="Shape 335"/>
          <p:cNvSpPr/>
          <p:nvPr/>
        </p:nvSpPr>
        <p:spPr>
          <a:xfrm flipH="1" flipV="1">
            <a:off x="2684341" y="5712504"/>
            <a:ext cx="665202" cy="1426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" name="Shape 336"/>
          <p:cNvSpPr/>
          <p:nvPr/>
        </p:nvSpPr>
        <p:spPr>
          <a:xfrm flipH="1">
            <a:off x="4004947" y="7308850"/>
            <a:ext cx="189610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7" name="Shape 337"/>
          <p:cNvSpPr/>
          <p:nvPr/>
        </p:nvSpPr>
        <p:spPr>
          <a:xfrm flipH="1">
            <a:off x="6478853" y="5795287"/>
            <a:ext cx="520636" cy="12716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8" name="Shape 338"/>
          <p:cNvSpPr/>
          <p:nvPr/>
        </p:nvSpPr>
        <p:spPr>
          <a:xfrm>
            <a:off x="5160704" y="4087519"/>
            <a:ext cx="1610120" cy="989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9" name="Shape 339"/>
          <p:cNvSpPr/>
          <p:nvPr/>
        </p:nvSpPr>
        <p:spPr>
          <a:xfrm flipV="1">
            <a:off x="2781299" y="4075808"/>
            <a:ext cx="1737400" cy="9880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0" name="Shape 340"/>
          <p:cNvSpPr/>
          <p:nvPr/>
        </p:nvSpPr>
        <p:spPr>
          <a:xfrm>
            <a:off x="8449947" y="3211383"/>
            <a:ext cx="4391407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Let us assume that all the nodes</a:t>
            </a:r>
          </a:p>
          <a:p>
            <a:pPr algn="l">
              <a:defRPr sz="1500"/>
            </a:pPr>
            <a:r>
              <a:t>have a timestamp value 10 and clients</a:t>
            </a:r>
          </a:p>
          <a:p>
            <a:pPr algn="l">
              <a:defRPr sz="1500"/>
            </a:pPr>
            <a:r>
              <a:t>send an update message for object</a:t>
            </a:r>
          </a:p>
          <a:p>
            <a:pPr algn="l">
              <a:defRPr sz="1500"/>
            </a:pPr>
            <a:r>
              <a:t>{candidate, 70} to nodes N2 and N5.</a:t>
            </a:r>
          </a:p>
          <a:p>
            <a:pPr algn="l">
              <a:defRPr sz="1500"/>
            </a:pPr>
            <a:r>
              <a:t>The message key generates for these</a:t>
            </a:r>
          </a:p>
          <a:p>
            <a:pPr algn="l">
              <a:defRPr sz="1500"/>
            </a:pPr>
            <a:r>
              <a:t>update message will be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{11, candidate, 70}</a:t>
            </a:r>
          </a:p>
          <a:p>
            <a:pPr algn="l"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sz="1500"/>
            </a:pPr>
            <a:r>
              <a:t>Once N2 generated message (</a:t>
            </a:r>
            <a:r>
              <a:rPr i="1"/>
              <a:t>pre-write</a:t>
            </a:r>
            <a:r>
              <a:t>)</a:t>
            </a:r>
          </a:p>
          <a:p>
            <a:pPr algn="l">
              <a:defRPr sz="1500"/>
            </a:pPr>
            <a:r>
              <a:t>reaches N5, it will see the conflict and </a:t>
            </a:r>
          </a:p>
          <a:p>
            <a:pPr algn="l">
              <a:defRPr sz="1500"/>
            </a:pPr>
            <a:r>
              <a:t>since N5 is a higher node, it will stop the </a:t>
            </a:r>
          </a:p>
          <a:p>
            <a:pPr algn="l">
              <a:defRPr sz="1500"/>
            </a:pPr>
            <a:r>
              <a:t>N2 generated message. </a:t>
            </a:r>
          </a:p>
          <a:p>
            <a:pPr algn="l">
              <a:defRPr sz="1500"/>
            </a:pPr>
          </a:p>
          <a:p>
            <a:pPr algn="l">
              <a:defRPr sz="1500"/>
            </a:pPr>
            <a:r>
              <a:t>Once N5 generated message (</a:t>
            </a:r>
            <a:r>
              <a:rPr i="1"/>
              <a:t>pre-write</a:t>
            </a:r>
            <a:r>
              <a:t>)</a:t>
            </a:r>
          </a:p>
          <a:p>
            <a:pPr algn="l">
              <a:defRPr sz="1500"/>
            </a:pPr>
            <a:r>
              <a:t>reaches N2, it will also see the conflict and </a:t>
            </a:r>
          </a:p>
          <a:p>
            <a:pPr algn="l">
              <a:defRPr sz="1500"/>
            </a:pPr>
            <a:r>
              <a:t>since N5 is a higher node, it will replace its own </a:t>
            </a:r>
          </a:p>
          <a:p>
            <a:pPr algn="l">
              <a:defRPr sz="1500"/>
            </a:pPr>
            <a:r>
              <a:t>generated message with N5 generated message </a:t>
            </a:r>
          </a:p>
          <a:p>
            <a:pPr algn="l">
              <a:defRPr sz="1500"/>
            </a:pPr>
            <a:r>
              <a:t>and send an error response to client saying that </a:t>
            </a:r>
          </a:p>
          <a:p>
            <a:pPr algn="l">
              <a:defRPr sz="1500"/>
            </a:pPr>
            <a:r>
              <a:t>object is being updated.</a:t>
            </a:r>
          </a:p>
        </p:txBody>
      </p:sp>
      <p:sp>
        <p:nvSpPr>
          <p:cNvPr id="341" name="Shape 341"/>
          <p:cNvSpPr/>
          <p:nvPr/>
        </p:nvSpPr>
        <p:spPr>
          <a:xfrm>
            <a:off x="2104528" y="2528021"/>
            <a:ext cx="947144" cy="4483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2" name="Shape 342"/>
          <p:cNvSpPr/>
          <p:nvPr/>
        </p:nvSpPr>
        <p:spPr>
          <a:xfrm>
            <a:off x="6574928" y="2528021"/>
            <a:ext cx="947144" cy="4483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3" name="Shape 343"/>
          <p:cNvSpPr/>
          <p:nvPr/>
        </p:nvSpPr>
        <p:spPr>
          <a:xfrm>
            <a:off x="2261260" y="2580756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344" name="Shape 344"/>
          <p:cNvSpPr/>
          <p:nvPr/>
        </p:nvSpPr>
        <p:spPr>
          <a:xfrm>
            <a:off x="6731660" y="2580756"/>
            <a:ext cx="6336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345" name="Shape 345"/>
          <p:cNvSpPr/>
          <p:nvPr/>
        </p:nvSpPr>
        <p:spPr>
          <a:xfrm flipH="1">
            <a:off x="2578100" y="2984105"/>
            <a:ext cx="1" cy="20310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6" name="Shape 346"/>
          <p:cNvSpPr/>
          <p:nvPr/>
        </p:nvSpPr>
        <p:spPr>
          <a:xfrm>
            <a:off x="7048499" y="2997197"/>
            <a:ext cx="1" cy="20048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