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05.png" ContentType="image/png"/>
  <Override PartName="/ppt/media/image204.png" ContentType="image/png"/>
  <Override PartName="/ppt/media/image202.png" ContentType="image/png"/>
  <Override PartName="/ppt/media/image201.jpeg" ContentType="image/jpeg"/>
  <Override PartName="/ppt/media/image199.jpeg" ContentType="image/jpeg"/>
  <Override PartName="/ppt/media/image197.gif" ContentType="image/gif"/>
  <Override PartName="/ppt/media/image196.png" ContentType="image/png"/>
  <Override PartName="/ppt/media/image194.png" ContentType="image/png"/>
  <Override PartName="/ppt/media/image192.png" ContentType="image/png"/>
  <Override PartName="/ppt/media/image191.png" ContentType="image/png"/>
  <Override PartName="/ppt/media/image190.png" ContentType="image/png"/>
  <Override PartName="/ppt/media/image188.png" ContentType="image/png"/>
  <Override PartName="/ppt/media/image185.png" ContentType="image/png"/>
  <Override PartName="/ppt/media/image183.png" ContentType="image/png"/>
  <Override PartName="/ppt/media/image180.png" ContentType="image/png"/>
  <Override PartName="/ppt/media/image176.png" ContentType="image/png"/>
  <Override PartName="/ppt/media/image181.png" ContentType="image/png"/>
  <Override PartName="/ppt/media/image174.png" ContentType="image/png"/>
  <Override PartName="/ppt/media/image172.png" ContentType="image/png"/>
  <Override PartName="/ppt/media/image177.png" ContentType="image/png"/>
  <Override PartName="/ppt/media/image171.png" ContentType="image/png"/>
  <Override PartName="/ppt/media/image170.png" ContentType="image/png"/>
  <Override PartName="/ppt/media/image173.png" ContentType="image/png"/>
  <Override PartName="/ppt/media/image169.png" ContentType="image/png"/>
  <Override PartName="/ppt/media/image165.png" ContentType="image/png"/>
  <Override PartName="/ppt/media/image164.png" ContentType="image/png"/>
  <Override PartName="/ppt/media/image163.png" ContentType="image/png"/>
  <Override PartName="/ppt/media/image162.png" ContentType="image/png"/>
  <Override PartName="/ppt/media/image157.png" ContentType="image/png"/>
  <Override PartName="/ppt/media/image156.png" ContentType="image/png"/>
  <Override PartName="/ppt/media/image154.png" ContentType="image/png"/>
  <Override PartName="/ppt/media/image161.png" ContentType="image/png"/>
  <Override PartName="/ppt/media/image153.png" ContentType="image/png"/>
  <Override PartName="/ppt/media/image149.png" ContentType="image/png"/>
  <Override PartName="/ppt/media/image147.png" ContentType="image/png"/>
  <Override PartName="/ppt/media/image145.png" ContentType="image/png"/>
  <Override PartName="/ppt/media/image144.png" ContentType="image/png"/>
  <Override PartName="/ppt/media/image167.png" ContentType="image/png"/>
  <Override PartName="/ppt/media/image142.png" ContentType="image/png"/>
  <Override PartName="/ppt/media/image141.png" ContentType="image/png"/>
  <Override PartName="/ppt/media/image140.png" ContentType="image/png"/>
  <Override PartName="/ppt/media/image139.png" ContentType="image/png"/>
  <Override PartName="/ppt/media/image137.png" ContentType="image/png"/>
  <Override PartName="/ppt/media/image135.png" ContentType="image/png"/>
  <Override PartName="/ppt/media/image134.png" ContentType="image/png"/>
  <Override PartName="/ppt/media/image130.png" ContentType="image/png"/>
  <Override PartName="/ppt/media/image120.png" ContentType="image/png"/>
  <Override PartName="/ppt/media/image178.png" ContentType="image/png"/>
  <Override PartName="/ppt/media/image119.png" ContentType="image/png"/>
  <Override PartName="/ppt/media/image123.png" ContentType="image/png"/>
  <Override PartName="/ppt/media/image116.png" ContentType="image/png"/>
  <Override PartName="/ppt/media/image198.jpeg" ContentType="image/jpeg"/>
  <Override PartName="/ppt/media/image127.png" ContentType="image/png"/>
  <Override PartName="/ppt/media/image113.png" ContentType="image/png"/>
  <Override PartName="/ppt/media/image125.png" ContentType="image/png"/>
  <Override PartName="/ppt/media/image203.png" ContentType="image/png"/>
  <Override PartName="/ppt/media/image187.png" ContentType="image/png"/>
  <Override PartName="/ppt/media/image182.png" ContentType="image/png"/>
  <Override PartName="/ppt/media/image112.png" ContentType="image/png"/>
  <Override PartName="/ppt/media/image195.png" ContentType="image/png"/>
  <Override PartName="/ppt/media/image108.png" ContentType="image/png"/>
  <Override PartName="/ppt/media/image159.jpeg" ContentType="image/jpeg"/>
  <Override PartName="/ppt/media/image107.png" ContentType="image/png"/>
  <Override PartName="/ppt/media/image105.png" ContentType="image/png"/>
  <Override PartName="/ppt/media/image102.png" ContentType="image/png"/>
  <Override PartName="/ppt/media/image160.png" ContentType="image/png"/>
  <Override PartName="/ppt/media/image100.png" ContentType="image/png"/>
  <Override PartName="/ppt/media/image151.png" ContentType="image/png"/>
  <Override PartName="/ppt/media/image98.png" ContentType="image/png"/>
  <Override PartName="/ppt/media/image109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152.png" ContentType="image/png"/>
  <Override PartName="/ppt/media/image88.png" ContentType="image/png"/>
  <Override PartName="/ppt/media/image85.png" ContentType="image/png"/>
  <Override PartName="/ppt/media/image84.png" ContentType="image/png"/>
  <Override PartName="/ppt/media/image103.png" ContentType="image/png"/>
  <Override PartName="/ppt/media/image158.png" ContentType="image/png"/>
  <Override PartName="/ppt/media/image83.png" ContentType="image/png"/>
  <Override PartName="/ppt/media/image206.png" ContentType="image/png"/>
  <Override PartName="/ppt/media/image155.png" ContentType="image/png"/>
  <Override PartName="/ppt/media/image82.png" ContentType="image/png"/>
  <Override PartName="/ppt/media/image81.png" ContentType="image/png"/>
  <Override PartName="/ppt/media/image80.png" ContentType="image/png"/>
  <Override PartName="/ppt/media/image106.png" ContentType="image/png"/>
  <Override PartName="/ppt/media/image193.png" ContentType="image/png"/>
  <Override PartName="/ppt/media/image95.png" ContentType="image/png"/>
  <Override PartName="/ppt/media/image76.png" ContentType="image/png"/>
  <Override PartName="/ppt/media/image93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1.png" ContentType="image/png"/>
  <Override PartName="/ppt/media/image138.png" ContentType="image/png"/>
  <Override PartName="/ppt/media/image118.png" ContentType="image/png"/>
  <Override PartName="/ppt/media/image175.png" ContentType="image/png"/>
  <Override PartName="/ppt/media/image129.png" ContentType="image/png"/>
  <Override PartName="/ppt/media/image68.png" ContentType="image/png"/>
  <Override PartName="/ppt/media/image179.png" ContentType="image/png"/>
  <Override PartName="/ppt/media/image69.png" ContentType="image/png"/>
  <Override PartName="/ppt/media/image168.png" ContentType="image/png"/>
  <Override PartName="/ppt/media/image67.png" ContentType="image/png"/>
  <Override PartName="/ppt/media/image66.png" ContentType="image/png"/>
  <Override PartName="/ppt/media/image115.png" ContentType="image/png"/>
  <Override PartName="/ppt/media/image122.png" ContentType="image/png"/>
  <Override PartName="/ppt/media/image65.png" ContentType="image/png"/>
  <Override PartName="/ppt/media/image64.png" ContentType="image/png"/>
  <Override PartName="/ppt/media/image72.png" ContentType="image/png"/>
  <Override PartName="/ppt/media/image63.png" ContentType="image/png"/>
  <Override PartName="/ppt/media/image62.png" ContentType="image/png"/>
  <Override PartName="/ppt/media/image60.png" ContentType="image/png"/>
  <Override PartName="/ppt/media/image59.png" ContentType="image/png"/>
  <Override PartName="/ppt/media/image78.png" ContentType="image/png"/>
  <Override PartName="/ppt/media/image58.png" ContentType="image/png"/>
  <Override PartName="/ppt/media/image57.png" ContentType="image/png"/>
  <Override PartName="/ppt/media/image97.png" ContentType="image/png"/>
  <Override PartName="/ppt/media/image53.png" ContentType="image/png"/>
  <Override PartName="/ppt/media/image52.png" ContentType="image/png"/>
  <Override PartName="/ppt/media/image86.png" ContentType="image/png"/>
  <Override PartName="/ppt/media/image136.png" ContentType="image/png"/>
  <Override PartName="/ppt/media/image56.png" ContentType="image/png"/>
  <Override PartName="/ppt/media/image184.png" ContentType="image/png"/>
  <Override PartName="/ppt/media/image51.png" ContentType="image/png"/>
  <Override PartName="/ppt/media/image50.png" ContentType="image/png"/>
  <Override PartName="/ppt/media/image128.png" ContentType="image/png"/>
  <Override PartName="/ppt/media/image49.png" ContentType="image/png"/>
  <Override PartName="/ppt/media/image89.png" ContentType="image/png"/>
  <Override PartName="/ppt/media/image111.png" ContentType="image/png"/>
  <Override PartName="/ppt/media/image43.png" ContentType="image/png"/>
  <Override PartName="/ppt/media/image124.png" ContentType="image/png"/>
  <Override PartName="/ppt/media/image42.png" ContentType="image/png"/>
  <Override PartName="/ppt/media/image186.png" ContentType="image/png"/>
  <Override PartName="/ppt/media/image41.png" ContentType="image/png"/>
  <Override PartName="/ppt/media/image36.png" ContentType="image/png"/>
  <Override PartName="/ppt/media/image131.png" ContentType="image/png"/>
  <Override PartName="/ppt/media/image32.png" ContentType="image/png"/>
  <Override PartName="/ppt/media/image45.png" ContentType="image/png"/>
  <Override PartName="/ppt/media/image132.png" ContentType="image/png"/>
  <Override PartName="/ppt/media/image44.png" ContentType="image/png"/>
  <Override PartName="/ppt/media/image30.png" ContentType="image/png"/>
  <Override PartName="/ppt/media/image27.png" ContentType="image/png"/>
  <Override PartName="/ppt/media/image143.png" ContentType="image/png"/>
  <Override PartName="/ppt/media/image26.png" ContentType="image/png"/>
  <Override PartName="/ppt/media/image38.png" ContentType="image/png"/>
  <Override PartName="/ppt/media/image33.png" ContentType="image/png"/>
  <Override PartName="/ppt/media/image87.png" ContentType="image/png"/>
  <Override PartName="/ppt/media/image126.png" ContentType="image/png"/>
  <Override PartName="/ppt/media/image25.png" ContentType="image/png"/>
  <Override PartName="/ppt/media/image28.png" ContentType="image/png"/>
  <Override PartName="/ppt/media/image146.png" ContentType="image/png"/>
  <Override PartName="/ppt/media/image55.png" ContentType="image/png"/>
  <Override PartName="/ppt/media/image77.png" ContentType="image/png"/>
  <Override PartName="/ppt/media/image150.png" ContentType="image/png"/>
  <Override PartName="/ppt/media/image22.png" ContentType="image/png"/>
  <Override PartName="/ppt/media/image37.png" ContentType="image/png"/>
  <Override PartName="/ppt/media/image99.png" ContentType="image/png"/>
  <Override PartName="/ppt/media/image31.png" ContentType="image/png"/>
  <Override PartName="/ppt/media/image24.png" ContentType="image/png"/>
  <Override PartName="/ppt/media/image61.png" ContentType="image/png"/>
  <Override PartName="/ppt/media/image5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96.png" ContentType="image/png"/>
  <Override PartName="/ppt/media/image16.png" ContentType="image/png"/>
  <Override PartName="/ppt/media/image17.png" ContentType="image/png"/>
  <Override PartName="/ppt/media/image133.png" ContentType="image/png"/>
  <Override PartName="/ppt/media/image14.png" ContentType="image/png"/>
  <Override PartName="/ppt/media/image13.png" ContentType="image/png"/>
  <Override PartName="/ppt/media/image46.png" ContentType="image/png"/>
  <Override PartName="/ppt/media/image121.png" ContentType="image/png"/>
  <Override PartName="/ppt/media/image23.png" ContentType="image/png"/>
  <Override PartName="/ppt/media/image200.png" ContentType="image/png"/>
  <Override PartName="/ppt/media/image166.png" ContentType="image/png"/>
  <Override PartName="/ppt/media/image12.png" ContentType="image/png"/>
  <Override PartName="/ppt/media/image148.png" ContentType="image/png"/>
  <Override PartName="/ppt/media/image39.png" ContentType="image/png"/>
  <Override PartName="/ppt/media/image94.png" ContentType="image/png"/>
  <Override PartName="/ppt/media/image110.png" ContentType="image/png"/>
  <Override PartName="/ppt/media/image35.png" ContentType="image/png"/>
  <Override PartName="/ppt/media/image10.png" ContentType="image/png"/>
  <Override PartName="/ppt/media/image117.png" ContentType="image/png"/>
  <Override PartName="/ppt/media/image48.png" ContentType="image/png"/>
  <Override PartName="/ppt/media/image15.png" ContentType="image/png"/>
  <Override PartName="/ppt/media/image9.png" ContentType="image/png"/>
  <Override PartName="/ppt/media/image40.png" ContentType="image/png"/>
  <Override PartName="/ppt/media/image8.png" ContentType="image/png"/>
  <Override PartName="/ppt/media/image29.png" ContentType="image/png"/>
  <Override PartName="/ppt/media/image34.png" ContentType="image/png"/>
  <Override PartName="/ppt/media/image101.png" ContentType="image/png"/>
  <Override PartName="/ppt/media/image6.png" ContentType="image/png"/>
  <Override PartName="/ppt/media/image189.png" ContentType="image/png"/>
  <Override PartName="/ppt/media/image5.png" ContentType="image/png"/>
  <Override PartName="/ppt/media/image18.png" ContentType="image/png"/>
  <Override PartName="/ppt/media/image114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79.png" ContentType="image/png"/>
  <Override PartName="/ppt/media/image47.png" ContentType="image/png"/>
  <Override PartName="/ppt/media/image70.png" ContentType="image/png"/>
  <Override PartName="/ppt/media/image104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Liberation Sans;Nimbus Sans L;Arial"/>
              </a:rPr>
              <a:t>Click to edit the notes format</a:t>
            </a:r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Liberation Sans;Nimbus Sans L;Arial"/>
              </a:rPr>
              <a:t>&lt;header&gt;</a:t>
            </a:r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Liberation Sans;Nimbus Sans L;Arial"/>
              </a:rPr>
              <a:t>&lt;date/time&gt;</a:t>
            </a:r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Liberation Sans;Nimbus Sans L;Arial"/>
              </a:rPr>
              <a:t>&lt;footer&gt;</a:t>
            </a:r>
            <a:endParaRPr/>
          </a:p>
        </p:txBody>
      </p:sp>
      <p:sp>
        <p:nvSpPr>
          <p:cNvPr id="17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BD25E19-547C-43E5-B57D-D912BC43D60B}" type="slidenum">
              <a:rPr lang="en-US" sz="1400">
                <a:latin typeface="Liberation Sans;Nimbus Sans L;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810">
                <a:latin typeface="Liberation Sans;Nimbus Sans L;Arial"/>
              </a:rPr>
              <a:t>The actor model in computer science is a mathematical model of concurrent computation that treats "actors" as the universal primitives of concurrent computation: in response to a message that it receives, an actor can make local decisions, create more actors, send more messages, and determine how to respond to the next message received.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3.png"/><Relationship Id="rId3" Type="http://schemas.openxmlformats.org/officeDocument/2006/relationships/image" Target="../media/image34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4.png"/><Relationship Id="rId3" Type="http://schemas.openxmlformats.org/officeDocument/2006/relationships/image" Target="../media/image45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93600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3910320"/>
            <a:ext cx="93600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45673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155920" y="1620000"/>
            <a:ext cx="45673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155920" y="3910320"/>
            <a:ext cx="45673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60000" y="3910320"/>
            <a:ext cx="45673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936000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60000" y="1620000"/>
            <a:ext cx="936000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620000"/>
            <a:ext cx="5495400" cy="438480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620000"/>
            <a:ext cx="5495400" cy="4384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620000"/>
            <a:ext cx="9360000" cy="438516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936000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45673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5920" y="1620000"/>
            <a:ext cx="45673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41734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45673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60000" y="3910320"/>
            <a:ext cx="45673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5920" y="1620000"/>
            <a:ext cx="45673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620000"/>
            <a:ext cx="9360000" cy="438516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45673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5920" y="1620000"/>
            <a:ext cx="45673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5920" y="3910320"/>
            <a:ext cx="45673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45673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5920" y="1620000"/>
            <a:ext cx="45673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3910320"/>
            <a:ext cx="93600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93600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3910320"/>
            <a:ext cx="93600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45673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55920" y="1620000"/>
            <a:ext cx="45673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155920" y="3910320"/>
            <a:ext cx="45673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60000" y="3910320"/>
            <a:ext cx="45673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936000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60000" y="1620000"/>
            <a:ext cx="936000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620000"/>
            <a:ext cx="5495400" cy="438480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620000"/>
            <a:ext cx="5495400" cy="4384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360000" y="1620000"/>
            <a:ext cx="9360000" cy="438516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936000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45673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5920" y="1620000"/>
            <a:ext cx="45673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936000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41734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45673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60000" y="3910320"/>
            <a:ext cx="45673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155920" y="1620000"/>
            <a:ext cx="45673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45673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5920" y="1620000"/>
            <a:ext cx="45673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5920" y="3910320"/>
            <a:ext cx="45673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45673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5920" y="1620000"/>
            <a:ext cx="45673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360000" y="3910320"/>
            <a:ext cx="93600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93600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60000" y="3910320"/>
            <a:ext cx="93600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45673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155920" y="1620000"/>
            <a:ext cx="45673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155920" y="3910320"/>
            <a:ext cx="45673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360000" y="3910320"/>
            <a:ext cx="45673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936000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60000" y="1620000"/>
            <a:ext cx="936000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620000"/>
            <a:ext cx="5495400" cy="438480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620000"/>
            <a:ext cx="5495400" cy="4384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360000" y="1620000"/>
            <a:ext cx="9360000" cy="438516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936000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45673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5920" y="1620000"/>
            <a:ext cx="45673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45673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5920" y="1620000"/>
            <a:ext cx="45673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41734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45673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60000" y="3910320"/>
            <a:ext cx="45673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155920" y="1620000"/>
            <a:ext cx="45673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45673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155920" y="1620000"/>
            <a:ext cx="45673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5155920" y="3910320"/>
            <a:ext cx="45673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45673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155920" y="1620000"/>
            <a:ext cx="45673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360000" y="3910320"/>
            <a:ext cx="93600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93600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60000" y="3910320"/>
            <a:ext cx="93600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45673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5155920" y="1620000"/>
            <a:ext cx="45673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5155920" y="3910320"/>
            <a:ext cx="45673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360000" y="3910320"/>
            <a:ext cx="45673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936000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60000" y="1620000"/>
            <a:ext cx="936000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6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620000"/>
            <a:ext cx="5495400" cy="4384800"/>
          </a:xfrm>
          <a:prstGeom prst="rect">
            <a:avLst/>
          </a:prstGeom>
          <a:ln>
            <a:noFill/>
          </a:ln>
        </p:spPr>
      </p:pic>
      <p:pic>
        <p:nvPicPr>
          <p:cNvPr id="16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620000"/>
            <a:ext cx="5495400" cy="4384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4173480"/>
          </a:xfrm>
          <a:prstGeom prst="rect">
            <a:avLst/>
          </a:prstGeom>
        </p:spPr>
        <p:txBody>
          <a:bodyPr lIns="0" rIns="0" tIns="0" bIns="0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45673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60000" y="3910320"/>
            <a:ext cx="45673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5920" y="1620000"/>
            <a:ext cx="45673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45673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5920" y="1620000"/>
            <a:ext cx="45673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155920" y="3910320"/>
            <a:ext cx="45673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45673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5920" y="1620000"/>
            <a:ext cx="45673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3910320"/>
            <a:ext cx="936000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slideLayout" Target="../slideLayouts/slideLayout1.xml"/><Relationship Id="rId13" Type="http://schemas.openxmlformats.org/officeDocument/2006/relationships/slideLayout" Target="../slideLayouts/slideLayout2.xml"/><Relationship Id="rId14" Type="http://schemas.openxmlformats.org/officeDocument/2006/relationships/slideLayout" Target="../slideLayouts/slideLayout3.xml"/><Relationship Id="rId15" Type="http://schemas.openxmlformats.org/officeDocument/2006/relationships/slideLayout" Target="../slideLayouts/slideLayout4.xml"/><Relationship Id="rId16" Type="http://schemas.openxmlformats.org/officeDocument/2006/relationships/slideLayout" Target="../slideLayouts/slideLayout5.xml"/><Relationship Id="rId17" Type="http://schemas.openxmlformats.org/officeDocument/2006/relationships/slideLayout" Target="../slideLayouts/slideLayout6.xml"/><Relationship Id="rId18" Type="http://schemas.openxmlformats.org/officeDocument/2006/relationships/slideLayout" Target="../slideLayouts/slideLayout7.xml"/><Relationship Id="rId19" Type="http://schemas.openxmlformats.org/officeDocument/2006/relationships/slideLayout" Target="../slideLayouts/slideLayout8.xml"/><Relationship Id="rId2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1"/>
          <p:cNvSpPr/>
          <p:nvPr/>
        </p:nvSpPr>
        <p:spPr>
          <a:xfrm>
            <a:off x="0" y="7020000"/>
            <a:ext cx="10080000" cy="540360"/>
          </a:xfrm>
          <a:prstGeom prst="rect">
            <a:avLst/>
          </a:prstGeom>
          <a:gradFill>
            <a:gsLst>
              <a:gs pos="0">
                <a:srgbClr val="e6e6e6"/>
              </a:gs>
              <a:gs pos="100000">
                <a:srgbClr val="ffffff"/>
              </a:gs>
            </a:gsLst>
            <a:lin ang="5400000"/>
          </a:gradFill>
          <a:ln>
            <a:noFill/>
          </a:ln>
        </p:spPr>
      </p:sp>
      <p:pic>
        <p:nvPicPr>
          <p:cNvPr id="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580000" y="3341880"/>
            <a:ext cx="4500000" cy="3783600"/>
          </a:xfrm>
          <a:prstGeom prst="rect">
            <a:avLst/>
          </a:prstGeom>
          <a:ln>
            <a:noFill/>
          </a:ln>
        </p:spPr>
      </p:pic>
      <p:pic>
        <p:nvPicPr>
          <p:cNvPr id="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860000" cy="577872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260000" y="4860000"/>
            <a:ext cx="7740000" cy="4384800"/>
          </a:xfrm>
          <a:prstGeom prst="rect">
            <a:avLst/>
          </a:prstGeom>
        </p:spPr>
        <p:txBody>
          <a:bodyPr lIns="0" rIns="0" tIns="0" bIns="0"/>
          <a:p>
            <a:pPr>
              <a:buBlip>
                <a:blip r:embed="rId4"/>
              </a:buBlip>
            </a:pPr>
            <a:r>
              <a:rPr lang="en-US" sz="2600">
                <a:latin typeface="Liberation Sans;Nimbus Sans L;Arial"/>
              </a:rPr>
              <a:t>Click to edit the outline text format</a:t>
            </a:r>
            <a:endParaRPr/>
          </a:p>
          <a:p>
            <a:pPr lvl="1">
              <a:buBlip>
                <a:blip r:embed="rId5"/>
              </a:buBlip>
            </a:pPr>
            <a:r>
              <a:rPr lang="en-US" sz="2600">
                <a:latin typeface="Liberation Sans;Nimbus Sans L;Arial"/>
              </a:rPr>
              <a:t>Second Outline Level</a:t>
            </a:r>
            <a:endParaRPr/>
          </a:p>
          <a:p>
            <a:pPr lvl="2">
              <a:buBlip>
                <a:blip r:embed="rId6"/>
              </a:buBlip>
            </a:pPr>
            <a:r>
              <a:rPr lang="en-US" sz="2600">
                <a:latin typeface="Liberation Sans;Nimbus Sans L;Arial"/>
              </a:rPr>
              <a:t>Third Outline Level</a:t>
            </a:r>
            <a:endParaRPr/>
          </a:p>
          <a:p>
            <a:pPr lvl="3">
              <a:buBlip>
                <a:blip r:embed="rId7"/>
              </a:buBlip>
            </a:pPr>
            <a:r>
              <a:rPr lang="en-US" sz="2000">
                <a:latin typeface="Liberation Sans;Nimbus Sans L;Arial"/>
              </a:rPr>
              <a:t>Fourth Outline Level</a:t>
            </a:r>
            <a:endParaRPr/>
          </a:p>
          <a:p>
            <a:pPr lvl="4">
              <a:buBlip>
                <a:blip r:embed="rId8"/>
              </a:buBlip>
            </a:pPr>
            <a:r>
              <a:rPr lang="en-US" sz="2000">
                <a:latin typeface="Liberation Sans;Nimbus Sans L;Arial"/>
              </a:rPr>
              <a:t>Fifth Outline Level</a:t>
            </a:r>
            <a:endParaRPr/>
          </a:p>
          <a:p>
            <a:pPr lvl="5">
              <a:buBlip>
                <a:blip r:embed="rId9"/>
              </a:buBlip>
            </a:pPr>
            <a:r>
              <a:rPr lang="en-US" sz="2000">
                <a:latin typeface="Liberation Sans;Nimbus Sans L;Arial"/>
              </a:rPr>
              <a:t>Sixth Outline Level</a:t>
            </a:r>
            <a:endParaRPr/>
          </a:p>
          <a:p>
            <a:pPr lvl="6">
              <a:buBlip>
                <a:blip r:embed="rId10"/>
              </a:buBlip>
            </a:pPr>
            <a:r>
              <a:rPr lang="en-US" sz="2000">
                <a:latin typeface="Liberation Sans;Nimbus Sans L;Arial"/>
              </a:rPr>
              <a:t>Seventh Outline Level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1260000" y="3600000"/>
            <a:ext cx="7740000" cy="108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latin typeface="Liberation Sans;Nimbus Sans L;Arial"/>
              </a:rPr>
              <a:t>Click to edit the title text format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8460000" y="7099200"/>
            <a:ext cx="1260000" cy="208800"/>
          </a:xfrm>
          <a:prstGeom prst="rect">
            <a:avLst/>
          </a:prstGeom>
        </p:spPr>
        <p:txBody>
          <a:bodyPr lIns="0" rIns="0" tIns="0" bIns="0"/>
          <a:p>
            <a:pPr algn="r"/>
            <a:fld id="{21940FF8-28C4-4367-9C5F-A26FA6D4FE92}" type="slidenum">
              <a:rPr lang="en-US" sz="1400">
                <a:latin typeface="Liberation Sans;Nimbus Sans L;Arial"/>
              </a:rPr>
              <a:t>&lt;number&gt;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/>
          </p:nvPr>
        </p:nvSpPr>
        <p:spPr>
          <a:xfrm>
            <a:off x="7200000" y="7099200"/>
            <a:ext cx="1800000" cy="20880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Liberation Sans;Nimbus Sans L;Arial"/>
              </a:rPr>
              <a:t>&lt;date/time&gt;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ftr"/>
          </p:nvPr>
        </p:nvSpPr>
        <p:spPr>
          <a:xfrm>
            <a:off x="2340000" y="7272000"/>
            <a:ext cx="7380000" cy="2088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Liberation Sans;Nimbus Sans L;Arial"/>
              </a:rPr>
              <a:t>&lt;footer&gt;</a:t>
            </a:r>
            <a:endParaRPr/>
          </a:p>
        </p:txBody>
      </p:sp>
      <p:pic>
        <p:nvPicPr>
          <p:cNvPr id="8" name="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4140000" y="360000"/>
            <a:ext cx="5580000" cy="10800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  <p:sldLayoutId id="2147483659" r:id="rId22"/>
    <p:sldLayoutId id="2147483660" r:id="rId2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70000" cy="5666400"/>
          </a:xfrm>
          <a:prstGeom prst="rect">
            <a:avLst/>
          </a:prstGeom>
          <a:ln>
            <a:noFill/>
          </a:ln>
        </p:spPr>
      </p:pic>
      <p:sp>
        <p:nvSpPr>
          <p:cNvPr id="44" name="Rectangle 1"/>
          <p:cNvSpPr/>
          <p:nvPr/>
        </p:nvSpPr>
        <p:spPr>
          <a:xfrm>
            <a:off x="0" y="7020000"/>
            <a:ext cx="10080000" cy="540360"/>
          </a:xfrm>
          <a:prstGeom prst="rect">
            <a:avLst/>
          </a:prstGeom>
          <a:gradFill>
            <a:gsLst>
              <a:gs pos="0">
                <a:srgbClr val="e6e6e6"/>
              </a:gs>
              <a:gs pos="100000">
                <a:srgbClr val="ffffff"/>
              </a:gs>
            </a:gsLst>
            <a:lin ang="5400000"/>
          </a:gradFill>
          <a:ln>
            <a:noFill/>
          </a:ln>
        </p:spPr>
      </p:sp>
      <p:pic>
        <p:nvPicPr>
          <p:cNvPr id="4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580000" y="3341880"/>
            <a:ext cx="4500000" cy="3783600"/>
          </a:xfrm>
          <a:prstGeom prst="rect">
            <a:avLst/>
          </a:prstGeom>
          <a:ln>
            <a:noFill/>
          </a:ln>
        </p:spPr>
      </p:pic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260000" y="3600000"/>
            <a:ext cx="7740000" cy="4384800"/>
          </a:xfrm>
          <a:prstGeom prst="rect">
            <a:avLst/>
          </a:prstGeom>
        </p:spPr>
        <p:txBody>
          <a:bodyPr lIns="0" rIns="0" tIns="0" bIns="0"/>
          <a:p>
            <a:pPr>
              <a:buBlip>
                <a:blip r:embed="rId4"/>
              </a:buBlip>
            </a:pPr>
            <a:r>
              <a:rPr lang="en-US" sz="2600">
                <a:latin typeface="Liberation Sans;Nimbus Sans L;Arial"/>
              </a:rPr>
              <a:t>Click to edit the outline text format</a:t>
            </a:r>
            <a:endParaRPr/>
          </a:p>
          <a:p>
            <a:pPr lvl="1">
              <a:buBlip>
                <a:blip r:embed="rId5"/>
              </a:buBlip>
            </a:pPr>
            <a:r>
              <a:rPr lang="en-US" sz="2600">
                <a:latin typeface="Liberation Sans;Nimbus Sans L;Arial"/>
              </a:rPr>
              <a:t>Second Outline Level</a:t>
            </a:r>
            <a:endParaRPr/>
          </a:p>
          <a:p>
            <a:pPr lvl="2">
              <a:buBlip>
                <a:blip r:embed="rId6"/>
              </a:buBlip>
            </a:pPr>
            <a:r>
              <a:rPr lang="en-US" sz="2600">
                <a:latin typeface="Liberation Sans;Nimbus Sans L;Arial"/>
              </a:rPr>
              <a:t>Third Outline Level</a:t>
            </a:r>
            <a:endParaRPr/>
          </a:p>
          <a:p>
            <a:pPr lvl="3">
              <a:buBlip>
                <a:blip r:embed="rId7"/>
              </a:buBlip>
            </a:pPr>
            <a:r>
              <a:rPr lang="en-US" sz="2000">
                <a:latin typeface="Liberation Sans;Nimbus Sans L;Arial"/>
              </a:rPr>
              <a:t>Fourth Outline Level</a:t>
            </a:r>
            <a:endParaRPr/>
          </a:p>
          <a:p>
            <a:pPr lvl="4">
              <a:buBlip>
                <a:blip r:embed="rId8"/>
              </a:buBlip>
            </a:pPr>
            <a:r>
              <a:rPr lang="en-US" sz="2000">
                <a:latin typeface="Liberation Sans;Nimbus Sans L;Arial"/>
              </a:rPr>
              <a:t>Fifth Outline Level</a:t>
            </a:r>
            <a:endParaRPr/>
          </a:p>
          <a:p>
            <a:pPr lvl="5">
              <a:buBlip>
                <a:blip r:embed="rId9"/>
              </a:buBlip>
            </a:pPr>
            <a:r>
              <a:rPr lang="en-US" sz="2000">
                <a:latin typeface="Liberation Sans;Nimbus Sans L;Arial"/>
              </a:rPr>
              <a:t>Sixth Outline Level</a:t>
            </a:r>
            <a:endParaRPr/>
          </a:p>
          <a:p>
            <a:pPr lvl="6">
              <a:buBlip>
                <a:blip r:embed="rId10"/>
              </a:buBlip>
            </a:pPr>
            <a:r>
              <a:rPr lang="en-US" sz="2000">
                <a:latin typeface="Liberation Sans;Nimbus Sans L;Arial"/>
              </a:rPr>
              <a:t>Seventh Outline Level</a:t>
            </a:r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1260000" y="2412000"/>
            <a:ext cx="7740000" cy="108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latin typeface="Liberation Sans;Nimbus Sans L;Arial"/>
              </a:rPr>
              <a:t>Click to edit the title text format</a:t>
            </a:r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sldNum"/>
          </p:nvPr>
        </p:nvSpPr>
        <p:spPr>
          <a:xfrm>
            <a:off x="8460000" y="7099560"/>
            <a:ext cx="1260000" cy="208440"/>
          </a:xfrm>
          <a:prstGeom prst="rect">
            <a:avLst/>
          </a:prstGeom>
        </p:spPr>
        <p:txBody>
          <a:bodyPr lIns="0" rIns="0" tIns="0" bIns="0"/>
          <a:p>
            <a:pPr algn="r"/>
            <a:fld id="{9C1F3DD4-0710-46C1-95D9-ABB9B6680004}" type="slidenum">
              <a:rPr lang="en-US" sz="1400">
                <a:latin typeface="Liberation Sans;Nimbus Sans L;Arial"/>
              </a:rPr>
              <a:t>&lt;number&gt;</a:t>
            </a:fld>
            <a:endParaRPr/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7200000" y="7099560"/>
            <a:ext cx="1800000" cy="2084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Liberation Sans;Nimbus Sans L;Arial"/>
              </a:rPr>
              <a:t>&lt;date/time&gt;</a:t>
            </a:r>
            <a:endParaRPr/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2340000" y="7272000"/>
            <a:ext cx="7380000" cy="20844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Liberation Sans;Nimbus Sans L;Arial"/>
              </a:rPr>
              <a:t>&lt;footer&gt;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70000" cy="5670000"/>
          </a:xfrm>
          <a:prstGeom prst="rect">
            <a:avLst/>
          </a:prstGeom>
          <a:ln>
            <a:noFill/>
          </a:ln>
        </p:spPr>
      </p:pic>
      <p:sp>
        <p:nvSpPr>
          <p:cNvPr id="86" name="Rectangle 1"/>
          <p:cNvSpPr/>
          <p:nvPr/>
        </p:nvSpPr>
        <p:spPr>
          <a:xfrm>
            <a:off x="0" y="7020000"/>
            <a:ext cx="10080000" cy="540360"/>
          </a:xfrm>
          <a:prstGeom prst="rect">
            <a:avLst/>
          </a:prstGeom>
          <a:gradFill>
            <a:gsLst>
              <a:gs pos="0">
                <a:srgbClr val="e6e6e6"/>
              </a:gs>
              <a:gs pos="100000">
                <a:srgbClr val="ffffff"/>
              </a:gs>
            </a:gsLst>
            <a:lin ang="5400000"/>
          </a:gradFill>
          <a:ln>
            <a:noFill/>
          </a:ln>
        </p:spPr>
      </p:sp>
      <p:pic>
        <p:nvPicPr>
          <p:cNvPr id="8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580000" y="3341880"/>
            <a:ext cx="4500000" cy="3783600"/>
          </a:xfrm>
          <a:prstGeom prst="rect">
            <a:avLst/>
          </a:prstGeom>
          <a:ln>
            <a:noFill/>
          </a:ln>
        </p:spPr>
      </p:pic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260000" y="3600000"/>
            <a:ext cx="7740000" cy="4384800"/>
          </a:xfrm>
          <a:prstGeom prst="rect">
            <a:avLst/>
          </a:prstGeom>
        </p:spPr>
        <p:txBody>
          <a:bodyPr lIns="0" rIns="0" tIns="0" bIns="0"/>
          <a:p>
            <a:pPr>
              <a:buBlip>
                <a:blip r:embed="rId4"/>
              </a:buBlip>
            </a:pPr>
            <a:r>
              <a:rPr lang="en-US" sz="2600">
                <a:latin typeface="Liberation Sans;Nimbus Sans L;Arial"/>
              </a:rPr>
              <a:t>Click to edit the outline text format</a:t>
            </a:r>
            <a:endParaRPr/>
          </a:p>
          <a:p>
            <a:pPr lvl="1">
              <a:buBlip>
                <a:blip r:embed="rId5"/>
              </a:buBlip>
            </a:pPr>
            <a:r>
              <a:rPr lang="en-US" sz="2600">
                <a:latin typeface="Liberation Sans;Nimbus Sans L;Arial"/>
              </a:rPr>
              <a:t>Second Outline Level</a:t>
            </a:r>
            <a:endParaRPr/>
          </a:p>
          <a:p>
            <a:pPr lvl="2">
              <a:buBlip>
                <a:blip r:embed="rId6"/>
              </a:buBlip>
            </a:pPr>
            <a:r>
              <a:rPr lang="en-US" sz="2600">
                <a:latin typeface="Liberation Sans;Nimbus Sans L;Arial"/>
              </a:rPr>
              <a:t>Third Outline Level</a:t>
            </a:r>
            <a:endParaRPr/>
          </a:p>
          <a:p>
            <a:pPr lvl="3">
              <a:buBlip>
                <a:blip r:embed="rId7"/>
              </a:buBlip>
            </a:pPr>
            <a:r>
              <a:rPr lang="en-US" sz="2000">
                <a:latin typeface="Liberation Sans;Nimbus Sans L;Arial"/>
              </a:rPr>
              <a:t>Fourth Outline Level</a:t>
            </a:r>
            <a:endParaRPr/>
          </a:p>
          <a:p>
            <a:pPr lvl="4">
              <a:buBlip>
                <a:blip r:embed="rId8"/>
              </a:buBlip>
            </a:pPr>
            <a:r>
              <a:rPr lang="en-US" sz="2000">
                <a:latin typeface="Liberation Sans;Nimbus Sans L;Arial"/>
              </a:rPr>
              <a:t>Fifth Outline Level</a:t>
            </a:r>
            <a:endParaRPr/>
          </a:p>
          <a:p>
            <a:pPr lvl="5">
              <a:buBlip>
                <a:blip r:embed="rId9"/>
              </a:buBlip>
            </a:pPr>
            <a:r>
              <a:rPr lang="en-US" sz="2000">
                <a:latin typeface="Liberation Sans;Nimbus Sans L;Arial"/>
              </a:rPr>
              <a:t>Sixth Outline Level</a:t>
            </a:r>
            <a:endParaRPr/>
          </a:p>
          <a:p>
            <a:pPr lvl="6">
              <a:buBlip>
                <a:blip r:embed="rId10"/>
              </a:buBlip>
            </a:pPr>
            <a:r>
              <a:rPr lang="en-US" sz="2000">
                <a:latin typeface="Liberation Sans;Nimbus Sans L;Arial"/>
              </a:rPr>
              <a:t>Seventh Outline Level</a:t>
            </a:r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title"/>
          </p:nvPr>
        </p:nvSpPr>
        <p:spPr>
          <a:xfrm>
            <a:off x="1260000" y="2412000"/>
            <a:ext cx="7740000" cy="108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latin typeface="Liberation Sans;Nimbus Sans L;Arial"/>
              </a:rPr>
              <a:t>Click to edit the title text format</a:t>
            </a:r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sldNum"/>
          </p:nvPr>
        </p:nvSpPr>
        <p:spPr>
          <a:xfrm>
            <a:off x="9000000" y="7099200"/>
            <a:ext cx="720000" cy="208440"/>
          </a:xfrm>
          <a:prstGeom prst="rect">
            <a:avLst/>
          </a:prstGeom>
        </p:spPr>
        <p:txBody>
          <a:bodyPr lIns="0" rIns="0" tIns="0" bIns="0"/>
          <a:p>
            <a:pPr algn="r"/>
            <a:fld id="{82ACF68B-DBC9-47F2-8617-E2E83E7BBDDE}" type="slidenum">
              <a:rPr lang="en-US" sz="1400">
                <a:latin typeface="Liberation Sans;Nimbus Sans L;Arial"/>
              </a:rPr>
              <a:t>&lt;number&gt;</a:t>
            </a:fld>
            <a:endParaRPr/>
          </a:p>
        </p:txBody>
      </p:sp>
      <p:sp>
        <p:nvSpPr>
          <p:cNvPr id="91" name="PlaceHolder 5"/>
          <p:cNvSpPr>
            <a:spLocks noGrp="1"/>
          </p:cNvSpPr>
          <p:nvPr>
            <p:ph type="dt"/>
          </p:nvPr>
        </p:nvSpPr>
        <p:spPr>
          <a:xfrm>
            <a:off x="7200000" y="7099200"/>
            <a:ext cx="1800000" cy="20880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Liberation Sans;Nimbus Sans L;Arial"/>
              </a:rPr>
              <a:t>&lt;date/time&gt;</a:t>
            </a:r>
            <a:endParaRPr/>
          </a:p>
        </p:txBody>
      </p:sp>
      <p:sp>
        <p:nvSpPr>
          <p:cNvPr id="92" name="PlaceHolder 6"/>
          <p:cNvSpPr>
            <a:spLocks noGrp="1"/>
          </p:cNvSpPr>
          <p:nvPr>
            <p:ph type="ftr"/>
          </p:nvPr>
        </p:nvSpPr>
        <p:spPr>
          <a:xfrm>
            <a:off x="2340000" y="7272000"/>
            <a:ext cx="7380000" cy="2088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Liberation Sans;Nimbus Sans L;Arial"/>
              </a:rPr>
              <a:t>&lt;footer&gt;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"/>
          <p:cNvSpPr/>
          <p:nvPr/>
        </p:nvSpPr>
        <p:spPr>
          <a:xfrm>
            <a:off x="0" y="360"/>
            <a:ext cx="10080000" cy="1259640"/>
          </a:xfrm>
          <a:prstGeom prst="rect">
            <a:avLst/>
          </a:prstGeom>
          <a:gradFill>
            <a:gsLst>
              <a:gs pos="0">
                <a:srgbClr val="cccccc"/>
              </a:gs>
              <a:gs pos="100000">
                <a:srgbClr val="e6e6e6"/>
              </a:gs>
            </a:gsLst>
            <a:lin ang="5400000"/>
          </a:gradFill>
          <a:ln>
            <a:noFill/>
          </a:ln>
        </p:spPr>
      </p:sp>
      <p:pic>
        <p:nvPicPr>
          <p:cNvPr id="12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70000" cy="5670000"/>
          </a:xfrm>
          <a:prstGeom prst="rect">
            <a:avLst/>
          </a:prstGeom>
          <a:ln>
            <a:noFill/>
          </a:ln>
        </p:spPr>
      </p:pic>
      <p:sp>
        <p:nvSpPr>
          <p:cNvPr id="129" name="Rectangle 2"/>
          <p:cNvSpPr/>
          <p:nvPr/>
        </p:nvSpPr>
        <p:spPr>
          <a:xfrm>
            <a:off x="0" y="7020000"/>
            <a:ext cx="10080000" cy="540360"/>
          </a:xfrm>
          <a:prstGeom prst="rect">
            <a:avLst/>
          </a:prstGeom>
          <a:gradFill>
            <a:gsLst>
              <a:gs pos="0">
                <a:srgbClr val="e6e6e6"/>
              </a:gs>
              <a:gs pos="100000">
                <a:srgbClr val="ffffff"/>
              </a:gs>
            </a:gsLst>
            <a:lin ang="5400000"/>
          </a:gradFill>
          <a:ln>
            <a:noFill/>
          </a:ln>
        </p:spPr>
      </p:sp>
      <p:pic>
        <p:nvPicPr>
          <p:cNvPr id="13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580000" y="3341880"/>
            <a:ext cx="4500000" cy="3783600"/>
          </a:xfrm>
          <a:prstGeom prst="rect">
            <a:avLst/>
          </a:prstGeom>
          <a:ln>
            <a:noFill/>
          </a:ln>
        </p:spPr>
      </p:pic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360000" y="1620000"/>
            <a:ext cx="9360000" cy="4384800"/>
          </a:xfrm>
          <a:prstGeom prst="rect">
            <a:avLst/>
          </a:prstGeom>
        </p:spPr>
        <p:txBody>
          <a:bodyPr lIns="0" rIns="0" tIns="0" bIns="0"/>
          <a:p>
            <a:pPr>
              <a:buBlip>
                <a:blip r:embed="rId4"/>
              </a:buBlip>
            </a:pPr>
            <a:r>
              <a:rPr lang="en-US" sz="2600">
                <a:latin typeface="Liberation Sans;Nimbus Sans L;Arial"/>
              </a:rPr>
              <a:t>Click to edit the outline text format</a:t>
            </a:r>
            <a:endParaRPr/>
          </a:p>
          <a:p>
            <a:pPr lvl="1">
              <a:buBlip>
                <a:blip r:embed="rId5"/>
              </a:buBlip>
            </a:pPr>
            <a:r>
              <a:rPr lang="en-US" sz="2600">
                <a:latin typeface="Liberation Sans;Nimbus Sans L;Arial"/>
              </a:rPr>
              <a:t>Second Outline Level</a:t>
            </a:r>
            <a:endParaRPr/>
          </a:p>
          <a:p>
            <a:pPr lvl="2">
              <a:buBlip>
                <a:blip r:embed="rId6"/>
              </a:buBlip>
            </a:pPr>
            <a:r>
              <a:rPr lang="en-US" sz="2600">
                <a:latin typeface="Liberation Sans;Nimbus Sans L;Arial"/>
              </a:rPr>
              <a:t>Third Outline Level</a:t>
            </a:r>
            <a:endParaRPr/>
          </a:p>
          <a:p>
            <a:pPr lvl="3">
              <a:buBlip>
                <a:blip r:embed="rId7"/>
              </a:buBlip>
            </a:pPr>
            <a:r>
              <a:rPr lang="en-US" sz="2000">
                <a:latin typeface="Liberation Sans;Nimbus Sans L;Arial"/>
              </a:rPr>
              <a:t>Fourth Outline Level</a:t>
            </a:r>
            <a:endParaRPr/>
          </a:p>
          <a:p>
            <a:pPr lvl="4">
              <a:buBlip>
                <a:blip r:embed="rId8"/>
              </a:buBlip>
            </a:pPr>
            <a:r>
              <a:rPr lang="en-US" sz="2000">
                <a:latin typeface="Liberation Sans;Nimbus Sans L;Arial"/>
              </a:rPr>
              <a:t>Fifth Outline Level</a:t>
            </a:r>
            <a:endParaRPr/>
          </a:p>
          <a:p>
            <a:pPr lvl="5">
              <a:buBlip>
                <a:blip r:embed="rId9"/>
              </a:buBlip>
            </a:pPr>
            <a:r>
              <a:rPr lang="en-US" sz="2000">
                <a:latin typeface="Liberation Sans;Nimbus Sans L;Arial"/>
              </a:rPr>
              <a:t>Sixth Outline Level</a:t>
            </a:r>
            <a:endParaRPr/>
          </a:p>
          <a:p>
            <a:pPr lvl="6">
              <a:buBlip>
                <a:blip r:embed="rId10"/>
              </a:buBlip>
            </a:pPr>
            <a:r>
              <a:rPr lang="en-US" sz="2000">
                <a:latin typeface="Liberation Sans;Nimbus Sans L;Arial"/>
              </a:rPr>
              <a:t>Seventh Outline Level</a:t>
            </a:r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latin typeface="Liberation Sans;Nimbus Sans L;Arial"/>
              </a:rPr>
              <a:t>Click to edit the title text format</a:t>
            </a:r>
            <a:endParaRPr/>
          </a:p>
        </p:txBody>
      </p:sp>
      <p:sp>
        <p:nvSpPr>
          <p:cNvPr id="133" name="PlaceHolder 5"/>
          <p:cNvSpPr>
            <a:spLocks noGrp="1"/>
          </p:cNvSpPr>
          <p:nvPr>
            <p:ph type="sldNum"/>
          </p:nvPr>
        </p:nvSpPr>
        <p:spPr>
          <a:xfrm>
            <a:off x="9000000" y="7099200"/>
            <a:ext cx="720000" cy="208440"/>
          </a:xfrm>
          <a:prstGeom prst="rect">
            <a:avLst/>
          </a:prstGeom>
        </p:spPr>
        <p:txBody>
          <a:bodyPr lIns="0" rIns="0" tIns="0" bIns="0"/>
          <a:p>
            <a:pPr algn="r"/>
            <a:fld id="{911321D7-D148-4B9E-9D24-BAE11D8ED6C6}" type="slidenum">
              <a:rPr lang="en-US" sz="1400">
                <a:latin typeface="Liberation Sans;Nimbus Sans L;Arial"/>
              </a:rPr>
              <a:t>&lt;number&gt;</a:t>
            </a:fld>
            <a:endParaRPr/>
          </a:p>
        </p:txBody>
      </p:sp>
      <p:sp>
        <p:nvSpPr>
          <p:cNvPr id="134" name="PlaceHolder 6"/>
          <p:cNvSpPr>
            <a:spLocks noGrp="1"/>
          </p:cNvSpPr>
          <p:nvPr>
            <p:ph type="dt"/>
          </p:nvPr>
        </p:nvSpPr>
        <p:spPr>
          <a:xfrm>
            <a:off x="7200000" y="7099200"/>
            <a:ext cx="1800000" cy="20880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Liberation Sans;Nimbus Sans L;Arial"/>
              </a:rPr>
              <a:t>&lt;date/time&gt;</a:t>
            </a:r>
            <a:endParaRPr/>
          </a:p>
        </p:txBody>
      </p:sp>
      <p:sp>
        <p:nvSpPr>
          <p:cNvPr id="135" name="PlaceHolder 7"/>
          <p:cNvSpPr>
            <a:spLocks noGrp="1"/>
          </p:cNvSpPr>
          <p:nvPr>
            <p:ph type="ftr"/>
          </p:nvPr>
        </p:nvSpPr>
        <p:spPr>
          <a:xfrm>
            <a:off x="2340000" y="7272000"/>
            <a:ext cx="7380000" cy="2088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Liberation Sans;Nimbus Sans L;Arial"/>
              </a:rPr>
              <a:t>&lt;footer&gt;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6.png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9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4.png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0" Type="http://schemas.openxmlformats.org/officeDocument/2006/relationships/slideLayout" Target="../slideLayouts/slideLayout3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3.png"/><Relationship Id="rId2" Type="http://schemas.openxmlformats.org/officeDocument/2006/relationships/image" Target="../media/image104.png"/><Relationship Id="rId3" Type="http://schemas.openxmlformats.org/officeDocument/2006/relationships/slideLayout" Target="../slideLayouts/slideLayout3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Relationship Id="rId8" Type="http://schemas.openxmlformats.org/officeDocument/2006/relationships/slideLayout" Target="../slideLayouts/slideLayout3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2.png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slideLayout" Target="../slideLayouts/slideLayout3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Relationship Id="rId7" Type="http://schemas.openxmlformats.org/officeDocument/2006/relationships/image" Target="../media/image124.png"/><Relationship Id="rId8" Type="http://schemas.openxmlformats.org/officeDocument/2006/relationships/slideLayout" Target="../slideLayouts/slideLayout3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5.png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6" Type="http://schemas.openxmlformats.org/officeDocument/2006/relationships/image" Target="../media/image130.png"/><Relationship Id="rId7" Type="http://schemas.openxmlformats.org/officeDocument/2006/relationships/image" Target="../media/image131.png"/><Relationship Id="rId8" Type="http://schemas.openxmlformats.org/officeDocument/2006/relationships/image" Target="../media/image132.png"/><Relationship Id="rId9" Type="http://schemas.openxmlformats.org/officeDocument/2006/relationships/image" Target="../media/image133.png"/><Relationship Id="rId10" Type="http://schemas.openxmlformats.org/officeDocument/2006/relationships/slideLayout" Target="../slideLayouts/slideLayout3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4.png"/><Relationship Id="rId2" Type="http://schemas.openxmlformats.org/officeDocument/2006/relationships/image" Target="../media/image135.png"/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Relationship Id="rId6" Type="http://schemas.openxmlformats.org/officeDocument/2006/relationships/image" Target="../media/image139.png"/><Relationship Id="rId7" Type="http://schemas.openxmlformats.org/officeDocument/2006/relationships/image" Target="../media/image140.png"/><Relationship Id="rId8" Type="http://schemas.openxmlformats.org/officeDocument/2006/relationships/image" Target="../media/image141.png"/><Relationship Id="rId9" Type="http://schemas.openxmlformats.org/officeDocument/2006/relationships/image" Target="../media/image142.png"/><Relationship Id="rId10" Type="http://schemas.openxmlformats.org/officeDocument/2006/relationships/image" Target="../media/image143.png"/><Relationship Id="rId11" Type="http://schemas.openxmlformats.org/officeDocument/2006/relationships/slideLayout" Target="../slideLayouts/slideLayout3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4.png"/><Relationship Id="rId2" Type="http://schemas.openxmlformats.org/officeDocument/2006/relationships/image" Target="../media/image145.png"/><Relationship Id="rId3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slideLayout" Target="../slideLayouts/slideLayout39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6.png"/><Relationship Id="rId2" Type="http://schemas.openxmlformats.org/officeDocument/2006/relationships/image" Target="../media/image147.png"/><Relationship Id="rId3" Type="http://schemas.openxmlformats.org/officeDocument/2006/relationships/image" Target="../media/image148.png"/><Relationship Id="rId4" Type="http://schemas.openxmlformats.org/officeDocument/2006/relationships/image" Target="../media/image149.png"/><Relationship Id="rId5" Type="http://schemas.openxmlformats.org/officeDocument/2006/relationships/image" Target="../media/image150.png"/><Relationship Id="rId6" Type="http://schemas.openxmlformats.org/officeDocument/2006/relationships/image" Target="../media/image151.png"/><Relationship Id="rId7" Type="http://schemas.openxmlformats.org/officeDocument/2006/relationships/image" Target="../media/image152.png"/><Relationship Id="rId8" Type="http://schemas.openxmlformats.org/officeDocument/2006/relationships/slideLayout" Target="../slideLayouts/slideLayout3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slideLayout" Target="../slideLayouts/slideLayout3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56.png"/><Relationship Id="rId2" Type="http://schemas.openxmlformats.org/officeDocument/2006/relationships/image" Target="../media/image157.png"/><Relationship Id="rId3" Type="http://schemas.openxmlformats.org/officeDocument/2006/relationships/slideLayout" Target="../slideLayouts/slideLayout3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slideLayout" Target="../slideLayouts/slideLayout3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59.jpeg"/><Relationship Id="rId2" Type="http://schemas.openxmlformats.org/officeDocument/2006/relationships/slideLayout" Target="../slideLayouts/slideLayout3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60.png"/><Relationship Id="rId2" Type="http://schemas.openxmlformats.org/officeDocument/2006/relationships/image" Target="../media/image161.png"/><Relationship Id="rId3" Type="http://schemas.openxmlformats.org/officeDocument/2006/relationships/image" Target="../media/image162.png"/><Relationship Id="rId4" Type="http://schemas.openxmlformats.org/officeDocument/2006/relationships/image" Target="../media/image163.png"/><Relationship Id="rId5" Type="http://schemas.openxmlformats.org/officeDocument/2006/relationships/slideLayout" Target="../slideLayouts/slideLayout3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64.png"/><Relationship Id="rId2" Type="http://schemas.openxmlformats.org/officeDocument/2006/relationships/image" Target="../media/image165.png"/><Relationship Id="rId3" Type="http://schemas.openxmlformats.org/officeDocument/2006/relationships/image" Target="../media/image166.png"/><Relationship Id="rId4" Type="http://schemas.openxmlformats.org/officeDocument/2006/relationships/image" Target="../media/image167.png"/><Relationship Id="rId5" Type="http://schemas.openxmlformats.org/officeDocument/2006/relationships/image" Target="../media/image168.png"/><Relationship Id="rId6" Type="http://schemas.openxmlformats.org/officeDocument/2006/relationships/slideLayout" Target="../slideLayouts/slideLayout3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69.png"/><Relationship Id="rId2" Type="http://schemas.openxmlformats.org/officeDocument/2006/relationships/image" Target="../media/image170.png"/><Relationship Id="rId3" Type="http://schemas.openxmlformats.org/officeDocument/2006/relationships/image" Target="../media/image171.png"/><Relationship Id="rId4" Type="http://schemas.openxmlformats.org/officeDocument/2006/relationships/image" Target="../media/image172.png"/><Relationship Id="rId5" Type="http://schemas.openxmlformats.org/officeDocument/2006/relationships/image" Target="../media/image173.png"/><Relationship Id="rId6" Type="http://schemas.openxmlformats.org/officeDocument/2006/relationships/image" Target="../media/image174.png"/><Relationship Id="rId7" Type="http://schemas.openxmlformats.org/officeDocument/2006/relationships/image" Target="../media/image175.png"/><Relationship Id="rId8" Type="http://schemas.openxmlformats.org/officeDocument/2006/relationships/image" Target="../media/image176.png"/><Relationship Id="rId9" Type="http://schemas.openxmlformats.org/officeDocument/2006/relationships/image" Target="../media/image177.png"/><Relationship Id="rId10" Type="http://schemas.openxmlformats.org/officeDocument/2006/relationships/image" Target="../media/image178.png"/><Relationship Id="rId11" Type="http://schemas.openxmlformats.org/officeDocument/2006/relationships/image" Target="../media/image179.png"/><Relationship Id="rId12" Type="http://schemas.openxmlformats.org/officeDocument/2006/relationships/image" Target="../media/image180.png"/><Relationship Id="rId13" Type="http://schemas.openxmlformats.org/officeDocument/2006/relationships/image" Target="../media/image181.png"/><Relationship Id="rId14" Type="http://schemas.openxmlformats.org/officeDocument/2006/relationships/slideLayout" Target="../slideLayouts/slideLayout3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82.png"/><Relationship Id="rId2" Type="http://schemas.openxmlformats.org/officeDocument/2006/relationships/image" Target="../media/image183.png"/><Relationship Id="rId3" Type="http://schemas.openxmlformats.org/officeDocument/2006/relationships/image" Target="../media/image184.png"/><Relationship Id="rId4" Type="http://schemas.openxmlformats.org/officeDocument/2006/relationships/image" Target="../media/image185.png"/><Relationship Id="rId5" Type="http://schemas.openxmlformats.org/officeDocument/2006/relationships/image" Target="../media/image186.png"/><Relationship Id="rId6" Type="http://schemas.openxmlformats.org/officeDocument/2006/relationships/slideLayout" Target="../slideLayouts/slideLayout3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87.png"/><Relationship Id="rId2" Type="http://schemas.openxmlformats.org/officeDocument/2006/relationships/image" Target="../media/image188.png"/><Relationship Id="rId3" Type="http://schemas.openxmlformats.org/officeDocument/2006/relationships/image" Target="../media/image189.png"/><Relationship Id="rId4" Type="http://schemas.openxmlformats.org/officeDocument/2006/relationships/slideLayout" Target="../slideLayouts/slideLayout3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90.png"/><Relationship Id="rId2" Type="http://schemas.openxmlformats.org/officeDocument/2006/relationships/image" Target="../media/image191.png"/><Relationship Id="rId3" Type="http://schemas.openxmlformats.org/officeDocument/2006/relationships/image" Target="../media/image192.png"/><Relationship Id="rId4" Type="http://schemas.openxmlformats.org/officeDocument/2006/relationships/image" Target="../media/image193.png"/><Relationship Id="rId5" Type="http://schemas.openxmlformats.org/officeDocument/2006/relationships/image" Target="../media/image194.png"/><Relationship Id="rId6" Type="http://schemas.openxmlformats.org/officeDocument/2006/relationships/image" Target="../media/image195.png"/><Relationship Id="rId7" Type="http://schemas.openxmlformats.org/officeDocument/2006/relationships/image" Target="../media/image196.png"/><Relationship Id="rId8" Type="http://schemas.openxmlformats.org/officeDocument/2006/relationships/image" Target="../media/image197.gif"/><Relationship Id="rId9" Type="http://schemas.openxmlformats.org/officeDocument/2006/relationships/image" Target="../media/image198.jpeg"/><Relationship Id="rId10" Type="http://schemas.openxmlformats.org/officeDocument/2006/relationships/image" Target="../media/image199.jpeg"/><Relationship Id="rId11" Type="http://schemas.openxmlformats.org/officeDocument/2006/relationships/image" Target="../media/image200.png"/><Relationship Id="rId12" Type="http://schemas.openxmlformats.org/officeDocument/2006/relationships/image" Target="../media/image201.jpeg"/><Relationship Id="rId13" Type="http://schemas.openxmlformats.org/officeDocument/2006/relationships/slideLayout" Target="../slideLayouts/slideLayout3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image" Target="../media/image206.png"/><Relationship Id="rId6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39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Relationship Id="rId1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60000" y="3815640"/>
            <a:ext cx="9360000" cy="12243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5400">
                <a:latin typeface="Liberation Sans;Nimbus Sans L;Arial"/>
              </a:rPr>
              <a:t>Distributed Erlang Workshop</a:t>
            </a:r>
            <a:r>
              <a:rPr lang="en-US" sz="3200">
                <a:latin typeface="Liberation Sans;Nimbus Sans L;Arial"/>
              </a:rPr>
              <a:t>
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6840000" y="5580000"/>
            <a:ext cx="3060000" cy="1260000"/>
          </a:xfrm>
          <a:prstGeom prst="rect">
            <a:avLst/>
          </a:prstGeom>
          <a:solidFill>
            <a:srgbClr val="fc5c00"/>
          </a:solidFill>
          <a:ln>
            <a:solidFill>
              <a:srgbClr val="000000"/>
            </a:solidFill>
          </a:ln>
        </p:spPr>
      </p:sp>
      <p:sp>
        <p:nvSpPr>
          <p:cNvPr id="177" name="TextShape 3"/>
          <p:cNvSpPr txBox="1"/>
          <p:nvPr/>
        </p:nvSpPr>
        <p:spPr>
          <a:xfrm>
            <a:off x="6840000" y="5593680"/>
            <a:ext cx="1771920" cy="31896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1600">
                <a:latin typeface="Liberation Sans;Nimbus Sans L;Arial"/>
              </a:rPr>
              <a:t>Wireless Access</a:t>
            </a:r>
            <a:endParaRPr/>
          </a:p>
        </p:txBody>
      </p:sp>
      <p:sp>
        <p:nvSpPr>
          <p:cNvPr id="178" name="CustomShape 4"/>
          <p:cNvSpPr/>
          <p:nvPr/>
        </p:nvSpPr>
        <p:spPr>
          <a:xfrm>
            <a:off x="6840000" y="5940000"/>
            <a:ext cx="3060000" cy="900000"/>
          </a:xfrm>
          <a:prstGeom prst="rect">
            <a:avLst/>
          </a:prstGeom>
          <a:solidFill>
            <a:srgbClr val="92e285"/>
          </a:solidFill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>
              <a:lnSpc>
                <a:spcPct val="150000"/>
              </a:lnSpc>
            </a:pPr>
            <a:r>
              <a:rPr lang="en-US" sz="2200">
                <a:latin typeface="Liberation Sans;Nimbus Sans L;Arial"/>
              </a:rPr>
              <a:t>SSID: </a:t>
            </a:r>
            <a:r>
              <a:rPr b="1" lang="en-US" sz="2200">
                <a:latin typeface="Liberation Sans;Nimbus Sans L;Arial"/>
              </a:rPr>
              <a:t>AustinErlang</a:t>
            </a:r>
            <a:endParaRPr/>
          </a:p>
          <a:p>
            <a:pPr>
              <a:lnSpc>
                <a:spcPct val="150000"/>
              </a:lnSpc>
            </a:pPr>
            <a:r>
              <a:rPr lang="en-US" sz="2200">
                <a:latin typeface="Liberation Sans;Nimbus Sans L;Arial"/>
              </a:rPr>
              <a:t>WPA2 Pass: </a:t>
            </a:r>
            <a:r>
              <a:rPr b="1" lang="en-US" sz="2200">
                <a:latin typeface="Liberation Sans;Nimbus Sans L;Arial"/>
              </a:rPr>
              <a:t>Erlang#$</a:t>
            </a:r>
            <a:endParaRPr/>
          </a:p>
        </p:txBody>
      </p:sp>
      <p:pic>
        <p:nvPicPr>
          <p:cNvPr id="17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0000" y="5580000"/>
            <a:ext cx="540000" cy="540000"/>
          </a:xfrm>
          <a:prstGeom prst="rect">
            <a:avLst/>
          </a:prstGeom>
          <a:ln>
            <a:noFill/>
          </a:ln>
        </p:spPr>
      </p:pic>
      <p:pic>
        <p:nvPicPr>
          <p:cNvPr id="18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80000" y="6300000"/>
            <a:ext cx="720000" cy="540000"/>
          </a:xfrm>
          <a:prstGeom prst="rect">
            <a:avLst/>
          </a:prstGeom>
          <a:ln>
            <a:noFill/>
          </a:ln>
        </p:spPr>
      </p:pic>
      <p:sp>
        <p:nvSpPr>
          <p:cNvPr id="181" name="TextShape 5"/>
          <p:cNvSpPr txBox="1"/>
          <p:nvPr/>
        </p:nvSpPr>
        <p:spPr>
          <a:xfrm>
            <a:off x="1008000" y="5688000"/>
            <a:ext cx="270432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Liberation Sans;Nimbus Sans L;Arial"/>
              </a:rPr>
              <a:t>Github.com/AustinErlang</a:t>
            </a:r>
            <a:endParaRPr/>
          </a:p>
        </p:txBody>
      </p:sp>
      <p:sp>
        <p:nvSpPr>
          <p:cNvPr id="182" name="TextShape 6"/>
          <p:cNvSpPr txBox="1"/>
          <p:nvPr/>
        </p:nvSpPr>
        <p:spPr>
          <a:xfrm>
            <a:off x="975240" y="6385680"/>
            <a:ext cx="165276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Liberation Sans;Nimbus Sans L;Arial"/>
              </a:rPr>
              <a:t>@austinerlang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latin typeface="Liberation Sans;Nimbus Sans L;Arial"/>
              </a:rPr>
              <a:t>Distributed Erlang Basics</a:t>
            </a:r>
            <a:endParaRPr/>
          </a:p>
        </p:txBody>
      </p:sp>
      <p:sp>
        <p:nvSpPr>
          <p:cNvPr id="203" name="TextShape 2"/>
          <p:cNvSpPr txBox="1"/>
          <p:nvPr/>
        </p:nvSpPr>
        <p:spPr>
          <a:xfrm>
            <a:off x="360000" y="1620000"/>
            <a:ext cx="9360000" cy="5169600"/>
          </a:xfrm>
          <a:prstGeom prst="rect">
            <a:avLst/>
          </a:prstGeom>
        </p:spPr>
        <p:txBody>
          <a:bodyPr lIns="0" rIns="0" tIns="0" bIns="0"/>
          <a:p>
            <a:pPr>
              <a:buBlip>
                <a:blip r:embed="rId1"/>
              </a:buBlip>
            </a:pPr>
            <a:r>
              <a:rPr lang="en-US" sz="2600">
                <a:latin typeface="Liberation Sans;Nimbus Sans L;Arial"/>
              </a:rPr>
              <a:t>A node is just an Erlang VM on a host</a:t>
            </a:r>
            <a:endParaRPr/>
          </a:p>
          <a:p>
            <a:pPr lvl="1"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erl -sname NodeName</a:t>
            </a:r>
            <a:endParaRPr/>
          </a:p>
          <a:p>
            <a:pPr lvl="1">
              <a:buBlip>
                <a:blip r:embed="rId3"/>
              </a:buBlip>
            </a:pPr>
            <a:r>
              <a:rPr lang="en-US" sz="2600">
                <a:latin typeface="Liberation Sans;Nimbus Sans L;Arial"/>
              </a:rPr>
              <a:t>erl -name </a:t>
            </a:r>
            <a:r>
              <a:rPr lang="en-US" sz="2600">
                <a:latin typeface="Liberation Sans;Nimbus Sans L;Arial"/>
              </a:rPr>
              <a:t>NodeName@address</a:t>
            </a:r>
            <a:endParaRPr/>
          </a:p>
          <a:p>
            <a:pPr>
              <a:buBlip>
                <a:blip r:embed="rId4"/>
              </a:buBlip>
            </a:pPr>
            <a:r>
              <a:rPr lang="en-US" sz="2600">
                <a:latin typeface="Liberation Sans;Nimbus Sans L;Arial"/>
              </a:rPr>
              <a:t>Any node can connect to another</a:t>
            </a:r>
            <a:endParaRPr/>
          </a:p>
          <a:p>
            <a:pPr>
              <a:buBlip>
                <a:blip r:embed="rId5"/>
              </a:buBlip>
            </a:pPr>
            <a:r>
              <a:rPr lang="en-US" sz="2600">
                <a:latin typeface="Liberation Sans;Nimbus Sans L;Arial"/>
              </a:rPr>
              <a:t>EPMD (Erlang Port Mapper Daemon) port 4369</a:t>
            </a:r>
            <a:endParaRPr/>
          </a:p>
          <a:p>
            <a:pPr>
              <a:buBlip>
                <a:blip r:embed="rId6"/>
              </a:buBlip>
            </a:pPr>
            <a:r>
              <a:rPr lang="en-US" sz="2600">
                <a:latin typeface="Liberation Sans;Nimbus Sans L;Arial"/>
              </a:rPr>
              <a:t>Hosts can have multiple nodes</a:t>
            </a:r>
            <a:endParaRPr/>
          </a:p>
          <a:p>
            <a:pPr>
              <a:buBlip>
                <a:blip r:embed="rId7"/>
              </a:buBlip>
            </a:pPr>
            <a:r>
              <a:rPr lang="en-US" sz="2600">
                <a:latin typeface="Liberation Sans;Nimbus Sans L;Arial"/>
              </a:rPr>
              <a:t>As soon as a node is referred to it is connected</a:t>
            </a:r>
            <a:endParaRPr/>
          </a:p>
          <a:p>
            <a:pPr lvl="1">
              <a:buBlip>
                <a:blip r:embed="rId8"/>
              </a:buBlip>
            </a:pPr>
            <a:r>
              <a:rPr lang="en-US" sz="2600">
                <a:latin typeface="Liberation Sans;Nimbus Sans L;Arial"/>
              </a:rPr>
              <a:t>net_adm:ping(NodeName)</a:t>
            </a:r>
            <a:endParaRPr/>
          </a:p>
          <a:p>
            <a:pPr>
              <a:buBlip>
                <a:blip r:embed="rId9"/>
              </a:buBlip>
            </a:pP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latin typeface="Liberation Sans;Nimbus Sans L;Arial"/>
              </a:rPr>
              <a:t>Distributed Erlang Basic Functions</a:t>
            </a:r>
            <a:endParaRPr/>
          </a:p>
        </p:txBody>
      </p:sp>
      <p:sp>
        <p:nvSpPr>
          <p:cNvPr id="205" name="TextShape 2"/>
          <p:cNvSpPr txBox="1"/>
          <p:nvPr/>
        </p:nvSpPr>
        <p:spPr>
          <a:xfrm>
            <a:off x="360000" y="1620000"/>
            <a:ext cx="9360000" cy="5169600"/>
          </a:xfrm>
          <a:prstGeom prst="rect">
            <a:avLst/>
          </a:prstGeom>
        </p:spPr>
        <p:txBody>
          <a:bodyPr lIns="0" rIns="0" tIns="0" bIns="0"/>
          <a:p>
            <a:pPr>
              <a:buBlip>
                <a:blip r:embed="rId1"/>
              </a:buBlip>
            </a:pPr>
            <a:r>
              <a:rPr lang="en-US" sz="2600">
                <a:latin typeface="Liberation Sans;Nimbus Sans L;Arial"/>
              </a:rPr>
              <a:t>node() identifies yourself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self() identifies your process id</a:t>
            </a:r>
            <a:endParaRPr/>
          </a:p>
          <a:p>
            <a:pPr>
              <a:buBlip>
                <a:blip r:embed="rId3"/>
              </a:buBlip>
            </a:pPr>
            <a:r>
              <a:rPr lang="en-US" sz="2600">
                <a:latin typeface="Liberation Sans;Nimbus Sans L;Arial"/>
              </a:rPr>
              <a:t>nodes() to see a list of connected nodes</a:t>
            </a:r>
            <a:endParaRPr/>
          </a:p>
          <a:p>
            <a:pPr>
              <a:buBlip>
                <a:blip r:embed="rId4"/>
              </a:buBlip>
            </a:pPr>
            <a:r>
              <a:rPr lang="en-US" sz="2600">
                <a:latin typeface="Liberation Sans;Nimbus Sans L;Arial"/>
              </a:rPr>
              <a:t>spawn/4 to run a function on a node</a:t>
            </a:r>
            <a:endParaRPr/>
          </a:p>
          <a:p>
            <a:pPr>
              <a:buBlip>
                <a:blip r:embed="rId5"/>
              </a:buBlip>
            </a:pPr>
            <a:r>
              <a:rPr lang="en-US" sz="2600">
                <a:latin typeface="Liberation Sans;Nimbus Sans L;Arial"/>
              </a:rPr>
              <a:t>erlang:is_alive() checks your ability to join a cluster</a:t>
            </a:r>
            <a:endParaRPr/>
          </a:p>
          <a:p>
            <a:pPr>
              <a:buBlip>
                <a:blip r:embed="rId6"/>
              </a:buBlip>
            </a:pPr>
            <a:r>
              <a:rPr lang="en-US" sz="2600">
                <a:latin typeface="Liberation Sans;Nimbus Sans L;Arial"/>
              </a:rPr>
              <a:t>net_kernel controls erlang's distributed operations</a:t>
            </a:r>
            <a:endParaRPr/>
          </a:p>
          <a:p>
            <a:pPr>
              <a:buBlip>
                <a:blip r:embed="rId7"/>
              </a:buBlip>
            </a:pPr>
            <a:r>
              <a:rPr lang="en-US" sz="2600">
                <a:latin typeface="Liberation Sans;Nimbus Sans L;Arial"/>
              </a:rPr>
              <a:t>code isn't automatically propagated</a:t>
            </a:r>
            <a:endParaRPr/>
          </a:p>
          <a:p>
            <a:pPr>
              <a:buBlip>
                <a:blip r:embed="rId8"/>
              </a:buBlip>
            </a:pP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latin typeface="Liberation Sans;Nimbus Sans L;Arial"/>
              </a:rPr>
              <a:t>Workshop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360000" y="1620000"/>
            <a:ext cx="9360000" cy="5169600"/>
          </a:xfrm>
          <a:prstGeom prst="rect">
            <a:avLst/>
          </a:prstGeom>
        </p:spPr>
        <p:txBody>
          <a:bodyPr lIns="0" rIns="0" tIns="0" bIns="0"/>
          <a:p>
            <a:pPr>
              <a:buBlip>
                <a:blip r:embed="rId1"/>
              </a:buBlip>
            </a:pPr>
            <a:r>
              <a:rPr lang="en-US" sz="2600">
                <a:latin typeface="Liberation Sans;Nimbus Sans L;Arial"/>
              </a:rPr>
              <a:t>Starting your erlang node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Create a triangular number function</a:t>
            </a:r>
            <a:endParaRPr/>
          </a:p>
          <a:p>
            <a:pPr>
              <a:buBlip>
                <a:blip r:embed="rId3"/>
              </a:buBlip>
            </a:pPr>
            <a:r>
              <a:rPr lang="en-US" sz="2600">
                <a:latin typeface="Liberation Sans;Nimbus Sans L;Arial"/>
              </a:rPr>
              <a:t>Making it into a registered service on your node</a:t>
            </a:r>
            <a:endParaRPr/>
          </a:p>
          <a:p>
            <a:pPr>
              <a:buBlip>
                <a:blip r:embed="rId4"/>
              </a:buBlip>
            </a:pPr>
            <a:r>
              <a:rPr lang="en-US" sz="2600">
                <a:latin typeface="Liberation Sans;Nimbus Sans L;Arial"/>
              </a:rPr>
              <a:t>Send / Receive messages locally</a:t>
            </a:r>
            <a:endParaRPr/>
          </a:p>
          <a:p>
            <a:pPr>
              <a:buBlip>
                <a:blip r:embed="rId5"/>
              </a:buBlip>
            </a:pPr>
            <a:r>
              <a:rPr lang="en-US" sz="2600">
                <a:latin typeface="Liberation Sans;Nimbus Sans L;Arial"/>
              </a:rPr>
              <a:t>Cluster your nodes together</a:t>
            </a:r>
            <a:endParaRPr/>
          </a:p>
          <a:p>
            <a:pPr>
              <a:buBlip>
                <a:blip r:embed="rId6"/>
              </a:buBlip>
            </a:pPr>
            <a:r>
              <a:rPr lang="en-US" sz="2600">
                <a:latin typeface="Liberation Sans;Nimbus Sans L;Arial"/>
              </a:rPr>
              <a:t>Make remote calls</a:t>
            </a:r>
            <a:endParaRPr/>
          </a:p>
          <a:p>
            <a:pPr>
              <a:buBlip>
                <a:blip r:embed="rId7"/>
              </a:buBlip>
            </a:pPr>
            <a:r>
              <a:rPr lang="en-US" sz="2600">
                <a:latin typeface="Liberation Sans;Nimbus Sans L;Arial"/>
              </a:rPr>
              <a:t>Handle failures</a:t>
            </a:r>
            <a:endParaRPr/>
          </a:p>
          <a:p>
            <a:pPr>
              <a:buBlip>
                <a:blip r:embed="rId8"/>
              </a:buBlip>
            </a:pPr>
            <a:r>
              <a:rPr lang="en-US" sz="2600">
                <a:latin typeface="Liberation Sans;Nimbus Sans L;Arial"/>
              </a:rPr>
              <a:t>Distribute tasks across the cluster</a:t>
            </a:r>
            <a:endParaRPr/>
          </a:p>
          <a:p>
            <a:pPr>
              <a:buBlip>
                <a:blip r:embed="rId9"/>
              </a:buBlip>
            </a:pP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latin typeface="Liberation Sans;Nimbus Sans L;Arial"/>
              </a:rPr>
              <a:t>Starting Your Node</a:t>
            </a:r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360000" y="1620000"/>
            <a:ext cx="9360000" cy="5169600"/>
          </a:xfrm>
          <a:prstGeom prst="rect">
            <a:avLst/>
          </a:prstGeom>
        </p:spPr>
        <p:txBody>
          <a:bodyPr lIns="0" rIns="0" tIns="0" bIns="0"/>
          <a:p>
            <a:pPr>
              <a:buBlip>
                <a:blip r:embed="rId1"/>
              </a:buBlip>
            </a:pPr>
            <a:r>
              <a:rPr lang="en-US" sz="2600">
                <a:latin typeface="Liberation Sans;Nimbus Sans L;Arial"/>
              </a:rPr>
              <a:t>erl -name </a:t>
            </a:r>
            <a:r>
              <a:rPr lang="en-US" sz="2600">
                <a:latin typeface="Liberation Sans;Nimbus Sans L;Arial"/>
              </a:rPr>
              <a:t>name@ipaddress</a:t>
            </a:r>
            <a:r>
              <a:rPr lang="en-US" sz="2600">
                <a:latin typeface="Liberation Sans;Nimbus Sans L;Arial"/>
              </a:rPr>
              <a:t> -setcookie austinerlang</a:t>
            </a:r>
            <a:endParaRPr/>
          </a:p>
          <a:p>
            <a:pPr>
              <a:buBlip>
                <a:blip r:embed="rId2"/>
              </a:buBlip>
            </a:pP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latin typeface="Liberation Sans;Nimbus Sans L;Arial"/>
              </a:rPr>
              <a:t>Create Factorial Function</a:t>
            </a:r>
            <a:endParaRPr/>
          </a:p>
        </p:txBody>
      </p:sp>
      <p:sp>
        <p:nvSpPr>
          <p:cNvPr id="211" name="TextShape 2"/>
          <p:cNvSpPr txBox="1"/>
          <p:nvPr/>
        </p:nvSpPr>
        <p:spPr>
          <a:xfrm>
            <a:off x="360000" y="1620000"/>
            <a:ext cx="6660000" cy="5169600"/>
          </a:xfrm>
          <a:prstGeom prst="rect">
            <a:avLst/>
          </a:prstGeom>
        </p:spPr>
        <p:txBody>
          <a:bodyPr lIns="0" rIns="0" tIns="0" bIns="0"/>
          <a:p>
            <a:pPr>
              <a:buBlip>
                <a:blip r:embed="rId1"/>
              </a:buBlip>
            </a:pPr>
            <a:r>
              <a:rPr lang="en-US" sz="2600">
                <a:latin typeface="Liberation Sans;Nimbus Sans L;Arial"/>
              </a:rPr>
              <a:t>Create a module named </a:t>
            </a:r>
            <a:r>
              <a:rPr b="1" lang="en-US" sz="2600">
                <a:latin typeface="Liberation Sans;Nimbus Sans L;Arial"/>
              </a:rPr>
              <a:t>triangular.erl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Match the name with -module(</a:t>
            </a:r>
            <a:r>
              <a:rPr b="1" lang="en-US" sz="2600">
                <a:latin typeface="Liberation Sans;Nimbus Sans L;Arial"/>
              </a:rPr>
              <a:t>triangular</a:t>
            </a:r>
            <a:r>
              <a:rPr lang="en-US" sz="2600">
                <a:latin typeface="Liberation Sans;Nimbus Sans L;Arial"/>
              </a:rPr>
              <a:t>). </a:t>
            </a:r>
            <a:endParaRPr/>
          </a:p>
          <a:p>
            <a:pPr>
              <a:buBlip>
                <a:blip r:embed="rId3"/>
              </a:buBlip>
            </a:pPr>
            <a:r>
              <a:rPr lang="en-US" sz="2600">
                <a:latin typeface="Liberation Sans;Nimbus Sans L;Arial"/>
              </a:rPr>
              <a:t>Export all functions</a:t>
            </a:r>
            <a:endParaRPr/>
          </a:p>
          <a:p>
            <a:pPr>
              <a:buBlip>
                <a:blip r:embed="rId4"/>
              </a:buBlip>
            </a:pPr>
            <a:r>
              <a:rPr lang="en-US" sz="2600">
                <a:latin typeface="Liberation Sans;Nimbus Sans L;Arial"/>
              </a:rPr>
              <a:t>Compile: c(</a:t>
            </a:r>
            <a:r>
              <a:rPr b="1" lang="en-US" sz="2600">
                <a:latin typeface="Liberation Sans;Nimbus Sans L;Arial"/>
              </a:rPr>
              <a:t>triangular</a:t>
            </a:r>
            <a:r>
              <a:rPr lang="en-US" sz="2600">
                <a:latin typeface="Liberation Sans;Nimbus Sans L;Arial"/>
              </a:rPr>
              <a:t>).</a:t>
            </a:r>
            <a:endParaRPr/>
          </a:p>
          <a:p>
            <a:pPr lvl="1">
              <a:buBlip>
                <a:blip r:embed="rId5"/>
              </a:buBlip>
            </a:pPr>
            <a:r>
              <a:rPr lang="en-US" sz="2600">
                <a:latin typeface="Liberation Sans;Nimbus Sans L;Arial"/>
              </a:rPr>
              <a:t>{ok,</a:t>
            </a:r>
            <a:r>
              <a:rPr b="1" lang="en-US" sz="2600">
                <a:latin typeface="Liberation Sans;Nimbus Sans L;Arial"/>
              </a:rPr>
              <a:t>triangular</a:t>
            </a:r>
            <a:r>
              <a:rPr lang="en-US" sz="2600">
                <a:latin typeface="Liberation Sans;Nimbus Sans L;Arial"/>
              </a:rPr>
              <a:t>}</a:t>
            </a:r>
            <a:endParaRPr/>
          </a:p>
          <a:p>
            <a:pPr>
              <a:buBlip>
                <a:blip r:embed="rId6"/>
              </a:buBlip>
            </a:pPr>
            <a:r>
              <a:rPr lang="en-US" sz="2600">
                <a:latin typeface="Liberation Sans;Nimbus Sans L;Arial"/>
              </a:rPr>
              <a:t>Call </a:t>
            </a:r>
            <a:r>
              <a:rPr b="1" lang="en-US" sz="2600">
                <a:latin typeface="Liberation Sans;Nimbus Sans L;Arial"/>
              </a:rPr>
              <a:t>triangular</a:t>
            </a:r>
            <a:r>
              <a:rPr lang="en-US" sz="2600">
                <a:latin typeface="Liberation Sans;Nimbus Sans L;Arial"/>
              </a:rPr>
              <a:t>:calc(12).</a:t>
            </a:r>
            <a:endParaRPr/>
          </a:p>
          <a:p>
            <a:pPr lvl="1">
              <a:buBlip>
                <a:blip r:embed="rId7"/>
              </a:buBlip>
            </a:pPr>
            <a:r>
              <a:rPr lang="en-US" sz="2600">
                <a:latin typeface="Liberation Sans;Nimbus Sans L;Arial"/>
              </a:rPr>
              <a:t>78</a:t>
            </a:r>
            <a:endParaRPr/>
          </a:p>
        </p:txBody>
      </p:sp>
      <p:sp>
        <p:nvSpPr>
          <p:cNvPr id="212" name="CustomShape 3"/>
          <p:cNvSpPr/>
          <p:nvPr/>
        </p:nvSpPr>
        <p:spPr>
          <a:xfrm>
            <a:off x="4320000" y="3420000"/>
            <a:ext cx="5400000" cy="2520000"/>
          </a:xfrm>
          <a:prstGeom prst="rect">
            <a:avLst/>
          </a:prstGeom>
          <a:solidFill>
            <a:srgbClr val="92e285"/>
          </a:solidFill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 algn="just"/>
            <a:r>
              <a:rPr lang="en-US" sz="2400">
                <a:latin typeface="Courier 10 Pitch"/>
              </a:rPr>
              <a:t>-module(</a:t>
            </a:r>
            <a:r>
              <a:rPr b="1" lang="en-US" sz="2400">
                <a:latin typeface="Courier 10 Pitch"/>
              </a:rPr>
              <a:t>triangular</a:t>
            </a:r>
            <a:r>
              <a:rPr lang="en-US" sz="2400">
                <a:latin typeface="Courier 10 Pitch"/>
              </a:rPr>
              <a:t>).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-compile(export_all).</a:t>
            </a:r>
            <a:endParaRPr/>
          </a:p>
          <a:p>
            <a:pPr algn="just"/>
            <a:endParaRPr/>
          </a:p>
          <a:p>
            <a:pPr algn="just"/>
            <a:r>
              <a:rPr lang="en-US" sz="2400">
                <a:latin typeface="Courier 10 Pitch"/>
              </a:rPr>
              <a:t>calc(0) -&gt; 0;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calc(N) when N &gt; 0 -&gt;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N + calc(N - 1).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latin typeface="Liberation Sans;Nimbus Sans L;Arial"/>
              </a:rPr>
              <a:t>Make it a process</a:t>
            </a:r>
            <a:endParaRPr/>
          </a:p>
        </p:txBody>
      </p:sp>
      <p:sp>
        <p:nvSpPr>
          <p:cNvPr id="214" name="TextShape 2"/>
          <p:cNvSpPr txBox="1"/>
          <p:nvPr/>
        </p:nvSpPr>
        <p:spPr>
          <a:xfrm>
            <a:off x="360000" y="1620000"/>
            <a:ext cx="9360000" cy="5169600"/>
          </a:xfrm>
          <a:prstGeom prst="rect">
            <a:avLst/>
          </a:prstGeom>
        </p:spPr>
        <p:txBody>
          <a:bodyPr lIns="0" rIns="0" tIns="0" bIns="0"/>
          <a:p>
            <a:pPr>
              <a:buBlip>
                <a:blip r:embed="rId1"/>
              </a:buBlip>
            </a:pPr>
            <a:r>
              <a:rPr lang="en-US" sz="2600">
                <a:latin typeface="Liberation Sans;Nimbus Sans L;Arial"/>
              </a:rPr>
              <a:t>Create a recursive loop that will block on receive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c(triangular).</a:t>
            </a:r>
            <a:endParaRPr/>
          </a:p>
          <a:p>
            <a:pPr>
              <a:buBlip>
                <a:blip r:embed="rId3"/>
              </a:buBlip>
            </a:pPr>
            <a:r>
              <a:rPr lang="en-US" sz="2600">
                <a:latin typeface="Liberation Sans;Nimbus Sans L;Arial"/>
              </a:rPr>
              <a:t>Pid = spawn(triangular, facLoop, []).</a:t>
            </a:r>
            <a:endParaRPr/>
          </a:p>
          <a:p>
            <a:pPr>
              <a:buBlip>
                <a:blip r:embed="rId4"/>
              </a:buBlip>
            </a:pPr>
            <a:r>
              <a:rPr lang="en-US" sz="2600">
                <a:latin typeface="Liberation Sans;Nimbus Sans L;Arial"/>
              </a:rPr>
              <a:t>Pid ! {self(), 4}.</a:t>
            </a:r>
            <a:endParaRPr/>
          </a:p>
          <a:p>
            <a:pPr>
              <a:buBlip>
                <a:blip r:embed="rId5"/>
              </a:buBlip>
            </a:pPr>
            <a:r>
              <a:rPr lang="en-US" sz="2600">
                <a:latin typeface="Liberation Sans;Nimbus Sans L;Arial"/>
              </a:rPr>
              <a:t>flush().</a:t>
            </a:r>
            <a:endParaRPr/>
          </a:p>
          <a:p>
            <a:pPr lvl="1">
              <a:buBlip>
                <a:blip r:embed="rId6"/>
              </a:buBlip>
            </a:pPr>
            <a:r>
              <a:rPr lang="en-US" sz="2600">
                <a:latin typeface="Liberation Sans;Nimbus Sans L;Arial"/>
              </a:rPr>
              <a:t>Shell got {ok,24}</a:t>
            </a:r>
            <a:endParaRPr/>
          </a:p>
        </p:txBody>
      </p:sp>
      <p:sp>
        <p:nvSpPr>
          <p:cNvPr id="215" name="CustomShape 3"/>
          <p:cNvSpPr/>
          <p:nvPr/>
        </p:nvSpPr>
        <p:spPr>
          <a:xfrm>
            <a:off x="4500000" y="4320000"/>
            <a:ext cx="5400000" cy="2520000"/>
          </a:xfrm>
          <a:prstGeom prst="rect">
            <a:avLst/>
          </a:prstGeom>
          <a:solidFill>
            <a:srgbClr val="92e285"/>
          </a:solidFill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 algn="just"/>
            <a:r>
              <a:rPr lang="en-US" sz="2400">
                <a:latin typeface="Courier 10 Pitch"/>
              </a:rPr>
              <a:t>triLoop() -&gt;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receive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{Pid, N} -&gt;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Pid ! {ok, calc(N)}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end,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triLoop().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latin typeface="Liberation Sans;Nimbus Sans L;Arial"/>
              </a:rPr>
              <a:t>Send it incorrect messages</a:t>
            </a:r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360000" y="1620000"/>
            <a:ext cx="9360000" cy="5169600"/>
          </a:xfrm>
          <a:prstGeom prst="rect">
            <a:avLst/>
          </a:prstGeom>
        </p:spPr>
        <p:txBody>
          <a:bodyPr lIns="0" rIns="0" tIns="0" bIns="0"/>
          <a:p>
            <a:pPr>
              <a:buBlip>
                <a:blip r:embed="rId1"/>
              </a:buBlip>
            </a:pPr>
            <a:r>
              <a:rPr lang="en-US" sz="2600">
                <a:latin typeface="Liberation Sans;Nimbus Sans L;Arial"/>
              </a:rPr>
              <a:t>Pid ! hi.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flush() will reveal no messages as expected</a:t>
            </a:r>
            <a:endParaRPr/>
          </a:p>
          <a:p>
            <a:pPr>
              <a:buBlip>
                <a:blip r:embed="rId3"/>
              </a:buBlip>
            </a:pPr>
            <a:r>
              <a:rPr lang="en-US" sz="2600">
                <a:latin typeface="Liberation Sans;Nimbus Sans L;Arial"/>
              </a:rPr>
              <a:t>Send more: Pid ! 52. Pid ! {22}</a:t>
            </a:r>
            <a:endParaRPr/>
          </a:p>
          <a:p>
            <a:pPr>
              <a:buBlip>
                <a:blip r:embed="rId4"/>
              </a:buBlip>
            </a:pPr>
            <a:r>
              <a:rPr lang="en-US" sz="2600">
                <a:latin typeface="Liberation Sans;Nimbus Sans L;Arial"/>
              </a:rPr>
              <a:t>process_info(Pid, messages).</a:t>
            </a:r>
            <a:endParaRPr/>
          </a:p>
          <a:p>
            <a:pPr lvl="1">
              <a:buBlip>
                <a:blip r:embed="rId5"/>
              </a:buBlip>
            </a:pPr>
            <a:r>
              <a:rPr lang="en-US" sz="2600">
                <a:latin typeface="Liberation Sans;Nimbus Sans L;Arial"/>
              </a:rPr>
              <a:t>{messages,[hi,52,{22}]}</a:t>
            </a:r>
            <a:endParaRPr/>
          </a:p>
          <a:p>
            <a:pPr>
              <a:buBlip>
                <a:blip r:embed="rId6"/>
              </a:buBlip>
            </a:pPr>
            <a:r>
              <a:rPr lang="en-US" sz="2600">
                <a:latin typeface="Liberation Sans;Nimbus Sans L;Arial"/>
              </a:rPr>
              <a:t>Unmatched messages will stay in the mailbox forever.</a:t>
            </a:r>
            <a:endParaRPr/>
          </a:p>
          <a:p>
            <a:pPr>
              <a:buBlip>
                <a:blip r:embed="rId7"/>
              </a:buBlip>
            </a:pPr>
            <a:r>
              <a:rPr lang="en-US" sz="2600">
                <a:latin typeface="Liberation Sans;Nimbus Sans L;Arial"/>
              </a:rPr>
              <a:t>Selective Receive!</a:t>
            </a:r>
            <a:endParaRPr/>
          </a:p>
        </p:txBody>
      </p:sp>
      <p:sp>
        <p:nvSpPr>
          <p:cNvPr id="218" name="CustomShape 3"/>
          <p:cNvSpPr/>
          <p:nvPr/>
        </p:nvSpPr>
        <p:spPr>
          <a:xfrm>
            <a:off x="4500000" y="4320000"/>
            <a:ext cx="5400000" cy="2520000"/>
          </a:xfrm>
          <a:prstGeom prst="rect">
            <a:avLst/>
          </a:prstGeom>
          <a:solidFill>
            <a:srgbClr val="92e285"/>
          </a:solidFill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 algn="just"/>
            <a:r>
              <a:rPr lang="en-US" sz="2400">
                <a:latin typeface="Courier 10 Pitch"/>
              </a:rPr>
              <a:t>triLoop() -&gt;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receive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b="1" lang="en-US" sz="2800">
                <a:latin typeface="Courier 10 Pitch"/>
              </a:rPr>
              <a:t>{Pid, N}</a:t>
            </a:r>
            <a:r>
              <a:rPr lang="en-US" sz="2400">
                <a:latin typeface="Courier 10 Pitch"/>
              </a:rPr>
              <a:t> -&gt;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Pid ! {ok, calc(N)}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end,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triLoop().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latin typeface="Liberation Sans;Nimbus Sans L;Arial"/>
              </a:rPr>
              <a:t>Discard bad messages</a:t>
            </a:r>
            <a:endParaRPr/>
          </a:p>
        </p:txBody>
      </p:sp>
      <p:sp>
        <p:nvSpPr>
          <p:cNvPr id="220" name="TextShape 2"/>
          <p:cNvSpPr txBox="1"/>
          <p:nvPr/>
        </p:nvSpPr>
        <p:spPr>
          <a:xfrm>
            <a:off x="360000" y="1620000"/>
            <a:ext cx="9360000" cy="5169600"/>
          </a:xfrm>
          <a:prstGeom prst="rect">
            <a:avLst/>
          </a:prstGeom>
        </p:spPr>
        <p:txBody>
          <a:bodyPr lIns="0" rIns="0" tIns="0" bIns="0"/>
          <a:p>
            <a:pPr>
              <a:buBlip>
                <a:blip r:embed="rId1"/>
              </a:buBlip>
            </a:pPr>
            <a:r>
              <a:rPr lang="en-US" sz="2600">
                <a:latin typeface="Liberation Sans;Nimbus Sans L;Arial"/>
              </a:rPr>
              <a:t>Keep the message queue clean with underscore match all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c(triangular). then restart shell, ctrl-c d   or   q().</a:t>
            </a:r>
            <a:endParaRPr/>
          </a:p>
          <a:p>
            <a:pPr>
              <a:buBlip>
                <a:blip r:embed="rId3"/>
              </a:buBlip>
            </a:pPr>
            <a:r>
              <a:rPr lang="en-US" sz="2600">
                <a:latin typeface="Liberation Sans;Nimbus Sans L;Arial"/>
              </a:rPr>
              <a:t>Test again:</a:t>
            </a:r>
            <a:endParaRPr/>
          </a:p>
          <a:p>
            <a:pPr lvl="1">
              <a:buBlip>
                <a:blip r:embed="rId4"/>
              </a:buBlip>
            </a:pPr>
            <a:r>
              <a:rPr lang="en-US" sz="2600">
                <a:latin typeface="Liberation Sans;Nimbus Sans L;Arial"/>
              </a:rPr>
              <a:t>Pid = spawn(triangular, facLoop, []).</a:t>
            </a:r>
            <a:endParaRPr/>
          </a:p>
          <a:p>
            <a:pPr lvl="1">
              <a:buBlip>
                <a:blip r:embed="rId5"/>
              </a:buBlip>
            </a:pPr>
            <a:r>
              <a:rPr lang="en-US" sz="2600">
                <a:latin typeface="Liberation Sans;Nimbus Sans L;Arial"/>
              </a:rPr>
              <a:t>Pid ! 52. Pid ! {22}</a:t>
            </a:r>
            <a:endParaRPr/>
          </a:p>
          <a:p>
            <a:pPr>
              <a:buBlip>
                <a:blip r:embed="rId6"/>
              </a:buBlip>
            </a:pPr>
            <a:r>
              <a:rPr lang="en-US" sz="2600">
                <a:latin typeface="Liberation Sans;Nimbus Sans L;Arial"/>
              </a:rPr>
              <a:t>process_info(Pid, messages).</a:t>
            </a:r>
            <a:endParaRPr/>
          </a:p>
          <a:p>
            <a:pPr lvl="1">
              <a:buBlip>
                <a:blip r:embed="rId7"/>
              </a:buBlip>
            </a:pPr>
            <a:r>
              <a:rPr lang="en-US" sz="2600">
                <a:latin typeface="Liberation Sans;Nimbus Sans L;Arial"/>
              </a:rPr>
              <a:t>{messages,[]}</a:t>
            </a:r>
            <a:endParaRPr/>
          </a:p>
          <a:p>
            <a:pPr>
              <a:buBlip>
                <a:blip r:embed="rId8"/>
              </a:buBlip>
            </a:pPr>
            <a:r>
              <a:rPr lang="en-US" sz="2600">
                <a:latin typeface="Liberation Sans;Nimbus Sans L;Arial"/>
              </a:rPr>
              <a:t>Treat bad messages as bugs!</a:t>
            </a:r>
            <a:endParaRPr/>
          </a:p>
          <a:p>
            <a:pPr>
              <a:buBlip>
                <a:blip r:embed="rId9"/>
              </a:buBlip>
            </a:pPr>
            <a:r>
              <a:rPr lang="en-US" sz="2600">
                <a:latin typeface="Liberation Sans;Nimbus Sans L;Arial"/>
              </a:rPr>
              <a:t>Consider Logging Them</a:t>
            </a:r>
            <a:endParaRPr/>
          </a:p>
        </p:txBody>
      </p:sp>
      <p:sp>
        <p:nvSpPr>
          <p:cNvPr id="221" name="CustomShape 3"/>
          <p:cNvSpPr/>
          <p:nvPr/>
        </p:nvSpPr>
        <p:spPr>
          <a:xfrm>
            <a:off x="5220000" y="3960000"/>
            <a:ext cx="4680000" cy="2880000"/>
          </a:xfrm>
          <a:prstGeom prst="rect">
            <a:avLst/>
          </a:prstGeom>
          <a:solidFill>
            <a:srgbClr val="92e285"/>
          </a:solidFill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 algn="just"/>
            <a:r>
              <a:rPr lang="en-US" sz="2400">
                <a:latin typeface="Courier 10 Pitch"/>
              </a:rPr>
              <a:t>receive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lang="en-US" sz="2000">
                <a:latin typeface="Courier 10 Pitch"/>
              </a:rPr>
              <a:t>{Pid, N} -&gt;</a:t>
            </a:r>
            <a:endParaRPr/>
          </a:p>
          <a:p>
            <a:pPr algn="just"/>
            <a:r>
              <a:rPr lang="en-US" sz="2000">
                <a:latin typeface="Courier 10 Pitch"/>
              </a:rPr>
              <a:t>	</a:t>
            </a:r>
            <a:r>
              <a:rPr lang="en-US" sz="2000">
                <a:latin typeface="Courier 10 Pitch"/>
              </a:rPr>
              <a:t>	</a:t>
            </a:r>
            <a:r>
              <a:rPr lang="en-US" sz="2000">
                <a:latin typeface="Courier 10 Pitch"/>
              </a:rPr>
              <a:t>Pid ! {ok, calc(N)}</a:t>
            </a:r>
            <a:r>
              <a:rPr b="1" lang="en-US" sz="3200">
                <a:latin typeface="Courier 10 Pitch"/>
              </a:rPr>
              <a:t>;</a:t>
            </a:r>
            <a:endParaRPr/>
          </a:p>
          <a:p>
            <a:pPr algn="just"/>
            <a:r>
              <a:rPr lang="en-US" sz="3200">
                <a:latin typeface="Courier 10 Pitch"/>
              </a:rPr>
              <a:t>    </a:t>
            </a:r>
            <a:r>
              <a:rPr lang="en-US" sz="3200">
                <a:latin typeface="Courier 10 Pitch"/>
              </a:rPr>
              <a:t>_ -&gt; unknown</a:t>
            </a:r>
            <a:endParaRPr/>
          </a:p>
          <a:p>
            <a:pPr algn="just"/>
            <a:r>
              <a:rPr lang="en-US" sz="2000">
                <a:latin typeface="Courier 10 Pitch"/>
              </a:rPr>
              <a:t>end,</a:t>
            </a:r>
            <a:endParaRPr/>
          </a:p>
          <a:p>
            <a:pPr algn="just"/>
            <a:r>
              <a:rPr lang="en-US" sz="2000">
                <a:latin typeface="Courier 10 Pitch"/>
              </a:rPr>
              <a:t>triLoop().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latin typeface="Liberation Sans;Nimbus Sans L;Arial"/>
              </a:rPr>
              <a:t>Exit the loop</a:t>
            </a:r>
            <a:endParaRPr/>
          </a:p>
        </p:txBody>
      </p:sp>
      <p:sp>
        <p:nvSpPr>
          <p:cNvPr id="223" name="TextShape 2"/>
          <p:cNvSpPr txBox="1"/>
          <p:nvPr/>
        </p:nvSpPr>
        <p:spPr>
          <a:xfrm>
            <a:off x="360000" y="1620000"/>
            <a:ext cx="9360000" cy="5169600"/>
          </a:xfrm>
          <a:prstGeom prst="rect">
            <a:avLst/>
          </a:prstGeom>
        </p:spPr>
        <p:txBody>
          <a:bodyPr lIns="0" rIns="0" tIns="0" bIns="0"/>
          <a:p>
            <a:pPr>
              <a:buBlip>
                <a:blip r:embed="rId1"/>
              </a:buBlip>
            </a:pPr>
            <a:r>
              <a:rPr lang="en-US" sz="2600">
                <a:latin typeface="Liberation Sans;Nimbus Sans L;Arial"/>
              </a:rPr>
              <a:t>Why did we have to exit the shell to kill the process?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Add a pattern matcher to handle exits.</a:t>
            </a:r>
            <a:endParaRPr/>
          </a:p>
          <a:p>
            <a:pPr>
              <a:buBlip>
                <a:blip r:embed="rId3"/>
              </a:buBlip>
            </a:pPr>
            <a:r>
              <a:rPr lang="en-US" sz="2600">
                <a:latin typeface="Liberation Sans;Nimbus Sans L;Arial"/>
              </a:rPr>
              <a:t>c(triangular). and then restart shell.</a:t>
            </a:r>
            <a:endParaRPr/>
          </a:p>
          <a:p>
            <a:pPr>
              <a:buBlip>
                <a:blip r:embed="rId4"/>
              </a:buBlip>
            </a:pPr>
            <a:r>
              <a:rPr lang="en-US" sz="2600">
                <a:latin typeface="Liberation Sans;Nimbus Sans L;Arial"/>
              </a:rPr>
              <a:t>Pid = spawn(triangular, facLoop, []).</a:t>
            </a:r>
            <a:endParaRPr/>
          </a:p>
          <a:p>
            <a:pPr>
              <a:buBlip>
                <a:blip r:embed="rId5"/>
              </a:buBlip>
            </a:pPr>
            <a:r>
              <a:rPr lang="en-US" sz="2600">
                <a:latin typeface="Liberation Sans;Nimbus Sans L;Arial"/>
              </a:rPr>
              <a:t>process_info(Pid).</a:t>
            </a:r>
            <a:endParaRPr/>
          </a:p>
          <a:p>
            <a:pPr>
              <a:buBlip>
                <a:blip r:embed="rId6"/>
              </a:buBlip>
            </a:pPr>
            <a:r>
              <a:rPr lang="en-US" sz="2600">
                <a:latin typeface="Liberation Sans;Nimbus Sans L;Arial"/>
              </a:rPr>
              <a:t>Pid ! exit.</a:t>
            </a:r>
            <a:endParaRPr/>
          </a:p>
          <a:p>
            <a:pPr>
              <a:buBlip>
                <a:blip r:embed="rId7"/>
              </a:buBlip>
            </a:pPr>
            <a:r>
              <a:rPr lang="en-US" sz="2600">
                <a:latin typeface="Liberation Sans;Nimbus Sans L;Arial"/>
              </a:rPr>
              <a:t>process_info(Pid).          </a:t>
            </a:r>
            <a:endParaRPr/>
          </a:p>
          <a:p>
            <a:pPr lvl="1">
              <a:buBlip>
                <a:blip r:embed="rId8"/>
              </a:buBlip>
            </a:pPr>
            <a:r>
              <a:rPr b="1" lang="en-US" sz="2600">
                <a:latin typeface="Liberation Sans;Nimbus Sans L;Arial"/>
              </a:rPr>
              <a:t>undefined</a:t>
            </a:r>
            <a:endParaRPr/>
          </a:p>
          <a:p>
            <a:pPr>
              <a:buBlip>
                <a:blip r:embed="rId9"/>
              </a:buBlip>
            </a:pPr>
            <a:r>
              <a:rPr lang="en-US" sz="2600">
                <a:latin typeface="Liberation Sans;Nimbus Sans L;Arial"/>
              </a:rPr>
              <a:t>Pid ! hello.</a:t>
            </a:r>
            <a:endParaRPr/>
          </a:p>
          <a:p>
            <a:pPr>
              <a:buBlip>
                <a:blip r:embed="rId10"/>
              </a:buBlip>
            </a:pPr>
            <a:r>
              <a:rPr lang="en-US" sz="2600">
                <a:latin typeface="Liberation Sans;Nimbus Sans L;Arial"/>
              </a:rPr>
              <a:t>No error? Async doesn't care</a:t>
            </a:r>
            <a:endParaRPr/>
          </a:p>
        </p:txBody>
      </p:sp>
      <p:sp>
        <p:nvSpPr>
          <p:cNvPr id="224" name="CustomShape 3"/>
          <p:cNvSpPr/>
          <p:nvPr/>
        </p:nvSpPr>
        <p:spPr>
          <a:xfrm>
            <a:off x="5040000" y="3780000"/>
            <a:ext cx="4860000" cy="3060000"/>
          </a:xfrm>
          <a:prstGeom prst="rect">
            <a:avLst/>
          </a:prstGeom>
          <a:solidFill>
            <a:srgbClr val="92e285"/>
          </a:solidFill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 algn="just"/>
            <a:r>
              <a:rPr lang="en-US" sz="2400">
                <a:latin typeface="Courier 10 Pitch"/>
              </a:rPr>
              <a:t>receive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{Pid, N} -&gt;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Pid ! {ok, calc(N)};</a:t>
            </a:r>
            <a:endParaRPr/>
          </a:p>
          <a:p>
            <a:pPr algn="just"/>
            <a:r>
              <a:rPr b="1" lang="en-US" sz="2800">
                <a:latin typeface="Courier 10 Pitch"/>
              </a:rPr>
              <a:t>	</a:t>
            </a:r>
            <a:r>
              <a:rPr b="1" lang="en-US" sz="2800">
                <a:latin typeface="Courier 10 Pitch"/>
              </a:rPr>
              <a:t>exit -&gt;</a:t>
            </a:r>
            <a:endParaRPr/>
          </a:p>
          <a:p>
            <a:pPr algn="just"/>
            <a:r>
              <a:rPr b="1" lang="en-US" sz="2800">
                <a:latin typeface="Courier 10 Pitch"/>
              </a:rPr>
              <a:t>	</a:t>
            </a:r>
            <a:r>
              <a:rPr b="1" lang="en-US" sz="2800">
                <a:latin typeface="Courier 10 Pitch"/>
              </a:rPr>
              <a:t>	</a:t>
            </a:r>
            <a:r>
              <a:rPr b="1" lang="en-US" sz="2800">
                <a:latin typeface="Courier 10 Pitch"/>
              </a:rPr>
              <a:t>exit(normal);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_ -&gt;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unknown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end,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latin typeface="Liberation Sans;Nimbus Sans L;Arial"/>
              </a:rPr>
              <a:t>Registered Processes</a:t>
            </a:r>
            <a:endParaRPr/>
          </a:p>
        </p:txBody>
      </p:sp>
      <p:sp>
        <p:nvSpPr>
          <p:cNvPr id="226" name="TextShape 2"/>
          <p:cNvSpPr txBox="1"/>
          <p:nvPr/>
        </p:nvSpPr>
        <p:spPr>
          <a:xfrm>
            <a:off x="360000" y="1620000"/>
            <a:ext cx="9360000" cy="5169600"/>
          </a:xfrm>
          <a:prstGeom prst="rect">
            <a:avLst/>
          </a:prstGeom>
        </p:spPr>
        <p:txBody>
          <a:bodyPr lIns="0" rIns="0" tIns="0" bIns="0"/>
          <a:p>
            <a:pPr>
              <a:buBlip>
                <a:blip r:embed="rId1"/>
              </a:buBlip>
            </a:pPr>
            <a:r>
              <a:rPr lang="en-US" sz="2600">
                <a:latin typeface="Liberation Sans;Nimbus Sans L;Arial"/>
              </a:rPr>
              <a:t>Registered services are named processes.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Sending a message to a non-existent service will error.</a:t>
            </a:r>
            <a:endParaRPr/>
          </a:p>
        </p:txBody>
      </p:sp>
      <p:sp>
        <p:nvSpPr>
          <p:cNvPr id="227" name="CustomShape 3"/>
          <p:cNvSpPr/>
          <p:nvPr/>
        </p:nvSpPr>
        <p:spPr>
          <a:xfrm>
            <a:off x="3420000" y="2880000"/>
            <a:ext cx="6300000" cy="1620000"/>
          </a:xfrm>
          <a:prstGeom prst="rect">
            <a:avLst/>
          </a:prstGeom>
          <a:solidFill>
            <a:srgbClr val="92e285"/>
          </a:solidFill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 algn="just"/>
            <a:r>
              <a:rPr lang="en-US" sz="2400">
                <a:latin typeface="Courier 10 Pitch"/>
              </a:rPr>
              <a:t>someservice ! hi.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** exception error: bad argument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     </a:t>
            </a:r>
            <a:r>
              <a:rPr lang="en-US" sz="2400">
                <a:latin typeface="Courier 10 Pitch"/>
              </a:rPr>
              <a:t>in operator  !/2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        </a:t>
            </a:r>
            <a:r>
              <a:rPr lang="en-US" sz="2400">
                <a:latin typeface="Courier 10 Pitch"/>
              </a:rPr>
              <a:t>called as service ! hi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latin typeface="Liberation Sans;Nimbus Sans L;Arial"/>
              </a:rPr>
              <a:t>Agenda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360000" y="1620000"/>
            <a:ext cx="9360000" cy="5169600"/>
          </a:xfrm>
          <a:prstGeom prst="rect">
            <a:avLst/>
          </a:prstGeom>
        </p:spPr>
        <p:txBody>
          <a:bodyPr lIns="0" rIns="0" tIns="0" bIns="0"/>
          <a:p>
            <a:pPr>
              <a:buBlip>
                <a:blip r:embed="rId1"/>
              </a:buBlip>
            </a:pPr>
            <a:r>
              <a:rPr lang="en-US" sz="2600">
                <a:latin typeface="Liberation Sans;Nimbus Sans L;Arial"/>
              </a:rPr>
              <a:t>Vagrant Check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Actor Model</a:t>
            </a:r>
            <a:endParaRPr/>
          </a:p>
          <a:p>
            <a:pPr>
              <a:buBlip>
                <a:blip r:embed="rId3"/>
              </a:buBlip>
            </a:pPr>
            <a:r>
              <a:rPr lang="en-US" sz="2600">
                <a:latin typeface="Liberation Sans;Nimbus Sans L;Arial"/>
              </a:rPr>
              <a:t>Erlang Web Framework</a:t>
            </a:r>
            <a:endParaRPr/>
          </a:p>
          <a:p>
            <a:pPr>
              <a:buBlip>
                <a:blip r:embed="rId4"/>
              </a:buBlip>
            </a:pPr>
            <a:r>
              <a:rPr lang="en-US" sz="2600">
                <a:latin typeface="Liberation Sans;Nimbus Sans L;Arial"/>
              </a:rPr>
              <a:t>Benefits of Distribution</a:t>
            </a:r>
            <a:endParaRPr/>
          </a:p>
          <a:p>
            <a:pPr>
              <a:buBlip>
                <a:blip r:embed="rId5"/>
              </a:buBlip>
            </a:pPr>
            <a:r>
              <a:rPr lang="en-US" sz="2600">
                <a:latin typeface="Liberation Sans;Nimbus Sans L;Arial"/>
              </a:rPr>
              <a:t>Distributed Erlang</a:t>
            </a:r>
            <a:endParaRPr/>
          </a:p>
          <a:p>
            <a:pPr>
              <a:buBlip>
                <a:blip r:embed="rId6"/>
              </a:buBlip>
            </a:pPr>
            <a:r>
              <a:rPr lang="en-US" sz="2600">
                <a:latin typeface="Liberation Sans;Nimbus Sans L;Arial"/>
              </a:rPr>
              <a:t>Security</a:t>
            </a:r>
            <a:endParaRPr/>
          </a:p>
          <a:p>
            <a:pPr>
              <a:buBlip>
                <a:blip r:embed="rId7"/>
              </a:buBlip>
            </a:pPr>
            <a:r>
              <a:rPr lang="en-US" sz="2600">
                <a:latin typeface="Liberation Sans;Nimbus Sans L;Arial"/>
              </a:rPr>
              <a:t>RPC</a:t>
            </a:r>
            <a:endParaRPr/>
          </a:p>
          <a:p>
            <a:pPr>
              <a:buBlip>
                <a:blip r:embed="rId8"/>
              </a:buBlip>
            </a:pPr>
            <a:r>
              <a:rPr lang="en-US" sz="2600">
                <a:latin typeface="Liberation Sans;Nimbus Sans L;Arial"/>
              </a:rPr>
              <a:t>Tutorial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latin typeface="Liberation Sans;Nimbus Sans L;Arial"/>
              </a:rPr>
              <a:t>register/2</a:t>
            </a:r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360000" y="1620000"/>
            <a:ext cx="9360000" cy="5169600"/>
          </a:xfrm>
          <a:prstGeom prst="rect">
            <a:avLst/>
          </a:prstGeom>
        </p:spPr>
        <p:txBody>
          <a:bodyPr lIns="0" rIns="0" tIns="0" bIns="0"/>
          <a:p>
            <a:pPr>
              <a:buBlip>
                <a:blip r:embed="rId1"/>
              </a:buBlip>
            </a:pPr>
            <a:r>
              <a:rPr lang="en-US" sz="2600">
                <a:latin typeface="Liberation Sans;Nimbus Sans L;Arial"/>
              </a:rPr>
              <a:t>Add an init/0 function to register your process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Add a start/0 to spawn for you</a:t>
            </a:r>
            <a:endParaRPr/>
          </a:p>
          <a:p>
            <a:pPr>
              <a:buBlip>
                <a:blip r:embed="rId3"/>
              </a:buBlip>
            </a:pPr>
            <a:r>
              <a:rPr lang="en-US" sz="2600">
                <a:latin typeface="Liberation Sans;Nimbus Sans L;Arial"/>
              </a:rPr>
              <a:t>?MODULE is a macro for your module name</a:t>
            </a:r>
            <a:endParaRPr/>
          </a:p>
          <a:p>
            <a:pPr>
              <a:buBlip>
                <a:blip r:embed="rId4"/>
              </a:buBlip>
            </a:pPr>
            <a:r>
              <a:rPr lang="en-US" sz="2600">
                <a:latin typeface="Liberation Sans;Nimbus Sans L;Arial"/>
              </a:rPr>
              <a:t>register(SERVICENAME, PID).</a:t>
            </a:r>
            <a:endParaRPr/>
          </a:p>
          <a:p>
            <a:pPr lvl="1">
              <a:buBlip>
                <a:blip r:embed="rId5"/>
              </a:buBlip>
            </a:pPr>
            <a:r>
              <a:rPr lang="en-US" sz="2600">
                <a:latin typeface="Liberation Sans;Nimbus Sans L;Arial"/>
              </a:rPr>
              <a:t>Note the self() PID will be the spawned pid.</a:t>
            </a:r>
            <a:endParaRPr/>
          </a:p>
          <a:p>
            <a:pPr>
              <a:buBlip>
                <a:blip r:embed="rId6"/>
              </a:buBlip>
            </a:pPr>
            <a:r>
              <a:rPr lang="en-US" sz="2600">
                <a:latin typeface="Liberation Sans;Nimbus Sans L;Arial"/>
              </a:rPr>
              <a:t>Pid = whereis(factorial).</a:t>
            </a:r>
            <a:endParaRPr/>
          </a:p>
          <a:p>
            <a:pPr>
              <a:buBlip>
                <a:blip r:embed="rId7"/>
              </a:buBlip>
            </a:pPr>
            <a:r>
              <a:rPr lang="en-US" sz="2600">
                <a:latin typeface="Liberation Sans;Nimbus Sans L;Arial"/>
              </a:rPr>
              <a:t>process_info(Pid).</a:t>
            </a:r>
            <a:endParaRPr/>
          </a:p>
        </p:txBody>
      </p:sp>
      <p:sp>
        <p:nvSpPr>
          <p:cNvPr id="230" name="CustomShape 3"/>
          <p:cNvSpPr/>
          <p:nvPr/>
        </p:nvSpPr>
        <p:spPr>
          <a:xfrm>
            <a:off x="3420000" y="4320000"/>
            <a:ext cx="6300000" cy="2340000"/>
          </a:xfrm>
          <a:prstGeom prst="rect">
            <a:avLst/>
          </a:prstGeom>
          <a:solidFill>
            <a:srgbClr val="92e285"/>
          </a:solidFill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 algn="just"/>
            <a:r>
              <a:rPr lang="en-US" sz="2400">
                <a:latin typeface="Courier 10 Pitch"/>
              </a:rPr>
              <a:t>start() -&gt;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spawn(?MODULE, init, []).</a:t>
            </a:r>
            <a:endParaRPr/>
          </a:p>
          <a:p>
            <a:pPr algn="just"/>
            <a:endParaRPr/>
          </a:p>
          <a:p>
            <a:pPr algn="just"/>
            <a:r>
              <a:rPr lang="en-US" sz="2400">
                <a:latin typeface="Courier 10 Pitch"/>
              </a:rPr>
              <a:t>init() -&gt;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register(triserve, self()),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triLoop().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latin typeface="Liberation Sans;Nimbus Sans L;Arial"/>
              </a:rPr>
              <a:t>Create a RPC function</a:t>
            </a:r>
            <a:endParaRPr/>
          </a:p>
        </p:txBody>
      </p:sp>
      <p:sp>
        <p:nvSpPr>
          <p:cNvPr id="232" name="TextShape 2"/>
          <p:cNvSpPr txBox="1"/>
          <p:nvPr/>
        </p:nvSpPr>
        <p:spPr>
          <a:xfrm>
            <a:off x="360000" y="1620000"/>
            <a:ext cx="9360000" cy="5169600"/>
          </a:xfrm>
          <a:prstGeom prst="rect">
            <a:avLst/>
          </a:prstGeom>
        </p:spPr>
        <p:txBody>
          <a:bodyPr lIns="0" rIns="0" tIns="0" bIns="0"/>
          <a:p>
            <a:pPr>
              <a:buBlip>
                <a:blip r:embed="rId1"/>
              </a:buBlip>
            </a:pPr>
            <a:r>
              <a:rPr lang="en-US" sz="2600">
                <a:latin typeface="Liberation Sans;Nimbus Sans L;Arial"/>
              </a:rPr>
              <a:t>Start calling the triangular service on other nodes!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Connect with net_adm:ping(Node).</a:t>
            </a:r>
            <a:endParaRPr/>
          </a:p>
          <a:p>
            <a:pPr>
              <a:buBlip>
                <a:blip r:embed="rId3"/>
              </a:buBlip>
            </a:pPr>
            <a:r>
              <a:rPr lang="en-US" sz="2600">
                <a:latin typeface="Liberation Sans;Nimbus Sans L;Arial"/>
              </a:rPr>
              <a:t>nodes().</a:t>
            </a:r>
            <a:endParaRPr/>
          </a:p>
        </p:txBody>
      </p:sp>
      <p:sp>
        <p:nvSpPr>
          <p:cNvPr id="233" name="CustomShape 3"/>
          <p:cNvSpPr/>
          <p:nvPr/>
        </p:nvSpPr>
        <p:spPr>
          <a:xfrm>
            <a:off x="3240000" y="3420000"/>
            <a:ext cx="6660000" cy="3420000"/>
          </a:xfrm>
          <a:prstGeom prst="rect">
            <a:avLst/>
          </a:prstGeom>
          <a:solidFill>
            <a:srgbClr val="92e285"/>
          </a:solidFill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 algn="just"/>
            <a:r>
              <a:rPr lang="en-US" sz="2400">
                <a:latin typeface="Courier 10 Pitch"/>
              </a:rPr>
              <a:t>-module(remote).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-compile(export_all).</a:t>
            </a:r>
            <a:endParaRPr/>
          </a:p>
          <a:p>
            <a:pPr algn="just"/>
            <a:endParaRPr/>
          </a:p>
          <a:p>
            <a:pPr algn="just"/>
            <a:r>
              <a:rPr lang="en-US" sz="2400">
                <a:latin typeface="Courier 10 Pitch"/>
              </a:rPr>
              <a:t>call(Pid, Node, Message) -&gt;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{Pid, Node} ! {self(), Message},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receive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{ok, Res} -&gt;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Res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end.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latin typeface="Liberation Sans;Nimbus Sans L;Arial"/>
              </a:rPr>
              <a:t>Timeouts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360000" y="1620000"/>
            <a:ext cx="9360000" cy="5169600"/>
          </a:xfrm>
          <a:prstGeom prst="rect">
            <a:avLst/>
          </a:prstGeom>
        </p:spPr>
        <p:txBody>
          <a:bodyPr lIns="0" rIns="0" tIns="0" bIns="0"/>
          <a:p>
            <a:pPr>
              <a:buBlip>
                <a:blip r:embed="rId1"/>
              </a:buBlip>
            </a:pPr>
            <a:r>
              <a:rPr lang="en-US" sz="2600">
                <a:latin typeface="Liberation Sans;Nimbus Sans L;Arial"/>
              </a:rPr>
              <a:t>What if the process crashes?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Add a timeout. Timeouts are in milliseconds.</a:t>
            </a:r>
            <a:endParaRPr/>
          </a:p>
        </p:txBody>
      </p:sp>
      <p:sp>
        <p:nvSpPr>
          <p:cNvPr id="236" name="CustomShape 3"/>
          <p:cNvSpPr/>
          <p:nvPr/>
        </p:nvSpPr>
        <p:spPr>
          <a:xfrm>
            <a:off x="3240000" y="3600000"/>
            <a:ext cx="6660000" cy="3240000"/>
          </a:xfrm>
          <a:prstGeom prst="rect">
            <a:avLst/>
          </a:prstGeom>
          <a:solidFill>
            <a:srgbClr val="92e285"/>
          </a:solidFill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 algn="just"/>
            <a:r>
              <a:rPr lang="en-US" sz="2400">
                <a:latin typeface="Courier 10 Pitch"/>
              </a:rPr>
              <a:t>call(Pid, Node, Message) -&gt;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{Pid, Node} ! {self(), Message},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receive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{ok, Res} -&gt;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Res</a:t>
            </a:r>
            <a:endParaRPr/>
          </a:p>
          <a:p>
            <a:pPr algn="just"/>
            <a:r>
              <a:rPr lang="en-US" sz="2800">
                <a:latin typeface="Courier 10 Pitch"/>
              </a:rPr>
              <a:t>	</a:t>
            </a:r>
            <a:r>
              <a:rPr b="1" lang="en-US" sz="2800">
                <a:latin typeface="Courier 10 Pitch"/>
              </a:rPr>
              <a:t>after 1000 -&gt;</a:t>
            </a:r>
            <a:endParaRPr/>
          </a:p>
          <a:p>
            <a:pPr algn="just"/>
            <a:r>
              <a:rPr b="1" lang="en-US" sz="2800">
                <a:latin typeface="Courier 10 Pitch"/>
              </a:rPr>
              <a:t>	</a:t>
            </a:r>
            <a:r>
              <a:rPr b="1" lang="en-US" sz="2800">
                <a:latin typeface="Courier 10 Pitch"/>
              </a:rPr>
              <a:t>	</a:t>
            </a:r>
            <a:r>
              <a:rPr b="1" lang="en-US" sz="2800">
                <a:latin typeface="Courier 10 Pitch"/>
              </a:rPr>
              <a:t>	</a:t>
            </a:r>
            <a:r>
              <a:rPr b="1" lang="en-US" sz="2800">
                <a:latin typeface="Courier 10 Pitch"/>
              </a:rPr>
              <a:t>{error, timeout}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end.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latin typeface="Liberation Sans;Nimbus Sans L;Arial"/>
              </a:rPr>
              <a:t>Monitors</a:t>
            </a:r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360000" y="1620000"/>
            <a:ext cx="9360000" cy="5169600"/>
          </a:xfrm>
          <a:prstGeom prst="rect">
            <a:avLst/>
          </a:prstGeom>
        </p:spPr>
        <p:txBody>
          <a:bodyPr lIns="0" rIns="0" tIns="0" bIns="0"/>
          <a:p>
            <a:pPr>
              <a:buBlip>
                <a:blip r:embed="rId1"/>
              </a:buBlip>
            </a:pPr>
            <a:r>
              <a:rPr lang="en-US" sz="2600">
                <a:latin typeface="Liberation Sans;Nimbus Sans L;Arial"/>
              </a:rPr>
              <a:t>One way monitors that notify you if the node dies</a:t>
            </a:r>
            <a:endParaRPr/>
          </a:p>
        </p:txBody>
      </p:sp>
      <p:sp>
        <p:nvSpPr>
          <p:cNvPr id="239" name="CustomShape 3"/>
          <p:cNvSpPr/>
          <p:nvPr/>
        </p:nvSpPr>
        <p:spPr>
          <a:xfrm>
            <a:off x="2880000" y="2520000"/>
            <a:ext cx="7200000" cy="4500000"/>
          </a:xfrm>
          <a:prstGeom prst="rect">
            <a:avLst/>
          </a:prstGeom>
          <a:solidFill>
            <a:srgbClr val="92e285"/>
          </a:solidFill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 algn="just"/>
            <a:r>
              <a:rPr lang="en-US" sz="2400">
                <a:latin typeface="Courier 10 Pitch"/>
              </a:rPr>
              <a:t>call(Pid, Node, Message) -&gt;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b="1" lang="en-US" sz="2600">
                <a:latin typeface="Courier 10 Pitch"/>
              </a:rPr>
              <a:t>monitor_node(Node, true),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{Pid, Node} ! {self(), Message},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receive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{ok, Res} -&gt;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b="1" lang="en-US" sz="2600">
                <a:latin typeface="Courier 10 Pitch"/>
              </a:rPr>
              <a:t>monitor_node(Node, false),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Res</a:t>
            </a:r>
            <a:r>
              <a:rPr b="1" lang="en-US" sz="2600">
                <a:latin typeface="Courier 10 Pitch"/>
              </a:rPr>
              <a:t>;</a:t>
            </a:r>
            <a:endParaRPr/>
          </a:p>
          <a:p>
            <a:pPr algn="just"/>
            <a:r>
              <a:rPr b="1" lang="en-US" sz="2600">
                <a:latin typeface="Courier 10 Pitch"/>
              </a:rPr>
              <a:t>	</a:t>
            </a:r>
            <a:r>
              <a:rPr b="1" lang="en-US" sz="2600">
                <a:latin typeface="Courier 10 Pitch"/>
              </a:rPr>
              <a:t>	</a:t>
            </a:r>
            <a:r>
              <a:rPr b="1" lang="en-US" sz="2600">
                <a:latin typeface="Courier 10 Pitch"/>
              </a:rPr>
              <a:t>{nodedown, Node} -&gt;</a:t>
            </a:r>
            <a:endParaRPr/>
          </a:p>
          <a:p>
            <a:pPr algn="just"/>
            <a:r>
              <a:rPr b="1" lang="en-US" sz="2600">
                <a:latin typeface="Courier 10 Pitch"/>
              </a:rPr>
              <a:t>	</a:t>
            </a:r>
            <a:r>
              <a:rPr b="1" lang="en-US" sz="2600">
                <a:latin typeface="Courier 10 Pitch"/>
              </a:rPr>
              <a:t>	</a:t>
            </a:r>
            <a:r>
              <a:rPr b="1" lang="en-US" sz="2600">
                <a:latin typeface="Courier 10 Pitch"/>
              </a:rPr>
              <a:t>	</a:t>
            </a:r>
            <a:r>
              <a:rPr b="1" lang="en-US" sz="2600">
                <a:latin typeface="Courier 10 Pitch"/>
              </a:rPr>
              <a:t>{error, node_down}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after 1000 -&gt;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{error, timeout}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end.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latin typeface="Liberation Sans;Nimbus Sans L;Arial"/>
              </a:rPr>
              <a:t>Really?</a:t>
            </a:r>
            <a:endParaRPr/>
          </a:p>
        </p:txBody>
      </p:sp>
      <p:pic>
        <p:nvPicPr>
          <p:cNvPr id="2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89080" y="2374200"/>
            <a:ext cx="6190920" cy="4285800"/>
          </a:xfrm>
          <a:prstGeom prst="rect">
            <a:avLst/>
          </a:prstGeom>
          <a:ln>
            <a:noFill/>
          </a:ln>
        </p:spPr>
      </p:pic>
      <p:sp>
        <p:nvSpPr>
          <p:cNvPr id="242" name="TextShape 2"/>
          <p:cNvSpPr txBox="1"/>
          <p:nvPr/>
        </p:nvSpPr>
        <p:spPr>
          <a:xfrm>
            <a:off x="3117600" y="1620000"/>
            <a:ext cx="3902400" cy="4881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2800">
                <a:latin typeface="Liberation Sans;Nimbus Sans L;Arial"/>
              </a:rPr>
              <a:t>This is getting messy ...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latin typeface="Liberation Sans;Nimbus Sans L;Arial"/>
              </a:rPr>
              <a:t>RPC Module</a:t>
            </a:r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360000" y="1620000"/>
            <a:ext cx="9360000" cy="5169600"/>
          </a:xfrm>
          <a:prstGeom prst="rect">
            <a:avLst/>
          </a:prstGeom>
        </p:spPr>
        <p:txBody>
          <a:bodyPr lIns="0" rIns="0" tIns="0" bIns="0"/>
          <a:p>
            <a:pPr>
              <a:buBlip>
                <a:blip r:embed="rId1"/>
              </a:buBlip>
            </a:pPr>
            <a:r>
              <a:rPr lang="en-US" sz="2600">
                <a:latin typeface="Liberation Sans;Nimbus Sans L;Arial"/>
              </a:rPr>
              <a:t>rpc:server_call(Node, Name, ReplyWrapper, Msg) -&gt;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               </a:t>
            </a:r>
            <a:r>
              <a:rPr lang="en-US" sz="2600">
                <a:latin typeface="Liberation Sans;Nimbus Sans L;Arial"/>
              </a:rPr>
              <a:t>Reply | {error, Reason}</a:t>
            </a:r>
            <a:endParaRPr/>
          </a:p>
          <a:p>
            <a:pPr>
              <a:buBlip>
                <a:blip r:embed="rId3"/>
              </a:buBlip>
            </a:pPr>
            <a:r>
              <a:rPr lang="en-US" sz="2600">
                <a:latin typeface="Liberation Sans;Nimbus Sans L;Arial"/>
              </a:rPr>
              <a:t>Update triangular:triLoop/0</a:t>
            </a:r>
            <a:endParaRPr/>
          </a:p>
          <a:p>
            <a:pPr>
              <a:buBlip>
                <a:blip r:embed="rId4"/>
              </a:buBlip>
            </a:pPr>
            <a:r>
              <a:rPr lang="en-US" sz="2600">
                <a:latin typeface="Liberation Sans;Nimbus Sans L;Arial"/>
              </a:rPr>
              <a:t>rpc:server_call('foo@172.16.1.2', triserve, </a:t>
            </a:r>
            <a:r>
              <a:rPr b="1" lang="en-US" sz="2600">
                <a:solidFill>
                  <a:srgbClr val="00a0fc"/>
                </a:solidFill>
                <a:latin typeface="Liberation Sans;Nimbus Sans L;Arial"/>
              </a:rPr>
              <a:t>ok</a:t>
            </a:r>
            <a:r>
              <a:rPr lang="en-US" sz="2600">
                <a:latin typeface="Liberation Sans;Nimbus Sans L;Arial"/>
              </a:rPr>
              <a:t>, 200).</a:t>
            </a:r>
            <a:endParaRPr/>
          </a:p>
        </p:txBody>
      </p:sp>
      <p:sp>
        <p:nvSpPr>
          <p:cNvPr id="245" name="CustomShape 3"/>
          <p:cNvSpPr/>
          <p:nvPr/>
        </p:nvSpPr>
        <p:spPr>
          <a:xfrm>
            <a:off x="2700000" y="3600000"/>
            <a:ext cx="7200000" cy="3240000"/>
          </a:xfrm>
          <a:prstGeom prst="rect">
            <a:avLst/>
          </a:prstGeom>
          <a:solidFill>
            <a:srgbClr val="92e285"/>
          </a:solidFill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pPr algn="just"/>
            <a:r>
              <a:rPr lang="en-US" sz="2400">
                <a:latin typeface="Courier 10 Pitch"/>
              </a:rPr>
              <a:t>receive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{Pid, N} -&gt;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Pid ! {</a:t>
            </a:r>
            <a:r>
              <a:rPr b="1" lang="en-US" sz="2400">
                <a:solidFill>
                  <a:srgbClr val="00a0fc"/>
                </a:solidFill>
                <a:latin typeface="Courier 10 Pitch"/>
              </a:rPr>
              <a:t>ok</a:t>
            </a:r>
            <a:r>
              <a:rPr lang="en-US" sz="2400">
                <a:latin typeface="Courier 10 Pitch"/>
              </a:rPr>
              <a:t>, </a:t>
            </a:r>
            <a:r>
              <a:rPr b="1" lang="en-US" sz="2800">
                <a:latin typeface="Courier 10 Pitch"/>
              </a:rPr>
              <a:t>node(),</a:t>
            </a:r>
            <a:r>
              <a:rPr lang="en-US" sz="2400">
                <a:latin typeface="Courier 10 Pitch"/>
              </a:rPr>
              <a:t> calc(N)};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exit -&gt;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exit(normal);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_ -&gt;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	</a:t>
            </a:r>
            <a:r>
              <a:rPr lang="en-US" sz="2400">
                <a:latin typeface="Courier 10 Pitch"/>
              </a:rPr>
              <a:t>unknown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end,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triLoop().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latin typeface="Liberation Sans;Nimbus Sans L;Arial"/>
              </a:rPr>
              <a:t>RPC and Code Loading</a:t>
            </a:r>
            <a:endParaRPr/>
          </a:p>
        </p:txBody>
      </p:sp>
      <p:sp>
        <p:nvSpPr>
          <p:cNvPr id="247" name="TextShape 2"/>
          <p:cNvSpPr txBox="1"/>
          <p:nvPr/>
        </p:nvSpPr>
        <p:spPr>
          <a:xfrm>
            <a:off x="360000" y="1620000"/>
            <a:ext cx="9360000" cy="5169600"/>
          </a:xfrm>
          <a:prstGeom prst="rect">
            <a:avLst/>
          </a:prstGeom>
        </p:spPr>
        <p:txBody>
          <a:bodyPr lIns="0" rIns="0" tIns="0" bIns="0"/>
          <a:p>
            <a:pPr>
              <a:buBlip>
                <a:blip r:embed="rId1"/>
              </a:buBlip>
            </a:pPr>
            <a:r>
              <a:rPr lang="en-US" sz="2600">
                <a:latin typeface="Liberation Sans;Nimbus Sans L;Arial"/>
              </a:rPr>
              <a:t>call(Node, Module, Function, Args, Timeout) -&gt;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        </a:t>
            </a:r>
            <a:r>
              <a:rPr lang="en-US" sz="2600">
                <a:latin typeface="Liberation Sans;Nimbus Sans L;Arial"/>
              </a:rPr>
              <a:t>Res | {badrpc, Reason}</a:t>
            </a:r>
            <a:endParaRPr/>
          </a:p>
          <a:p>
            <a:pPr>
              <a:buBlip>
                <a:blip r:embed="rId3"/>
              </a:buBlip>
            </a:pPr>
            <a:r>
              <a:rPr lang="en-US" sz="2600">
                <a:latin typeface="Liberation Sans;Nimbus Sans L;Arial"/>
              </a:rPr>
              <a:t>Load code across the cluster! </a:t>
            </a:r>
            <a:endParaRPr/>
          </a:p>
          <a:p>
            <a:pPr lvl="1">
              <a:buBlip>
                <a:blip r:embed="rId4"/>
              </a:buBlip>
            </a:pPr>
            <a:r>
              <a:rPr lang="en-US" sz="2400">
                <a:latin typeface="Liberation Sans;Nimbus Sans L;Arial"/>
              </a:rPr>
              <a:t>{Mod, Bin, Filename} = code:get_object_code(Mod), </a:t>
            </a:r>
            <a:endParaRPr/>
          </a:p>
          <a:p>
            <a:pPr lvl="1">
              <a:buBlip>
                <a:blip r:embed="rId5"/>
              </a:buBlip>
            </a:pPr>
            <a:r>
              <a:rPr lang="en-US" sz="2400">
                <a:latin typeface="Liberation Sans;Nimbus Sans L;Arial"/>
              </a:rPr>
              <a:t>rpc:multicall(code, load_binary, [Mod, Filename, Bin]).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latin typeface="Liberation Sans;Nimbus Sans L;Arial"/>
              </a:rPr>
              <a:t>Distributing Requests</a:t>
            </a:r>
            <a:endParaRPr/>
          </a:p>
        </p:txBody>
      </p:sp>
      <p:sp>
        <p:nvSpPr>
          <p:cNvPr id="249" name="TextShape 2"/>
          <p:cNvSpPr txBox="1"/>
          <p:nvPr/>
        </p:nvSpPr>
        <p:spPr>
          <a:xfrm>
            <a:off x="5940000" y="1980000"/>
            <a:ext cx="3780000" cy="3420000"/>
          </a:xfrm>
          <a:prstGeom prst="rect">
            <a:avLst/>
          </a:prstGeom>
        </p:spPr>
        <p:txBody>
          <a:bodyPr lIns="0" rIns="0" tIns="0" bIns="0"/>
          <a:p>
            <a:pPr>
              <a:buBlip>
                <a:blip r:embed="rId1"/>
              </a:buBlip>
            </a:pPr>
            <a:r>
              <a:rPr lang="en-US" sz="2400">
                <a:latin typeface="Liberation Sans;Nimbus Sans L;Arial"/>
              </a:rPr>
              <a:t>cluster.erl:</a:t>
            </a:r>
            <a:endParaRPr/>
          </a:p>
          <a:p>
            <a:pPr lvl="1">
              <a:buBlip>
                <a:blip r:embed="rId2"/>
              </a:buBlip>
            </a:pPr>
            <a:r>
              <a:rPr lang="en-US" sz="2400">
                <a:latin typeface="Liberation Sans;Nimbus Sans L;Arial"/>
              </a:rPr>
              <a:t>connect/0</a:t>
            </a:r>
            <a:endParaRPr/>
          </a:p>
          <a:p>
            <a:pPr lvl="1">
              <a:buBlip>
                <a:blip r:embed="rId3"/>
              </a:buBlip>
            </a:pPr>
            <a:r>
              <a:rPr lang="en-US" sz="2400">
                <a:latin typeface="Liberation Sans;Nimbus Sans L;Arial"/>
              </a:rPr>
              <a:t>seed/0</a:t>
            </a:r>
            <a:endParaRPr/>
          </a:p>
          <a:p>
            <a:pPr lvl="1">
              <a:buBlip>
                <a:blip r:embed="rId4"/>
              </a:buBlip>
            </a:pPr>
            <a:r>
              <a:rPr lang="en-US" sz="2400">
                <a:latin typeface="Liberation Sans;Nimbus Sans L;Arial"/>
              </a:rPr>
              <a:t>rand/0</a:t>
            </a:r>
            <a:endParaRPr/>
          </a:p>
          <a:p>
            <a:pPr lvl="1">
              <a:buBlip>
                <a:blip r:embed="rId5"/>
              </a:buBlip>
            </a:pPr>
            <a:r>
              <a:rPr lang="en-US" sz="2400">
                <a:latin typeface="Liberation Sans;Nimbus Sans L;Arial"/>
              </a:rPr>
              <a:t>dist_random/1</a:t>
            </a:r>
            <a:endParaRPr/>
          </a:p>
          <a:p>
            <a:pPr lvl="1">
              <a:buBlip>
                <a:blip r:embed="rId6"/>
              </a:buBlip>
            </a:pPr>
            <a:r>
              <a:rPr lang="en-US" sz="2400">
                <a:latin typeface="Liberation Sans;Nimbus Sans L;Arial"/>
              </a:rPr>
              <a:t>dist_rr/1</a:t>
            </a:r>
            <a:endParaRPr/>
          </a:p>
          <a:p>
            <a:pPr lvl="1">
              <a:buBlip>
                <a:blip r:embed="rId7"/>
              </a:buBlip>
            </a:pPr>
            <a:r>
              <a:rPr lang="en-US" sz="2400">
                <a:latin typeface="Liberation Sans;Nimbus Sans L;Arial"/>
              </a:rPr>
              <a:t>count_messages/0</a:t>
            </a:r>
            <a:endParaRPr/>
          </a:p>
          <a:p>
            <a:pPr lvl="1">
              <a:buBlip>
                <a:blip r:embed="rId8"/>
              </a:buBlip>
            </a:pPr>
            <a:r>
              <a:rPr lang="en-US" sz="2400">
                <a:latin typeface="Liberation Sans;Nimbus Sans L;Arial"/>
              </a:rPr>
              <a:t>count_flush/0</a:t>
            </a:r>
            <a:endParaRPr/>
          </a:p>
        </p:txBody>
      </p:sp>
      <p:sp>
        <p:nvSpPr>
          <p:cNvPr id="250" name="TextShape 3"/>
          <p:cNvSpPr txBox="1"/>
          <p:nvPr/>
        </p:nvSpPr>
        <p:spPr>
          <a:xfrm>
            <a:off x="360000" y="1980000"/>
            <a:ext cx="3960000" cy="2520000"/>
          </a:xfrm>
          <a:prstGeom prst="rect">
            <a:avLst/>
          </a:prstGeom>
        </p:spPr>
        <p:txBody>
          <a:bodyPr lIns="0" rIns="0" tIns="0" bIns="0"/>
          <a:p>
            <a:pPr>
              <a:buBlip>
                <a:blip r:embed="rId9"/>
              </a:buBlip>
            </a:pPr>
            <a:r>
              <a:rPr lang="en-US" sz="2600">
                <a:latin typeface="Liberation Sans;Nimbus Sans L;Arial"/>
              </a:rPr>
              <a:t>Round Robin</a:t>
            </a:r>
            <a:endParaRPr/>
          </a:p>
          <a:p>
            <a:pPr>
              <a:buBlip>
                <a:blip r:embed="rId10"/>
              </a:buBlip>
            </a:pPr>
            <a:r>
              <a:rPr lang="en-US" sz="2600">
                <a:latin typeface="Liberation Sans;Nimbus Sans L;Arial"/>
              </a:rPr>
              <a:t>Random</a:t>
            </a:r>
            <a:endParaRPr/>
          </a:p>
          <a:p>
            <a:pPr>
              <a:buBlip>
                <a:blip r:embed="rId11"/>
              </a:buBlip>
            </a:pPr>
            <a:r>
              <a:rPr lang="en-US" sz="2600">
                <a:latin typeface="Liberation Sans;Nimbus Sans L;Arial"/>
              </a:rPr>
              <a:t>Cost Based</a:t>
            </a:r>
            <a:endParaRPr/>
          </a:p>
          <a:p>
            <a:pPr>
              <a:buBlip>
                <a:blip r:embed="rId12"/>
              </a:buBlip>
            </a:pPr>
            <a:r>
              <a:rPr lang="en-US" sz="2600">
                <a:latin typeface="Liberation Sans;Nimbus Sans L;Arial"/>
              </a:rPr>
              <a:t>By Service / Task Type</a:t>
            </a:r>
            <a:endParaRPr/>
          </a:p>
          <a:p>
            <a:pPr>
              <a:buBlip>
                <a:blip r:embed="rId13"/>
              </a:buBlip>
            </a:pPr>
            <a:r>
              <a:rPr lang="en-US" sz="2600">
                <a:latin typeface="Liberation Sans;Nimbus Sans L;Arial"/>
              </a:rPr>
              <a:t>Profiling (time)</a:t>
            </a:r>
            <a:endParaRPr/>
          </a:p>
        </p:txBody>
      </p:sp>
      <p:sp>
        <p:nvSpPr>
          <p:cNvPr id="251" name="TextShape 4"/>
          <p:cNvSpPr txBox="1"/>
          <p:nvPr/>
        </p:nvSpPr>
        <p:spPr>
          <a:xfrm>
            <a:off x="195480" y="1440000"/>
            <a:ext cx="2684520" cy="4608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2600">
                <a:solidFill>
                  <a:srgbClr val="43c330"/>
                </a:solidFill>
                <a:latin typeface="Liberation Sans;Nimbus Sans L;Arial"/>
              </a:rPr>
              <a:t>Routing methods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latin typeface="Liberation Sans;Nimbus Sans L;Arial"/>
              </a:rPr>
              <a:t>Security</a:t>
            </a:r>
            <a:endParaRPr/>
          </a:p>
        </p:txBody>
      </p:sp>
      <p:sp>
        <p:nvSpPr>
          <p:cNvPr id="253" name="TextShape 2"/>
          <p:cNvSpPr txBox="1"/>
          <p:nvPr/>
        </p:nvSpPr>
        <p:spPr>
          <a:xfrm>
            <a:off x="360000" y="1620000"/>
            <a:ext cx="9360000" cy="5169600"/>
          </a:xfrm>
          <a:prstGeom prst="rect">
            <a:avLst/>
          </a:prstGeom>
        </p:spPr>
        <p:txBody>
          <a:bodyPr lIns="0" rIns="0" tIns="0" bIns="0"/>
          <a:p>
            <a:pPr>
              <a:buBlip>
                <a:blip r:embed="rId1"/>
              </a:buBlip>
            </a:pPr>
            <a:r>
              <a:rPr lang="en-US" sz="2600">
                <a:latin typeface="Liberation Sans;Nimbus Sans L;Arial"/>
              </a:rPr>
              <a:t>Cookies</a:t>
            </a:r>
            <a:endParaRPr/>
          </a:p>
          <a:p>
            <a:pPr lvl="1"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erl -sname NodeName -cookie ScalabilityIsAwesome</a:t>
            </a:r>
            <a:endParaRPr/>
          </a:p>
          <a:p>
            <a:pPr>
              <a:buBlip>
                <a:blip r:embed="rId3"/>
              </a:buBlip>
            </a:pPr>
            <a:r>
              <a:rPr lang="en-US" sz="2600">
                <a:latin typeface="Liberation Sans;Nimbus Sans L;Arial"/>
              </a:rPr>
              <a:t>Use SSL over TCP/IP for non-secure networks</a:t>
            </a:r>
            <a:endParaRPr/>
          </a:p>
          <a:p>
            <a:pPr>
              <a:buBlip>
                <a:blip r:embed="rId4"/>
              </a:buBlip>
            </a:pPr>
            <a:r>
              <a:rPr lang="en-US" sz="2600">
                <a:latin typeface="Liberation Sans;Nimbus Sans L;Arial"/>
              </a:rPr>
              <a:t>Rewrite net_kernel</a:t>
            </a:r>
            <a:endParaRPr/>
          </a:p>
          <a:p>
            <a:pPr>
              <a:buBlip>
                <a:blip r:embed="rId5"/>
              </a:buBlip>
            </a:pP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latin typeface="Liberation Sans;Nimbus Sans L;Arial"/>
              </a:rPr>
              <a:t>Alternative Topologies</a:t>
            </a:r>
            <a:endParaRPr/>
          </a:p>
        </p:txBody>
      </p:sp>
      <p:sp>
        <p:nvSpPr>
          <p:cNvPr id="255" name="TextShape 2"/>
          <p:cNvSpPr txBox="1"/>
          <p:nvPr/>
        </p:nvSpPr>
        <p:spPr>
          <a:xfrm>
            <a:off x="360000" y="1620000"/>
            <a:ext cx="9360000" cy="5169600"/>
          </a:xfrm>
          <a:prstGeom prst="rect">
            <a:avLst/>
          </a:prstGeom>
        </p:spPr>
        <p:txBody>
          <a:bodyPr lIns="0" rIns="0" tIns="0" bIns="0"/>
          <a:p>
            <a:pPr>
              <a:buBlip>
                <a:blip r:embed="rId1"/>
              </a:buBlip>
            </a:pPr>
            <a:r>
              <a:rPr lang="en-US" sz="2600">
                <a:latin typeface="Liberation Sans;Nimbus Sans L;Arial"/>
              </a:rPr>
              <a:t>erl -sname node_name -hidden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net_kernel:connect(NodeName)</a:t>
            </a:r>
            <a:endParaRPr/>
          </a:p>
          <a:p>
            <a:pPr>
              <a:buBlip>
                <a:blip r:embed="rId3"/>
              </a:buBlip>
            </a:pPr>
            <a:r>
              <a:rPr lang="en-US" sz="2600">
                <a:latin typeface="Liberation Sans;Nimbus Sans L;Arial"/>
              </a:rPr>
              <a:t>test locally with docker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latin typeface="Liberation Sans;Nimbus Sans L;Arial"/>
              </a:rPr>
              <a:t>Erlang Setup</a:t>
            </a:r>
            <a:endParaRPr/>
          </a:p>
        </p:txBody>
      </p:sp>
      <p:graphicFrame>
        <p:nvGraphicFramePr>
          <p:cNvPr id="186" name="Table 2"/>
          <p:cNvGraphicFramePr/>
          <p:nvPr/>
        </p:nvGraphicFramePr>
        <p:xfrm>
          <a:off x="166320" y="1498680"/>
          <a:ext cx="9614880" cy="1884600"/>
        </p:xfrm>
        <a:graphic>
          <a:graphicData uri="http://schemas.openxmlformats.org/drawingml/2006/table">
            <a:tbl>
              <a:tblPr/>
              <a:tblGrid>
                <a:gridCol w="1633320"/>
                <a:gridCol w="7981920"/>
              </a:tblGrid>
              <a:tr h="171612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Liberation Sans;Nimbus Sans L;Arial"/>
                        </a:rPr>
                        <a:t>Vagrant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>
                          <a:latin typeface="Liberation Sans;Nimbus Sans L;Arial"/>
                        </a:rPr>
                        <a:t>git clone </a:t>
                      </a:r>
                      <a:endParaRPr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>
                          <a:latin typeface="Liberation Sans;Nimbus Sans L;Arial"/>
                        </a:rPr>
                        <a:t>cd DistributedErlang</a:t>
                      </a:r>
                      <a:endParaRPr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>
                          <a:latin typeface="Liberation Sans;Nimbus Sans L;Arial"/>
                        </a:rPr>
                        <a:t>vagrant up</a:t>
                      </a:r>
                      <a:endParaRPr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>
                          <a:latin typeface="Liberation Sans;Nimbus Sans L;Arial"/>
                        </a:rPr>
                        <a:t>    </a:t>
                      </a:r>
                      <a:r>
                        <a:rPr lang="en-US">
                          <a:latin typeface="Liberation Sans;Nimbus Sans L;Arial"/>
                        </a:rPr>
                        <a:t>(you will see a prompt for bridge interface selection. Use WIFI)</a:t>
                      </a:r>
                      <a:endParaRPr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>
                          <a:latin typeface="Liberation Sans;Nimbus Sans L;Arial"/>
                        </a:rPr>
                        <a:t>vagrant ssh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latin typeface="Liberation Sans;Nimbus Sans L;Arial"/>
              </a:rPr>
              <a:t>Erlang Community &amp; Resources</a:t>
            </a:r>
            <a:endParaRPr/>
          </a:p>
        </p:txBody>
      </p:sp>
      <p:sp>
        <p:nvSpPr>
          <p:cNvPr id="257" name="TextShape 2"/>
          <p:cNvSpPr txBox="1"/>
          <p:nvPr/>
        </p:nvSpPr>
        <p:spPr>
          <a:xfrm>
            <a:off x="360000" y="1620000"/>
            <a:ext cx="9360000" cy="5169600"/>
          </a:xfrm>
          <a:prstGeom prst="rect">
            <a:avLst/>
          </a:prstGeom>
        </p:spPr>
        <p:txBody>
          <a:bodyPr lIns="0" rIns="0" tIns="0" bIns="0"/>
          <a:p>
            <a:pPr>
              <a:buBlip>
                <a:blip r:embed="rId1"/>
              </a:buBlip>
            </a:pPr>
            <a:r>
              <a:rPr lang="en-US" sz="2600">
                <a:latin typeface="Liberation Sans;Nimbus Sans L;Arial"/>
              </a:rPr>
              <a:t>Github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erlangcentral.org</a:t>
            </a:r>
            <a:endParaRPr/>
          </a:p>
          <a:p>
            <a:pPr>
              <a:buBlip>
                <a:blip r:embed="rId3"/>
              </a:buBlip>
            </a:pPr>
            <a:r>
              <a:rPr lang="en-US" sz="2600">
                <a:latin typeface="Liberation Sans;Nimbus Sans L;Arial"/>
              </a:rPr>
              <a:t>erlang.org</a:t>
            </a:r>
            <a:endParaRPr/>
          </a:p>
          <a:p>
            <a:pPr>
              <a:buBlip>
                <a:blip r:embed="rId4"/>
              </a:buBlip>
            </a:pPr>
            <a:r>
              <a:rPr lang="en-US" sz="2600">
                <a:latin typeface="Liberation Sans;Nimbus Sans L;Arial"/>
              </a:rPr>
              <a:t>erlang-solutions.com</a:t>
            </a:r>
            <a:endParaRPr/>
          </a:p>
          <a:p>
            <a:pPr>
              <a:buBlip>
                <a:blip r:embed="rId5"/>
              </a:buBlip>
            </a:pPr>
            <a:r>
              <a:rPr lang="en-US" sz="2600">
                <a:latin typeface="Liberation Sans;Nimbus Sans L;Arial"/>
              </a:rPr>
              <a:t>#erlang on Freenode</a:t>
            </a:r>
            <a:endParaRPr/>
          </a:p>
          <a:p>
            <a:pPr>
              <a:buBlip>
                <a:blip r:embed="rId6"/>
              </a:buBlip>
            </a:pPr>
            <a:r>
              <a:rPr lang="en-US" sz="2600">
                <a:latin typeface="Liberation Sans;Nimbus Sans L;Arial"/>
              </a:rPr>
              <a:t>erlang-questions@erlang.org</a:t>
            </a:r>
            <a:endParaRPr/>
          </a:p>
        </p:txBody>
      </p:sp>
      <p:pic>
        <p:nvPicPr>
          <p:cNvPr id="258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8100000" y="1620000"/>
            <a:ext cx="1618920" cy="2142720"/>
          </a:xfrm>
          <a:prstGeom prst="rect">
            <a:avLst/>
          </a:prstGeom>
          <a:ln>
            <a:noFill/>
          </a:ln>
        </p:spPr>
      </p:pic>
      <p:pic>
        <p:nvPicPr>
          <p:cNvPr id="259" name="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5845680" y="1620000"/>
            <a:ext cx="1714320" cy="2247480"/>
          </a:xfrm>
          <a:prstGeom prst="rect">
            <a:avLst/>
          </a:prstGeom>
          <a:ln>
            <a:noFill/>
          </a:ln>
        </p:spPr>
      </p:pic>
      <p:pic>
        <p:nvPicPr>
          <p:cNvPr id="260" name="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3960000" y="4888800"/>
            <a:ext cx="1428480" cy="1771200"/>
          </a:xfrm>
          <a:prstGeom prst="rect">
            <a:avLst/>
          </a:prstGeom>
          <a:ln>
            <a:noFill/>
          </a:ln>
        </p:spPr>
      </p:pic>
      <p:pic>
        <p:nvPicPr>
          <p:cNvPr id="261" name="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7815240" y="4680000"/>
            <a:ext cx="1904760" cy="1904760"/>
          </a:xfrm>
          <a:prstGeom prst="rect">
            <a:avLst/>
          </a:prstGeom>
          <a:ln>
            <a:noFill/>
          </a:ln>
        </p:spPr>
      </p:pic>
      <p:pic>
        <p:nvPicPr>
          <p:cNvPr id="262" name="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5760000" y="4680000"/>
            <a:ext cx="1969200" cy="1980000"/>
          </a:xfrm>
          <a:prstGeom prst="rect">
            <a:avLst/>
          </a:prstGeom>
          <a:ln>
            <a:noFill/>
          </a:ln>
        </p:spPr>
      </p:pic>
      <p:pic>
        <p:nvPicPr>
          <p:cNvPr id="263" name="" descr=""/>
          <p:cNvPicPr/>
          <p:nvPr/>
        </p:nvPicPr>
        <p:blipFill>
          <a:blip r:embed="rId12"/>
          <a:stretch>
            <a:fillRect/>
          </a:stretch>
        </p:blipFill>
        <p:spPr>
          <a:xfrm>
            <a:off x="1980000" y="4860000"/>
            <a:ext cx="1620000" cy="1774440"/>
          </a:xfrm>
          <a:prstGeom prst="rect">
            <a:avLst/>
          </a:prstGeom>
          <a:ln>
            <a:noFill/>
          </a:ln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latin typeface="Liberation Sans;Nimbus Sans L;Arial"/>
              </a:rPr>
              <a:t>Acknowledgements</a:t>
            </a:r>
            <a:endParaRPr/>
          </a:p>
        </p:txBody>
      </p:sp>
      <p:sp>
        <p:nvSpPr>
          <p:cNvPr id="265" name="TextShape 2"/>
          <p:cNvSpPr txBox="1"/>
          <p:nvPr/>
        </p:nvSpPr>
        <p:spPr>
          <a:xfrm>
            <a:off x="360000" y="1620000"/>
            <a:ext cx="9360000" cy="5169600"/>
          </a:xfrm>
          <a:prstGeom prst="rect">
            <a:avLst/>
          </a:prstGeom>
        </p:spPr>
        <p:txBody>
          <a:bodyPr lIns="0" rIns="0" tIns="0" bIns="0"/>
          <a:p>
            <a:pPr>
              <a:buBlip>
                <a:blip r:embed="rId1"/>
              </a:buBlip>
            </a:pPr>
            <a:r>
              <a:rPr lang="en-US" sz="2600">
                <a:latin typeface="Liberation Sans;Nimbus Sans L;Arial"/>
              </a:rPr>
              <a:t>Erlang Programming by Francesco Cesarini and Simon Thompson</a:t>
            </a:r>
            <a:endParaRPr/>
          </a:p>
          <a:p>
            <a:pPr>
              <a:buBlip>
                <a:blip r:embed="rId2"/>
              </a:buBlip>
            </a:pPr>
            <a:endParaRPr/>
          </a:p>
          <a:p>
            <a:pPr>
              <a:buBlip>
                <a:blip r:embed="rId3"/>
              </a:buBlip>
            </a:pPr>
            <a:r>
              <a:rPr lang="en-US" sz="2600">
                <a:latin typeface="Liberation Sans;Nimbus Sans L;Arial"/>
              </a:rPr>
              <a:t>                </a:t>
            </a:r>
            <a:r>
              <a:rPr lang="en-US" sz="2600">
                <a:latin typeface="Liberation Sans;Nimbus Sans L;Arial"/>
              </a:rPr>
              <a:t>conference space @ 303 Colorado St.</a:t>
            </a:r>
            <a:endParaRPr/>
          </a:p>
        </p:txBody>
      </p:sp>
      <p:pic>
        <p:nvPicPr>
          <p:cNvPr id="266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677280" y="3986640"/>
            <a:ext cx="2142720" cy="2133360"/>
          </a:xfrm>
          <a:prstGeom prst="rect">
            <a:avLst/>
          </a:prstGeom>
          <a:ln>
            <a:noFill/>
          </a:ln>
        </p:spPr>
      </p:pic>
      <p:pic>
        <p:nvPicPr>
          <p:cNvPr id="267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580320" y="2880000"/>
            <a:ext cx="1399680" cy="39960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latin typeface="Liberation Sans;Nimbus Sans L;Arial"/>
              </a:rPr>
              <a:t>Default Distribution Topology</a:t>
            </a:r>
            <a:endParaRPr/>
          </a:p>
        </p:txBody>
      </p:sp>
      <p:pic>
        <p:nvPicPr>
          <p:cNvPr id="18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92000" y="1800000"/>
            <a:ext cx="6120000" cy="5040000"/>
          </a:xfrm>
          <a:prstGeom prst="rect">
            <a:avLst/>
          </a:prstGeom>
          <a:ln>
            <a:noFill/>
          </a:ln>
        </p:spPr>
      </p:pic>
      <p:sp>
        <p:nvSpPr>
          <p:cNvPr id="189" name="TextShape 2"/>
          <p:cNvSpPr txBox="1"/>
          <p:nvPr/>
        </p:nvSpPr>
        <p:spPr>
          <a:xfrm>
            <a:off x="3560040" y="1501200"/>
            <a:ext cx="2379960" cy="6588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4000">
                <a:latin typeface="Liberation Sans;Nimbus Sans L;Arial"/>
              </a:rPr>
              <a:t>Full Mesh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latin typeface="Liberation Sans;Nimbus Sans L;Arial"/>
              </a:rPr>
              <a:t>Actor Model</a:t>
            </a:r>
            <a:endParaRPr/>
          </a:p>
        </p:txBody>
      </p:sp>
      <p:pic>
        <p:nvPicPr>
          <p:cNvPr id="19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0000" y="1620000"/>
            <a:ext cx="9720000" cy="486000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latin typeface="Liberation Sans;Nimbus Sans L;Arial"/>
              </a:rPr>
              <a:t>Process ID Format: &lt;</a:t>
            </a:r>
            <a:r>
              <a:rPr b="1" lang="en-US" sz="3200">
                <a:latin typeface="Liberation Sans;Nimbus Sans L;Arial"/>
              </a:rPr>
              <a:t>A,B,C</a:t>
            </a:r>
            <a:r>
              <a:rPr lang="en-US" sz="3200">
                <a:latin typeface="Liberation Sans;Nimbus Sans L;Arial"/>
              </a:rPr>
              <a:t>&gt;</a:t>
            </a:r>
            <a:endParaRPr/>
          </a:p>
        </p:txBody>
      </p:sp>
      <p:pic>
        <p:nvPicPr>
          <p:cNvPr id="19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60000" y="3060000"/>
            <a:ext cx="5940000" cy="3780000"/>
          </a:xfrm>
          <a:prstGeom prst="rect">
            <a:avLst/>
          </a:prstGeom>
          <a:ln>
            <a:noFill/>
          </a:ln>
        </p:spPr>
      </p:pic>
      <p:graphicFrame>
        <p:nvGraphicFramePr>
          <p:cNvPr id="194" name="Table 2"/>
          <p:cNvGraphicFramePr/>
          <p:nvPr/>
        </p:nvGraphicFramePr>
        <p:xfrm>
          <a:off x="84240" y="1313280"/>
          <a:ext cx="9815400" cy="1534320"/>
        </p:xfrm>
        <a:graphic>
          <a:graphicData uri="http://schemas.openxmlformats.org/drawingml/2006/table">
            <a:tbl>
              <a:tblPr/>
              <a:tblGrid>
                <a:gridCol w="743400"/>
                <a:gridCol w="9072360"/>
              </a:tblGrid>
              <a:tr h="38160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Liberation Sans;Nimbus Sans L;Arial"/>
                        </a:rPr>
                        <a:t>Field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Liberation Sans;Nimbus Sans L;Arial"/>
                        </a:rPr>
                        <a:t>Meaning</a:t>
                      </a:r>
                      <a:endParaRPr/>
                    </a:p>
                  </a:txBody>
                  <a:tcPr/>
                </a:tc>
              </a:tr>
              <a:tr h="37368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Liberation Sans;Nimbus Sans L;Arial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Liberation Sans;Nimbus Sans L;Arial"/>
                        </a:rPr>
                        <a:t>Node id. It is the atom slot integer for the node name. 0 is Local</a:t>
                      </a:r>
                      <a:endParaRPr/>
                    </a:p>
                  </a:txBody>
                  <a:tcPr/>
                </a:tc>
              </a:tr>
              <a:tr h="38484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Liberation Sans;Nimbus Sans L;Arial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Liberation Sans;Nimbus Sans L;Arial"/>
                        </a:rPr>
                        <a:t>Process index which refers to the internal index in the proctab, (0 -&gt; MAXPROCS)</a:t>
                      </a:r>
                      <a:endParaRPr/>
                    </a:p>
                  </a:txBody>
                  <a:tcPr/>
                </a:tc>
              </a:tr>
              <a:tr h="394560"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Liberation Sans;Nimbus Sans L;Arial"/>
                        </a:rPr>
                        <a:t>C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en-US">
                          <a:latin typeface="Liberation Sans;Nimbus Sans L;Arial"/>
                        </a:rPr>
                        <a:t>Serial which increases every time MAXPROCS has been reached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latin typeface="Liberation Sans;Nimbus Sans L;Arial"/>
              </a:rPr>
              <a:t>Mailbox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360000" y="1620000"/>
            <a:ext cx="9360000" cy="5169600"/>
          </a:xfrm>
          <a:prstGeom prst="rect">
            <a:avLst/>
          </a:prstGeom>
        </p:spPr>
        <p:txBody>
          <a:bodyPr lIns="0" rIns="0" tIns="0" bIns="0"/>
          <a:p>
            <a:pPr>
              <a:buBlip>
                <a:blip r:embed="rId1"/>
              </a:buBlip>
            </a:pPr>
            <a:r>
              <a:rPr lang="en-US" sz="2600">
                <a:latin typeface="Liberation Sans;Nimbus Sans L;Arial"/>
              </a:rPr>
              <a:t>Every process has a mailbox (including the REPL)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receive to pull messages</a:t>
            </a:r>
            <a:endParaRPr/>
          </a:p>
          <a:p>
            <a:pPr>
              <a:buBlip>
                <a:blip r:embed="rId3"/>
              </a:buBlip>
            </a:pPr>
            <a:r>
              <a:rPr lang="en-US" sz="2600">
                <a:latin typeface="Liberation Sans;Nimbus Sans L;Arial"/>
              </a:rPr>
              <a:t>flush() to empty the mailbox</a:t>
            </a:r>
            <a:endParaRPr/>
          </a:p>
          <a:p>
            <a:pPr>
              <a:buBlip>
                <a:blip r:embed="rId4"/>
              </a:buBlip>
            </a:pPr>
            <a:r>
              <a:rPr lang="en-US" sz="2600">
                <a:latin typeface="Liberation Sans;Nimbus Sans L;Arial"/>
              </a:rPr>
              <a:t>&lt;PID&gt; ! Msg</a:t>
            </a:r>
            <a:endParaRPr/>
          </a:p>
          <a:p>
            <a:pPr>
              <a:buBlip>
                <a:blip r:embed="rId5"/>
              </a:buBlip>
            </a:pPr>
            <a:r>
              <a:rPr lang="en-US" sz="2600">
                <a:latin typeface="Liberation Sans;Nimbus Sans L;Arial"/>
              </a:rPr>
              <a:t>Asynchronous</a:t>
            </a:r>
            <a:endParaRPr/>
          </a:p>
          <a:p>
            <a:pPr>
              <a:buBlip>
                <a:blip r:embed="rId6"/>
              </a:buBlip>
            </a:pPr>
            <a:r>
              <a:rPr lang="en-US" sz="2600">
                <a:latin typeface="Liberation Sans;Nimbus Sans L;Arial"/>
              </a:rPr>
              <a:t>ref()</a:t>
            </a:r>
            <a:endParaRPr/>
          </a:p>
          <a:p>
            <a:pPr>
              <a:buBlip>
                <a:blip r:embed="rId7"/>
              </a:buBlip>
            </a:pPr>
            <a:endParaRPr/>
          </a:p>
        </p:txBody>
      </p:sp>
      <p:sp>
        <p:nvSpPr>
          <p:cNvPr id="197" name="CustomShape 3"/>
          <p:cNvSpPr/>
          <p:nvPr/>
        </p:nvSpPr>
        <p:spPr>
          <a:xfrm>
            <a:off x="4860000" y="2160000"/>
            <a:ext cx="5220000" cy="4860000"/>
          </a:xfrm>
          <a:prstGeom prst="rect">
            <a:avLst/>
          </a:prstGeom>
          <a:solidFill>
            <a:srgbClr val="92e285"/>
          </a:solidFill>
          <a:ln>
            <a:solidFill>
              <a:srgbClr val="000000"/>
            </a:solidFill>
          </a:ln>
        </p:spPr>
        <p:txBody>
          <a:bodyPr lIns="90000" rIns="90000" tIns="45000" bIns="45000" anchor="ctr"/>
          <a:p>
            <a:r>
              <a:rPr lang="en-US">
                <a:latin typeface="Liberation Sans;Nimbus Sans L;Arial"/>
              </a:rPr>
              <a:t>&gt; </a:t>
            </a:r>
            <a:r>
              <a:rPr b="1" lang="en-US">
                <a:latin typeface="Liberation Sans;Nimbus Sans L;Arial"/>
              </a:rPr>
              <a:t>process_info(self()).</a:t>
            </a:r>
            <a:endParaRPr/>
          </a:p>
          <a:p>
            <a:r>
              <a:rPr lang="en-US">
                <a:latin typeface="Liberation Sans;Nimbus Sans L;Arial"/>
              </a:rPr>
              <a:t>[{current_function,{erl_eval,do_apply,6}},</a:t>
            </a:r>
            <a:endParaRPr/>
          </a:p>
          <a:p>
            <a:r>
              <a:rPr lang="en-US">
                <a:latin typeface="Liberation Sans;Nimbus Sans L;Arial"/>
              </a:rPr>
              <a:t> </a:t>
            </a:r>
            <a:r>
              <a:rPr lang="en-US">
                <a:latin typeface="Liberation Sans;Nimbus Sans L;Arial"/>
              </a:rPr>
              <a:t>{initial_call,{erlang,apply,2}},</a:t>
            </a:r>
            <a:endParaRPr/>
          </a:p>
          <a:p>
            <a:r>
              <a:rPr lang="en-US">
                <a:latin typeface="Liberation Sans;Nimbus Sans L;Arial"/>
              </a:rPr>
              <a:t> </a:t>
            </a:r>
            <a:r>
              <a:rPr lang="en-US">
                <a:latin typeface="Liberation Sans;Nimbus Sans L;Arial"/>
              </a:rPr>
              <a:t>{status,running},</a:t>
            </a:r>
            <a:endParaRPr/>
          </a:p>
          <a:p>
            <a:r>
              <a:rPr lang="en-US">
                <a:latin typeface="Liberation Sans;Nimbus Sans L;Arial"/>
              </a:rPr>
              <a:t> </a:t>
            </a:r>
            <a:r>
              <a:rPr lang="en-US">
                <a:latin typeface="Liberation Sans;Nimbus Sans L;Arial"/>
              </a:rPr>
              <a:t>{</a:t>
            </a:r>
            <a:r>
              <a:rPr b="1" lang="en-US">
                <a:latin typeface="Liberation Sans;Nimbus Sans L;Arial"/>
              </a:rPr>
              <a:t>message_queue_len,2</a:t>
            </a:r>
            <a:r>
              <a:rPr lang="en-US">
                <a:latin typeface="Liberation Sans;Nimbus Sans L;Arial"/>
              </a:rPr>
              <a:t>},</a:t>
            </a:r>
            <a:endParaRPr/>
          </a:p>
          <a:p>
            <a:r>
              <a:rPr lang="en-US">
                <a:latin typeface="Liberation Sans;Nimbus Sans L;Arial"/>
              </a:rPr>
              <a:t> </a:t>
            </a:r>
            <a:r>
              <a:rPr lang="en-US">
                <a:latin typeface="Liberation Sans;Nimbus Sans L;Arial"/>
              </a:rPr>
              <a:t>{</a:t>
            </a:r>
            <a:r>
              <a:rPr b="1" lang="en-US">
                <a:latin typeface="Liberation Sans;Nimbus Sans L;Arial"/>
              </a:rPr>
              <a:t>messages,[hi,hi2]</a:t>
            </a:r>
            <a:r>
              <a:rPr lang="en-US">
                <a:latin typeface="Liberation Sans;Nimbus Sans L;Arial"/>
              </a:rPr>
              <a:t>},</a:t>
            </a:r>
            <a:endParaRPr/>
          </a:p>
          <a:p>
            <a:r>
              <a:rPr lang="en-US">
                <a:latin typeface="Liberation Sans;Nimbus Sans L;Arial"/>
              </a:rPr>
              <a:t> </a:t>
            </a:r>
            <a:r>
              <a:rPr lang="en-US">
                <a:latin typeface="Liberation Sans;Nimbus Sans L;Arial"/>
              </a:rPr>
              <a:t>{links,[&lt;0.27.0&gt;]},</a:t>
            </a:r>
            <a:endParaRPr/>
          </a:p>
          <a:p>
            <a:r>
              <a:rPr lang="en-US">
                <a:latin typeface="Liberation Sans;Nimbus Sans L;Arial"/>
              </a:rPr>
              <a:t> </a:t>
            </a:r>
            <a:r>
              <a:rPr lang="en-US">
                <a:latin typeface="Liberation Sans;Nimbus Sans L;Arial"/>
              </a:rPr>
              <a:t>{dictionary,[]},</a:t>
            </a:r>
            <a:endParaRPr/>
          </a:p>
          <a:p>
            <a:r>
              <a:rPr lang="en-US">
                <a:latin typeface="Liberation Sans;Nimbus Sans L;Arial"/>
              </a:rPr>
              <a:t> </a:t>
            </a:r>
            <a:r>
              <a:rPr lang="en-US">
                <a:latin typeface="Liberation Sans;Nimbus Sans L;Arial"/>
              </a:rPr>
              <a:t>{trap_exit,false},</a:t>
            </a:r>
            <a:endParaRPr/>
          </a:p>
          <a:p>
            <a:r>
              <a:rPr lang="en-US">
                <a:latin typeface="Liberation Sans;Nimbus Sans L;Arial"/>
              </a:rPr>
              <a:t> </a:t>
            </a:r>
            <a:r>
              <a:rPr lang="en-US">
                <a:latin typeface="Liberation Sans;Nimbus Sans L;Arial"/>
              </a:rPr>
              <a:t>{error_handler,error_handler},</a:t>
            </a:r>
            <a:endParaRPr/>
          </a:p>
          <a:p>
            <a:r>
              <a:rPr lang="en-US">
                <a:latin typeface="Liberation Sans;Nimbus Sans L;Arial"/>
              </a:rPr>
              <a:t> </a:t>
            </a:r>
            <a:r>
              <a:rPr lang="en-US">
                <a:latin typeface="Liberation Sans;Nimbus Sans L;Arial"/>
              </a:rPr>
              <a:t>{priority,normal},</a:t>
            </a:r>
            <a:endParaRPr/>
          </a:p>
          <a:p>
            <a:r>
              <a:rPr lang="en-US">
                <a:latin typeface="Liberation Sans;Nimbus Sans L;Arial"/>
              </a:rPr>
              <a:t> </a:t>
            </a:r>
            <a:r>
              <a:rPr lang="en-US">
                <a:latin typeface="Liberation Sans;Nimbus Sans L;Arial"/>
              </a:rPr>
              <a:t>{group_leader,&lt;0.26.0&gt;},</a:t>
            </a:r>
            <a:endParaRPr/>
          </a:p>
          <a:p>
            <a:r>
              <a:rPr lang="en-US">
                <a:latin typeface="Liberation Sans;Nimbus Sans L;Arial"/>
              </a:rPr>
              <a:t> </a:t>
            </a:r>
            <a:r>
              <a:rPr lang="en-US">
                <a:latin typeface="Liberation Sans;Nimbus Sans L;Arial"/>
              </a:rPr>
              <a:t>{total_heap_size,13544},</a:t>
            </a:r>
            <a:endParaRPr/>
          </a:p>
          <a:p>
            <a:r>
              <a:rPr lang="en-US">
                <a:latin typeface="Liberation Sans;Nimbus Sans L;Arial"/>
              </a:rPr>
              <a:t> </a:t>
            </a:r>
            <a:r>
              <a:rPr lang="en-US">
                <a:latin typeface="Liberation Sans;Nimbus Sans L;Arial"/>
              </a:rPr>
              <a:t>{heap_size,6772},</a:t>
            </a:r>
            <a:endParaRPr/>
          </a:p>
          <a:p>
            <a:r>
              <a:rPr lang="en-US">
                <a:latin typeface="Liberation Sans;Nimbus Sans L;Arial"/>
              </a:rPr>
              <a:t> </a:t>
            </a:r>
            <a:r>
              <a:rPr lang="en-US">
                <a:latin typeface="Liberation Sans;Nimbus Sans L;Arial"/>
              </a:rPr>
              <a:t>{stack_size,24},</a:t>
            </a:r>
            <a:endParaRPr/>
          </a:p>
          <a:p>
            <a:r>
              <a:rPr lang="en-US">
                <a:latin typeface="Liberation Sans;Nimbus Sans L;Arial"/>
              </a:rPr>
              <a:t> </a:t>
            </a:r>
            <a:r>
              <a:rPr lang="en-US">
                <a:latin typeface="Liberation Sans;Nimbus Sans L;Arial"/>
              </a:rPr>
              <a:t>{reductions,25062},</a:t>
            </a:r>
            <a:endParaRPr/>
          </a:p>
          <a:p>
            <a:r>
              <a:rPr lang="en-US">
                <a:latin typeface="Liberation Sans;Nimbus Sans L;Arial"/>
              </a:rPr>
              <a:t> </a:t>
            </a:r>
            <a:r>
              <a:rPr lang="en-US">
                <a:latin typeface="Liberation Sans;Nimbus Sans L;Arial"/>
              </a:rPr>
              <a:t>{garbage_collection,</a:t>
            </a:r>
            <a:endParaRPr/>
          </a:p>
          <a:p>
            <a:r>
              <a:rPr lang="en-US">
                <a:latin typeface="Liberation Sans;Nimbus Sans L;Arial"/>
              </a:rPr>
              <a:t> </a:t>
            </a:r>
            <a:r>
              <a:rPr lang="en-US">
                <a:latin typeface="Liberation Sans;Nimbus Sans L;Arial"/>
              </a:rPr>
              <a:t>...</a:t>
            </a:r>
            <a:endParaRPr/>
          </a:p>
          <a:p>
            <a:pPr algn="ctr"/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latin typeface="Liberation Sans;Nimbus Sans L;Arial"/>
              </a:rPr>
              <a:t>Erlang Web Framework</a:t>
            </a:r>
            <a:endParaRPr/>
          </a:p>
        </p:txBody>
      </p:sp>
      <p:pic>
        <p:nvPicPr>
          <p:cNvPr id="19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88280" y="1260000"/>
            <a:ext cx="7191720" cy="576000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200">
                <a:latin typeface="Liberation Sans;Nimbus Sans L;Arial"/>
              </a:rPr>
              <a:t>Benefits of Distribution</a:t>
            </a: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360000" y="1620000"/>
            <a:ext cx="9360000" cy="5169600"/>
          </a:xfrm>
          <a:prstGeom prst="rect">
            <a:avLst/>
          </a:prstGeom>
        </p:spPr>
        <p:txBody>
          <a:bodyPr lIns="0" rIns="0" tIns="0" bIns="0"/>
          <a:p>
            <a:pPr>
              <a:buBlip>
                <a:blip r:embed="rId1"/>
              </a:buBlip>
            </a:pPr>
            <a:r>
              <a:rPr lang="en-US" sz="2600">
                <a:latin typeface="Liberation Sans;Nimbus Sans L;Arial"/>
              </a:rPr>
              <a:t>Performance that scales with demand, extensible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Fault tolerance with replication</a:t>
            </a:r>
            <a:endParaRPr/>
          </a:p>
          <a:p>
            <a:pPr>
              <a:buBlip>
                <a:blip r:embed="rId3"/>
              </a:buBlip>
            </a:pPr>
            <a:r>
              <a:rPr lang="en-US" sz="2600">
                <a:latin typeface="Liberation Sans;Nimbus Sans L;Arial"/>
              </a:rPr>
              <a:t>Federation of disparate services</a:t>
            </a:r>
            <a:endParaRPr/>
          </a:p>
          <a:p>
            <a:pPr>
              <a:buBlip>
                <a:blip r:embed="rId4"/>
              </a:buBlip>
            </a:pPr>
            <a:r>
              <a:rPr lang="en-US" sz="2600">
                <a:latin typeface="Liberation Sans;Nimbus Sans L;Arial"/>
              </a:rPr>
              <a:t>Erlang makes distributed computing much easier</a:t>
            </a:r>
            <a:endParaRPr/>
          </a:p>
          <a:p>
            <a:pPr lvl="1">
              <a:buBlip>
                <a:blip r:embed="rId5"/>
              </a:buBlip>
            </a:pPr>
            <a:r>
              <a:rPr lang="en-US" sz="2600">
                <a:latin typeface="Liberation Sans;Nimbus Sans L;Arial"/>
              </a:rPr>
              <a:t>epmd</a:t>
            </a:r>
            <a:endParaRPr/>
          </a:p>
          <a:p>
            <a:pPr lvl="1">
              <a:buBlip>
                <a:blip r:embed="rId6"/>
              </a:buBlip>
            </a:pPr>
            <a:r>
              <a:rPr lang="en-US" sz="2600">
                <a:latin typeface="Liberation Sans;Nimbus Sans L;Arial"/>
              </a:rPr>
              <a:t>no shared state</a:t>
            </a:r>
            <a:endParaRPr/>
          </a:p>
          <a:p>
            <a:pPr lvl="1">
              <a:buBlip>
                <a:blip r:embed="rId7"/>
              </a:buBlip>
            </a:pPr>
            <a:r>
              <a:rPr lang="en-US" sz="2600">
                <a:latin typeface="Liberation Sans;Nimbus Sans L;Arial"/>
              </a:rPr>
              <a:t>messaging</a:t>
            </a:r>
            <a:endParaRPr/>
          </a:p>
          <a:p>
            <a:pPr lvl="1">
              <a:buBlip>
                <a:blip r:embed="rId8"/>
              </a:buBlip>
            </a:pPr>
            <a:r>
              <a:rPr lang="en-US" sz="2600">
                <a:latin typeface="Liberation Sans;Nimbus Sans L;Arial"/>
              </a:rPr>
              <a:t>OTP</a:t>
            </a:r>
            <a:endParaRPr/>
          </a:p>
          <a:p>
            <a:pPr lvl="1">
              <a:buBlip>
                <a:blip r:embed="rId9"/>
              </a:buBlip>
            </a:pPr>
            <a:r>
              <a:rPr lang="en-US" sz="2600">
                <a:latin typeface="Liberation Sans;Nimbus Sans L;Arial"/>
              </a:rPr>
              <a:t>supervisors</a:t>
            </a:r>
            <a:endParaRPr/>
          </a:p>
          <a:p>
            <a:pPr lvl="1">
              <a:buBlip>
                <a:blip r:embed="rId10"/>
              </a:buBlip>
            </a:pPr>
            <a:r>
              <a:rPr lang="en-US" sz="2600">
                <a:latin typeface="Liberation Sans;Nimbus Sans L;Arial"/>
              </a:rPr>
              <a:t>heterogeneous hardware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