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72E24F-C899-47B6-974F-150CA07F2301}">
  <a:tblStyle styleId="{0572E24F-C899-47B6-974F-150CA07F23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956666a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956666a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3ca1fa966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3ca1fa966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3ca1fa966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3ca1fa966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956666a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956666a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956666af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956666af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956666af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956666af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96c956c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96c956c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50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AustinFoxtrot/Word-Data-Extractor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Extractors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Design Document</a:t>
            </a:r>
            <a:endParaRPr sz="35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905450" y="2959600"/>
            <a:ext cx="5333100" cy="15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320"/>
              <a:t>Mason Lanham </a:t>
            </a:r>
            <a:endParaRPr sz="23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320"/>
              <a:t>Austin Meredith</a:t>
            </a:r>
            <a:endParaRPr sz="23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320"/>
              <a:t>Luis Carrillo</a:t>
            </a:r>
            <a:endParaRPr sz="23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320"/>
              <a:t>Chris Mendoza</a:t>
            </a:r>
            <a:endParaRPr sz="23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320"/>
              <a:t>David Garcia</a:t>
            </a:r>
            <a:endParaRPr sz="232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2150" y="3921125"/>
            <a:ext cx="1451850" cy="12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Design Document Breakdown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i="1" lang="en" u="sng"/>
              <a:t>Upper Level Design</a:t>
            </a:r>
            <a:r>
              <a:rPr lang="en"/>
              <a:t> - Class diagram showing the presentation logic of the software that should interface with the Lower Design.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i="1" lang="en" u="sng"/>
              <a:t>Lower level Desi</a:t>
            </a:r>
            <a:r>
              <a:rPr i="1" lang="en" u="sng"/>
              <a:t>gn</a:t>
            </a:r>
            <a:r>
              <a:rPr lang="en"/>
              <a:t> - class diagram showing the logic of the data we’ll be extracting and saving in the XML file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i="1" lang="en" u="sng"/>
              <a:t>Dataflow</a:t>
            </a:r>
            <a:r>
              <a:rPr lang="en"/>
              <a:t> - a diagram that shows how the presentation logic and data logic work together, and data movement within them.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i="1" lang="en" u="sng"/>
              <a:t>Flowchart</a:t>
            </a:r>
            <a:r>
              <a:rPr lang="en"/>
              <a:t> - Sequence diagram showing the presentation logic.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i="1" lang="en" u="sng"/>
              <a:t>XML Schema Design</a:t>
            </a:r>
            <a:r>
              <a:rPr lang="en"/>
              <a:t> - A description of the structure and components of the XML schema we’ll be using.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Upper Level Design</a:t>
            </a:r>
            <a:endParaRPr>
              <a:solidFill>
                <a:schemeClr val="accent5"/>
              </a:solidFill>
            </a:endParaRPr>
          </a:p>
        </p:txBody>
      </p:sp>
      <p:graphicFrame>
        <p:nvGraphicFramePr>
          <p:cNvPr id="77" name="Google Shape;77;p15"/>
          <p:cNvGraphicFramePr/>
          <p:nvPr/>
        </p:nvGraphicFramePr>
        <p:xfrm>
          <a:off x="4853725" y="160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{0572E24F-C899-47B6-974F-150CA07F2301}</a:tableStyleId>
              </a:tblPr>
              <a:tblGrid>
                <a:gridCol w="23812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</a:t>
                      </a: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Help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chemeClr val="dk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Roboto"/>
                        <a:buChar char="-"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HelpList : String[*]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chemeClr val="dk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Roboto"/>
                        <a:buChar char="+"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HelpDisplay(Integer) : String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Google Shape;78;p15"/>
          <p:cNvGraphicFramePr/>
          <p:nvPr/>
        </p:nvGraphicFramePr>
        <p:xfrm>
          <a:off x="915750" y="328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{0572E24F-C899-47B6-974F-150CA07F2301}</a:tableStyleId>
              </a:tblPr>
              <a:tblGrid>
                <a:gridCol w="28384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</a:t>
                      </a: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Interpreter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Roboto"/>
                        <a:buChar char="-"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CommandList : String[*]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dk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Roboto"/>
                        <a:buChar char="+"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InterpretCommand(String) : Boolean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Roboto"/>
                        <a:buChar char="-"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CheckCommandValidity() : Boolean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Google Shape;79;p15"/>
          <p:cNvGraphicFramePr/>
          <p:nvPr/>
        </p:nvGraphicFramePr>
        <p:xfrm>
          <a:off x="906225" y="158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{0572E24F-C899-47B6-974F-150CA07F2301}</a:tableStyleId>
              </a:tblPr>
              <a:tblGrid>
                <a:gridCol w="29241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</a:t>
                      </a: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VariableUtility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chemeClr val="dk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Roboto"/>
                        <a:buChar char="-"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OutputFileLocation : String[1]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Roboto"/>
                        <a:buChar char="-"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OutputFileName : String[1]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Roboto"/>
                        <a:buChar char="-"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InputFilePath : String[1]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chemeClr val="dk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Roboto"/>
                        <a:buChar char="-"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OutputCheckValidity() : Boolean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Roboto"/>
                        <a:buChar char="-"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InputCheckValidity() : Boolean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Roboto"/>
                        <a:buChar char="+"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EndProgram() : Void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Google Shape;80;p15"/>
          <p:cNvGraphicFramePr/>
          <p:nvPr/>
        </p:nvGraphicFramePr>
        <p:xfrm>
          <a:off x="4853725" y="274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{0572E24F-C899-47B6-974F-150CA07F2301}</a:tableStyleId>
              </a:tblPr>
              <a:tblGrid>
                <a:gridCol w="26765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Parser/Labeler</a:t>
                      </a:r>
                      <a:endParaRPr b="1"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chemeClr val="dk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Roboto"/>
                        <a:buChar char="-"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XMLStrings : String[1…*]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chemeClr val="dk1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Roboto"/>
                        <a:buChar char="+"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ParseLabelFile(String) : Boolean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Roboto"/>
                        <a:buChar char="+"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SaveXML() : Boolean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-69300" y="-1515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Lower Level Design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250" y="476850"/>
            <a:ext cx="6225125" cy="46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83100" y="-753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Dataflow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4026" l="16214" r="3477" t="23167"/>
          <a:stretch/>
        </p:blipFill>
        <p:spPr>
          <a:xfrm>
            <a:off x="2101300" y="104550"/>
            <a:ext cx="5673024" cy="501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83100" y="-753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Flowchart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0" l="1526" r="0" t="2018"/>
          <a:stretch/>
        </p:blipFill>
        <p:spPr>
          <a:xfrm>
            <a:off x="1061625" y="518225"/>
            <a:ext cx="7015572" cy="45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XML Schema Design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87900" y="1380225"/>
            <a:ext cx="8462100" cy="3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We’ll need to define XML elements in order to properly display the data from a Word document in our output XML file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latin typeface="Arial"/>
                <a:ea typeface="Arial"/>
                <a:cs typeface="Arial"/>
                <a:sym typeface="Arial"/>
              </a:rPr>
              <a:t>Examples of an element in a XML schema:</a:t>
            </a:r>
            <a:endParaRPr sz="1100" u="sng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&lt;Employee&gt;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&lt;Name&gt;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John Smith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&lt;/Name&gt;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&lt;Salary&gt;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75000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&lt;/Salary&gt;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&lt;IDNum&gt;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12345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&lt;/IDNum&gt;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&lt;/Employee&gt;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 u="sng">
                <a:latin typeface="Arial"/>
                <a:ea typeface="Arial"/>
                <a:cs typeface="Arial"/>
                <a:sym typeface="Arial"/>
              </a:rPr>
              <a:t>The types of XML elements we’ll need:</a:t>
            </a:r>
            <a:endParaRPr b="1" sz="1400" u="sng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59950" y="3305825"/>
            <a:ext cx="25635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1"/>
                </a:solidFill>
              </a:rPr>
              <a:t>Text Output Related Elements </a:t>
            </a:r>
            <a:endParaRPr b="1" sz="1200" u="sng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Text (String)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Font (String)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Style (String)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Bold (Boolean)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Italics (Boolean)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Underline (Boolean)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6374750" y="3398225"/>
            <a:ext cx="27147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1"/>
                </a:solidFill>
              </a:rPr>
              <a:t>Tables &amp; Chart Related Elements</a:t>
            </a:r>
            <a:endParaRPr b="1" sz="1200" u="sng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Name/Label (String),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SectionOfDocument(String)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 Location(Int),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Rows, Columns, Cells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NumColumns, NumRows (Int)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2081425" y="3275175"/>
            <a:ext cx="21795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1"/>
                </a:solidFill>
              </a:rPr>
              <a:t>Procedures/Lists Related Elements </a:t>
            </a:r>
            <a:endParaRPr b="1" sz="1200" u="sng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Steps (String)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Graphics (String reference to filepath)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NumOfSteps (Integer) SectionOfDocument (String)</a:t>
            </a:r>
            <a:endParaRPr b="1" sz="1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4004700" y="3398225"/>
            <a:ext cx="26529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1"/>
                </a:solidFill>
              </a:rPr>
              <a:t>Graphics Related Elements</a:t>
            </a:r>
            <a:endParaRPr b="1" sz="1200" u="sng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LineNumber (Integer)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Header/Footer/Body(Integer),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SectionOfDocument (String)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FilePath (String)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Version Control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We chose to use GitHub as our version control system. We’ll be using the GitHub repository located at the URL </a:t>
            </a:r>
            <a:r>
              <a:rPr lang="en" sz="1700" u="sng">
                <a:hlinkClick r:id="rId3"/>
              </a:rPr>
              <a:t>https://github.com/AustinFoxtrot/Word-Data-Extractor</a:t>
            </a:r>
            <a:r>
              <a:rPr lang="en" sz="1700"/>
              <a:t> for this project.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2113" y="2318550"/>
            <a:ext cx="4759777" cy="267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