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  <p:embeddedFont>
      <p:font typeface="Spectra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ldStandardTT-regular.fntdata"/><Relationship Id="rId21" Type="http://schemas.openxmlformats.org/officeDocument/2006/relationships/slide" Target="slides/slide16.xml"/><Relationship Id="rId24" Type="http://schemas.openxmlformats.org/officeDocument/2006/relationships/font" Target="fonts/OldStandardTT-italic.fntdata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bold.fntdata"/><Relationship Id="rId25" Type="http://schemas.openxmlformats.org/officeDocument/2006/relationships/font" Target="fonts/Spectral-regular.fntdata"/><Relationship Id="rId28" Type="http://schemas.openxmlformats.org/officeDocument/2006/relationships/font" Target="fonts/Spectral-boldItalic.fntdata"/><Relationship Id="rId27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0cab0fd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0cab0fd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e388ca12c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e388ca12c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388ca1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388ca1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388ca1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388ca1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388ca1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388ca1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388ca12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388ca12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e388ca1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e388ca1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e388ca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e388ca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e388ca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e388ca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e388ca1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e388ca1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e388ca1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e388ca1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388ca12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388ca12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388ca1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388ca1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e388ca1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e388ca1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e388ca1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e388ca1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73050"/>
            <a:ext cx="8520600" cy="22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80">
                <a:latin typeface="Old Standard TT"/>
                <a:ea typeface="Old Standard TT"/>
                <a:cs typeface="Old Standard TT"/>
                <a:sym typeface="Old Standard TT"/>
              </a:rPr>
              <a:t>Ethics for the Information Age, 7th Edition</a:t>
            </a:r>
            <a:endParaRPr b="1" sz="408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80">
                <a:latin typeface="Old Standard TT"/>
                <a:ea typeface="Old Standard TT"/>
                <a:cs typeface="Old Standard TT"/>
                <a:sym typeface="Old Standard TT"/>
              </a:rPr>
              <a:t>Sections 2.4 - 2.74</a:t>
            </a:r>
            <a:endParaRPr sz="408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48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Luis Carrillo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Example of Kantianism in Practice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(2.6.2)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349650"/>
            <a:ext cx="85206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87">
                <a:solidFill>
                  <a:schemeClr val="dk1"/>
                </a:solidFill>
              </a:rPr>
              <a:t>Analysis</a:t>
            </a:r>
            <a:endParaRPr b="1" sz="2187">
              <a:solidFill>
                <a:schemeClr val="dk1"/>
              </a:solidFill>
            </a:endParaRPr>
          </a:p>
          <a:p>
            <a:pPr indent="-3235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29">
                <a:solidFill>
                  <a:schemeClr val="dk1"/>
                </a:solidFill>
              </a:rPr>
              <a:t>First Categorical Imperative</a:t>
            </a:r>
            <a:endParaRPr b="1" sz="1929"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P</a:t>
            </a:r>
            <a:r>
              <a:rPr lang="en" sz="1800">
                <a:solidFill>
                  <a:schemeClr val="dk1"/>
                </a:solidFill>
              </a:rPr>
              <a:t>roposed moral rule: “I may claim academic credit for a report written by someone else.” 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If everyone followed this rule:</a:t>
            </a:r>
            <a:endParaRPr sz="1800">
              <a:solidFill>
                <a:schemeClr val="dk1"/>
              </a:solidFill>
            </a:endParaRPr>
          </a:p>
          <a:p>
            <a:pPr indent="-31718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Reports would cease to be credible indicators of the students’ knowledge, and </a:t>
            </a:r>
            <a:endParaRPr sz="1800">
              <a:solidFill>
                <a:schemeClr val="dk1"/>
              </a:solidFill>
            </a:endParaRPr>
          </a:p>
          <a:p>
            <a:pPr indent="-31718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Professors would not give out grades for reports. </a:t>
            </a:r>
            <a:endParaRPr sz="1800">
              <a:solidFill>
                <a:schemeClr val="dk1"/>
              </a:solidFill>
            </a:endParaRPr>
          </a:p>
          <a:p>
            <a:pPr indent="-31718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The proposed moral rule is self-defeating and wouldn’t work, so it is </a:t>
            </a:r>
            <a:r>
              <a:rPr b="1" lang="en" sz="1800">
                <a:solidFill>
                  <a:schemeClr val="dk1"/>
                </a:solidFill>
              </a:rPr>
              <a:t>WRONG</a:t>
            </a:r>
            <a:r>
              <a:rPr lang="en" sz="1800">
                <a:solidFill>
                  <a:schemeClr val="dk1"/>
                </a:solidFill>
              </a:rPr>
              <a:t> for Carla to purchase a report and turn it in as her own work.</a:t>
            </a:r>
            <a:endParaRPr sz="1800">
              <a:solidFill>
                <a:schemeClr val="dk1"/>
              </a:solidFill>
            </a:endParaRPr>
          </a:p>
          <a:p>
            <a:pPr indent="-3235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29">
                <a:solidFill>
                  <a:schemeClr val="dk1"/>
                </a:solidFill>
              </a:rPr>
              <a:t>Second Categorical Imperative</a:t>
            </a:r>
            <a:endParaRPr b="1" sz="1929">
              <a:solidFill>
                <a:schemeClr val="dk1"/>
              </a:solidFill>
            </a:endParaRPr>
          </a:p>
          <a:p>
            <a:pPr indent="-3165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87">
                <a:solidFill>
                  <a:schemeClr val="dk1"/>
                </a:solidFill>
              </a:rPr>
              <a:t>Carla treated her professor as a means to an end by deceiving her professor with the goal of getting credit for someone else’s work. </a:t>
            </a:r>
            <a:endParaRPr sz="1787">
              <a:solidFill>
                <a:schemeClr val="dk1"/>
              </a:solidFill>
            </a:endParaRPr>
          </a:p>
          <a:p>
            <a:pPr indent="-3165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87">
                <a:solidFill>
                  <a:schemeClr val="dk1"/>
                </a:solidFill>
              </a:rPr>
              <a:t>It was wrong for Carla to treat the professor as a grade-generating machine rather than a rational agent with whom she could have communicated her unusual</a:t>
            </a:r>
            <a:r>
              <a:rPr lang="en" sz="1787">
                <a:solidFill>
                  <a:schemeClr val="dk1"/>
                </a:solidFill>
              </a:rPr>
              <a:t> </a:t>
            </a:r>
            <a:r>
              <a:rPr lang="en" sz="1787">
                <a:solidFill>
                  <a:schemeClr val="dk1"/>
                </a:solidFill>
              </a:rPr>
              <a:t>circumstances. </a:t>
            </a:r>
            <a:endParaRPr sz="17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7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Cases FOR and AGAINST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Kantianism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(2.6.3 + 2.6.4)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3289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FOR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Treats </a:t>
            </a:r>
            <a:r>
              <a:rPr lang="en">
                <a:solidFill>
                  <a:schemeClr val="dk1"/>
                </a:solidFill>
              </a:rPr>
              <a:t>all</a:t>
            </a:r>
            <a:r>
              <a:rPr lang="en">
                <a:solidFill>
                  <a:schemeClr val="dk1"/>
                </a:solidFill>
              </a:rPr>
              <a:t> people as moral equals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Treats people with an inherent dignity and respect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Everyone gets held to same standard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Produces universal moral guidelines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723775" y="13289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AGAINST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 every action can be characterized by a rule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rules conflict, no way of choosing which rule to follow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llows no exceptions to “perfect duties”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28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Act Utilitarianism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(2.7)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34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Ethical Theory proposed by Jeremy Bentham and John Stuart Mill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Theory (named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Utilitarianism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 :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Action’s benefits exceed its harms = 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Good action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Action’s harms exceed its benefits =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Bad action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800" y="2764225"/>
            <a:ext cx="3760400" cy="23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2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Principle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of Utility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(2.7.1)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09100"/>
            <a:ext cx="85206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Utility</a:t>
            </a:r>
            <a:r>
              <a:rPr lang="en">
                <a:solidFill>
                  <a:schemeClr val="dk1"/>
                </a:solidFill>
              </a:rPr>
              <a:t> - Tendency of an object to produce happiness or prevent unhappiness for an individual / community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Principle of Utility</a:t>
            </a:r>
            <a:r>
              <a:rPr lang="en">
                <a:solidFill>
                  <a:schemeClr val="dk1"/>
                </a:solidFill>
              </a:rPr>
              <a:t> (Greatest Happiness Principle)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An action is right (or wrong) to the extent that it increases (or decreases) the total happiness of the affected parties.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Act utilitarianism</a:t>
            </a:r>
            <a:r>
              <a:rPr lang="en">
                <a:solidFill>
                  <a:schemeClr val="dk1"/>
                </a:solidFill>
              </a:rPr>
              <a:t>: An action is good if its net effect (over all affected beings) is to produce more happiness than unhappiness.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Suppose we measure pleasure as a positive number and pain as a negative number.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Moral evaluation of an action: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Add up, over all affected beings, the change in their happiness.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If the sum is positive, the action is </a:t>
            </a:r>
            <a:r>
              <a:rPr lang="en" sz="1600">
                <a:solidFill>
                  <a:srgbClr val="00FF00"/>
                </a:solidFill>
              </a:rPr>
              <a:t>good</a:t>
            </a:r>
            <a:r>
              <a:rPr lang="en" sz="1600">
                <a:solidFill>
                  <a:schemeClr val="dk1"/>
                </a:solidFill>
              </a:rPr>
              <a:t>. If the su</a:t>
            </a:r>
            <a:r>
              <a:rPr lang="en" sz="1600">
                <a:solidFill>
                  <a:schemeClr val="dk1"/>
                </a:solidFill>
              </a:rPr>
              <a:t>m is </a:t>
            </a:r>
            <a:r>
              <a:rPr lang="en" sz="1600">
                <a:solidFill>
                  <a:schemeClr val="dk1"/>
                </a:solidFill>
              </a:rPr>
              <a:t>negative, the action is </a:t>
            </a:r>
            <a:r>
              <a:rPr lang="en" sz="1600">
                <a:solidFill>
                  <a:srgbClr val="FF0000"/>
                </a:solidFill>
              </a:rPr>
              <a:t>bad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3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Evaluating a Scenario Using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Act Utilitarianism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(2.7.2)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226375" y="1404900"/>
            <a:ext cx="71562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Char char="●"/>
            </a:pPr>
            <a:r>
              <a:rPr b="1"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Scenario: A state is considering replacing a curvy stretch of highway that passes along the outskirts of a large city. Would building the highway be a good action?</a:t>
            </a:r>
            <a:endParaRPr b="1" sz="17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117"/>
              <a:buChar char="○"/>
            </a:pPr>
            <a:r>
              <a:rPr b="1" lang="en" sz="1700" u="sng">
                <a:solidFill>
                  <a:schemeClr val="dk1"/>
                </a:solidFill>
              </a:rPr>
              <a:t>150 Houses</a:t>
            </a:r>
            <a:r>
              <a:rPr lang="en" sz="1600">
                <a:solidFill>
                  <a:schemeClr val="dk1"/>
                </a:solidFill>
              </a:rPr>
              <a:t> are in the path of the new highway</a:t>
            </a:r>
            <a:endParaRPr sz="1600">
              <a:solidFill>
                <a:schemeClr val="dk1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Paying homeowners: </a:t>
            </a:r>
            <a:r>
              <a:rPr b="1" lang="en" sz="1700" u="sng">
                <a:solidFill>
                  <a:schemeClr val="dk1"/>
                </a:solidFill>
              </a:rPr>
              <a:t>$20 Million</a:t>
            </a:r>
            <a:endParaRPr b="1" sz="1700" u="sng">
              <a:solidFill>
                <a:schemeClr val="dk1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Construction 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b="1" lang="en" sz="1700" u="sng">
                <a:solidFill>
                  <a:schemeClr val="dk1"/>
                </a:solidFill>
              </a:rPr>
              <a:t>$10 Millon</a:t>
            </a:r>
            <a:endParaRPr b="1" sz="1700" u="sng">
              <a:solidFill>
                <a:schemeClr val="dk1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Environmental Impact: </a:t>
            </a:r>
            <a:r>
              <a:rPr b="1" lang="en" sz="1700" u="sng">
                <a:solidFill>
                  <a:schemeClr val="dk1"/>
                </a:solidFill>
              </a:rPr>
              <a:t>$1 Million</a:t>
            </a:r>
            <a:endParaRPr b="1" sz="1700" u="sng">
              <a:solidFill>
                <a:schemeClr val="dk1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Overall cost of Highway: </a:t>
            </a:r>
            <a:r>
              <a:rPr b="1" lang="en" sz="1700" u="sng">
                <a:solidFill>
                  <a:schemeClr val="dk1"/>
                </a:solidFill>
              </a:rPr>
              <a:t>$31 Million</a:t>
            </a:r>
            <a:endParaRPr b="1" sz="1700" u="sng">
              <a:solidFill>
                <a:schemeClr val="dk1"/>
              </a:solidFill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Over 25 Years, drivers are expected to save </a:t>
            </a:r>
            <a:r>
              <a:rPr b="1" lang="en" sz="1700" u="sng">
                <a:solidFill>
                  <a:schemeClr val="dk1"/>
                </a:solidFill>
              </a:rPr>
              <a:t>$39 million</a:t>
            </a:r>
            <a:r>
              <a:rPr lang="en" sz="1600">
                <a:solidFill>
                  <a:schemeClr val="dk1"/>
                </a:solidFill>
              </a:rPr>
              <a:t> due to new, shorter highway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Result:</a:t>
            </a:r>
            <a:endParaRPr b="1" sz="1600">
              <a:solidFill>
                <a:schemeClr val="dk1"/>
              </a:solidFill>
            </a:endParaRPr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The overall cost is lower than the potential benefit, so building the highway is a </a:t>
            </a:r>
            <a:r>
              <a:rPr b="1" lang="en" sz="1800">
                <a:solidFill>
                  <a:srgbClr val="00FF00"/>
                </a:solidFill>
              </a:rPr>
              <a:t>GOOD</a:t>
            </a:r>
            <a:r>
              <a:rPr lang="en" sz="1800">
                <a:solidFill>
                  <a:schemeClr val="dk1"/>
                </a:solidFill>
              </a:rPr>
              <a:t> action.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9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Cases FOR and AGAINST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Act Utilitarianism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(2.7.3 + 2.7.4)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350800"/>
            <a:ext cx="42603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FOR</a:t>
            </a:r>
            <a:endParaRPr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Focuses on Happiness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Practical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pectral"/>
              <a:buChar char="●"/>
            </a:pPr>
            <a:r>
              <a:rPr lang="en" sz="2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Comprehensive</a:t>
            </a:r>
            <a:endParaRPr sz="2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4711175" y="13020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AGAINST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Can be unclear 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when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deciding what is/isn’t important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Calculating every moral 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decision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one can make is unrealistic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Ignores how normal people make moral decisions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Hard to predict consequences of an action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49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</p:txBody>
      </p:sp>
      <p:sp>
        <p:nvSpPr>
          <p:cNvPr id="157" name="Google Shape;157;p28"/>
          <p:cNvSpPr txBox="1"/>
          <p:nvPr/>
        </p:nvSpPr>
        <p:spPr>
          <a:xfrm>
            <a:off x="3444600" y="2364575"/>
            <a:ext cx="22548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Topics Covered: </a:t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Divine Command Theory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Ethical Egoism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Kantianism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 Utilitarianism</a:t>
            </a:r>
            <a:endParaRPr b="1"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7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>
                <a:latin typeface="Spectral"/>
                <a:ea typeface="Spectral"/>
                <a:cs typeface="Spectral"/>
                <a:sym typeface="Spectral"/>
              </a:rPr>
              <a:t>Overview</a:t>
            </a:r>
            <a:endParaRPr b="1" sz="272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1100"/>
            <a:ext cx="85206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Different Systems of Morality/Decision-Making:</a:t>
            </a:r>
            <a:endParaRPr sz="2300" u="sng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●"/>
            </a:pPr>
            <a:r>
              <a:rPr b="1"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Divine Command Theory</a:t>
            </a:r>
            <a:endParaRPr b="1"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●"/>
            </a:pPr>
            <a:r>
              <a:rPr b="1"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Ethical Egoism</a:t>
            </a:r>
            <a:endParaRPr b="1"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●"/>
            </a:pPr>
            <a:r>
              <a:rPr b="1"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Kantianism</a:t>
            </a:r>
            <a:endParaRPr b="1"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Spectral"/>
              <a:buChar char="●"/>
            </a:pPr>
            <a:r>
              <a:rPr b="1" lang="en" sz="2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 Utilitarianism</a:t>
            </a:r>
            <a:endParaRPr b="1" sz="2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55925"/>
            <a:ext cx="85206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“Divine Command” Theory 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ectral"/>
                <a:ea typeface="Spectral"/>
                <a:cs typeface="Spectral"/>
                <a:sym typeface="Spectral"/>
              </a:rPr>
              <a:t>(2.4)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373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Holy books contain God’s directions on how to act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Divine Command Theory: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Actions that align with the will of God = </a:t>
            </a:r>
            <a:r>
              <a:rPr b="1" lang="en" sz="1800">
                <a:solidFill>
                  <a:srgbClr val="00FF00"/>
                </a:solidFill>
                <a:latin typeface="Spectral"/>
                <a:ea typeface="Spectral"/>
                <a:cs typeface="Spectral"/>
                <a:sym typeface="Spectral"/>
              </a:rPr>
              <a:t>Morally good</a:t>
            </a:r>
            <a:endParaRPr sz="1700">
              <a:solidFill>
                <a:srgbClr val="00FF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Actions that go against will of God = </a:t>
            </a:r>
            <a:r>
              <a:rPr b="1" lang="en" sz="180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Morally bad</a:t>
            </a:r>
            <a:endParaRPr b="1" sz="180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Spectral"/>
              <a:buChar char="●"/>
            </a:pPr>
            <a:r>
              <a:rPr lang="en">
                <a:solidFill>
                  <a:srgbClr val="FFFFFF"/>
                </a:solidFill>
                <a:latin typeface="Spectral"/>
                <a:ea typeface="Spectral"/>
                <a:cs typeface="Spectral"/>
                <a:sym typeface="Spectral"/>
              </a:rPr>
              <a:t>Not a workable ethical theory according to the book (Not culture-neutral) </a:t>
            </a:r>
            <a:endParaRPr sz="1800">
              <a:solidFill>
                <a:srgbClr val="FFFFF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514" y="3163925"/>
            <a:ext cx="3008586" cy="16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3425" y="1849801"/>
            <a:ext cx="1750920" cy="9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7663" y="1774150"/>
            <a:ext cx="1266312" cy="126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Cases FOR and AGAINST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Divine Command Theory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(2.4.1 + 2.4.2)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7271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FOR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God is All-Good + All-Knowing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God = Ultimate Authority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If God created everything, we are obligated to follow God’s rules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723200" y="1603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AGAINST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Different Holy books may contradict each other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Not realistic for 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multicultural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society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Not all moral problems are addressed in scripture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Based on obedience, not reasoning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44175"/>
            <a:ext cx="85206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Ethical Egoism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(2.5)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12550" y="1278675"/>
            <a:ext cx="4453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Each person should focus on acting in their own self-interest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Action that provides the maximum benefit to you = Morally Correct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Doesn’t prevent helping others, but only when it is in your best interest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NOT a workable ethical theory (ignores ethical point of view)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663" y="1227750"/>
            <a:ext cx="295275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722" y="3150175"/>
            <a:ext cx="1576627" cy="19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Cases FOR and AGAINST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Ethical Egoism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(2.5.1 + 2.5.2)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FOR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Practical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Individuals putting their well-being first can benefit the community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Self-Centered, but can still be rational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7364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AGAINST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Easiest Philosophy =/= Best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Not realistic for multicultural society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self-interested focus can lead to blatantly immoral behavior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People who take the good of others into account live happier lives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Spectral"/>
                <a:ea typeface="Spectral"/>
                <a:cs typeface="Spectral"/>
                <a:sym typeface="Spectral"/>
              </a:rPr>
              <a:t>Kantianism </a:t>
            </a:r>
            <a:endParaRPr sz="272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Spectral"/>
                <a:ea typeface="Spectral"/>
                <a:cs typeface="Spectral"/>
                <a:sym typeface="Spectral"/>
              </a:rPr>
              <a:t>(2.6)</a:t>
            </a:r>
            <a:endParaRPr sz="272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324525"/>
            <a:ext cx="445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Ethical theory of German philosopher Immanuel Kant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Lived from (1724 - 1804)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Believed that people’s actions should be guided by universal moral laws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Believed those laws should be based on </a:t>
            </a:r>
            <a:r>
              <a:rPr b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reason</a:t>
            </a:r>
            <a:endParaRPr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Meets the criteria for a workable ethical theory by the book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825" y="1324526"/>
            <a:ext cx="2278726" cy="2974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6018575" y="4298850"/>
            <a:ext cx="201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Immanuel Kant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Good Will / Categorical Imperative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(2.6.1)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9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Kant believed the only thing in the world that is truly good without qualification: </a:t>
            </a:r>
            <a:r>
              <a:rPr b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good will</a:t>
            </a:r>
            <a:endParaRPr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To Kant, what you WANT to do doesn’t matter, only what you SHOULD do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pectral"/>
              <a:buChar char="○"/>
            </a:pPr>
            <a:r>
              <a:rPr b="1"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Dutifulness</a:t>
            </a:r>
            <a:r>
              <a:rPr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: The feeling of obligation to do what you should</a:t>
            </a:r>
            <a:endParaRPr sz="17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Categorical Imperative: An unconditional rule</a:t>
            </a:r>
            <a:endParaRPr sz="17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pectral"/>
              <a:buChar char="●"/>
            </a:pPr>
            <a:r>
              <a:rPr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Two of Kant’s categorical imperatives:</a:t>
            </a:r>
            <a:endParaRPr sz="17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pectral"/>
              <a:buChar char="○"/>
            </a:pPr>
            <a:r>
              <a:rPr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1.  Act only from moral rules that you can at the same time will to be universal moral laws.</a:t>
            </a:r>
            <a:endParaRPr sz="17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Spectral"/>
              <a:buChar char="○"/>
            </a:pPr>
            <a:r>
              <a:rPr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2.  Act so that you always treat both yourself and other people as ends in themselves, and never only as a means to an end.</a:t>
            </a:r>
            <a:endParaRPr sz="17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5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Example of Kantianism in Practice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(2.6.2)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341900"/>
            <a:ext cx="8520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Scenario - Carla is a single mother who: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Takes care of her daughter, who she wants to spend more time with.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Has a full-time job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Taking two evening courses per semester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Will graduate if she passes both classes this semester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of her required classes is Modern European History: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professor assigns four lengthy reports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Students must submit all four reports in order to pass the class.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Carla earns an A on each of her first three reports. She does not have time to research and write the final report. Carla uses the Web to identify a company that sells term papers. She purchases a report from the company and submits it as her own 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Was Carla’s action morally justifiable?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