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CB2902-126B-4DB4-A870-2222DC27190F}">
  <a:tblStyle styleId="{17CB2902-126B-4DB4-A870-2222DC2719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Slab-bold.fntdata"/><Relationship Id="rId6" Type="http://schemas.openxmlformats.org/officeDocument/2006/relationships/notesMaster" Target="notesMasters/notesMaster1.xml"/><Relationship Id="rId18"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slide copied since beginning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8f6f568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8f6f568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don’t need to cover everything on this slide, maybe just a couple definitions or just the titles, which titles we all have, or you can edit it how you see fit.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8f6f568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8f6f56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18f6f56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18f6f56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the program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18f6f56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18f6f56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states the program will sit in at certain points in the user process, Test Cases that will be tested to ensure success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8f6f56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8f6f56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18f6f568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18f6f568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approach we’ll take to testing our program and pieces of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18f6f568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18f6f568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18f6f56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18f6f56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testing environment requirements are very basic.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18f6f568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18f6f568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Design document’s </a:t>
            </a:r>
            <a:r>
              <a:rPr lang="en"/>
              <a:t>schedule</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18f6f568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18f6f568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Data Extractors</a:t>
            </a:r>
            <a:endParaRPr/>
          </a:p>
          <a:p>
            <a:pPr indent="0" lvl="0" marL="0" rtl="0" algn="ctr">
              <a:spcBef>
                <a:spcPts val="0"/>
              </a:spcBef>
              <a:spcAft>
                <a:spcPts val="0"/>
              </a:spcAft>
              <a:buNone/>
            </a:pPr>
            <a:r>
              <a:rPr lang="en" sz="3500"/>
              <a:t>Test Plan</a:t>
            </a:r>
            <a:endParaRPr sz="3500"/>
          </a:p>
        </p:txBody>
      </p:sp>
      <p:sp>
        <p:nvSpPr>
          <p:cNvPr id="64" name="Google Shape;64;p13"/>
          <p:cNvSpPr txBox="1"/>
          <p:nvPr>
            <p:ph idx="1" type="subTitle"/>
          </p:nvPr>
        </p:nvSpPr>
        <p:spPr>
          <a:xfrm>
            <a:off x="1905450" y="2959600"/>
            <a:ext cx="5333100" cy="15930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lang="en" sz="2320"/>
              <a:t>Mason Lanham </a:t>
            </a:r>
            <a:endParaRPr sz="2320"/>
          </a:p>
          <a:p>
            <a:pPr indent="0" lvl="0" marL="0" rtl="0" algn="ctr">
              <a:lnSpc>
                <a:spcPct val="80000"/>
              </a:lnSpc>
              <a:spcBef>
                <a:spcPts val="0"/>
              </a:spcBef>
              <a:spcAft>
                <a:spcPts val="0"/>
              </a:spcAft>
              <a:buSzPts val="1018"/>
              <a:buNone/>
            </a:pPr>
            <a:r>
              <a:rPr lang="en" sz="2320"/>
              <a:t>Austin Meredith</a:t>
            </a:r>
            <a:endParaRPr sz="2320"/>
          </a:p>
          <a:p>
            <a:pPr indent="0" lvl="0" marL="0" rtl="0" algn="ctr">
              <a:lnSpc>
                <a:spcPct val="80000"/>
              </a:lnSpc>
              <a:spcBef>
                <a:spcPts val="0"/>
              </a:spcBef>
              <a:spcAft>
                <a:spcPts val="0"/>
              </a:spcAft>
              <a:buSzPts val="1018"/>
              <a:buNone/>
            </a:pPr>
            <a:r>
              <a:rPr lang="en" sz="2320"/>
              <a:t>Luis Carrillo</a:t>
            </a:r>
            <a:endParaRPr sz="2320"/>
          </a:p>
          <a:p>
            <a:pPr indent="0" lvl="0" marL="0" rtl="0" algn="ctr">
              <a:lnSpc>
                <a:spcPct val="80000"/>
              </a:lnSpc>
              <a:spcBef>
                <a:spcPts val="0"/>
              </a:spcBef>
              <a:spcAft>
                <a:spcPts val="0"/>
              </a:spcAft>
              <a:buSzPts val="1018"/>
              <a:buNone/>
            </a:pPr>
            <a:r>
              <a:rPr lang="en" sz="2320"/>
              <a:t>Chris Mendoza</a:t>
            </a:r>
            <a:endParaRPr sz="2320"/>
          </a:p>
          <a:p>
            <a:pPr indent="0" lvl="0" marL="0" rtl="0" algn="ctr">
              <a:lnSpc>
                <a:spcPct val="80000"/>
              </a:lnSpc>
              <a:spcBef>
                <a:spcPts val="0"/>
              </a:spcBef>
              <a:spcAft>
                <a:spcPts val="0"/>
              </a:spcAft>
              <a:buSzPts val="1018"/>
              <a:buNone/>
            </a:pPr>
            <a:r>
              <a:rPr lang="en" sz="2320"/>
              <a:t>David Garcia</a:t>
            </a:r>
            <a:endParaRPr sz="2320"/>
          </a:p>
        </p:txBody>
      </p:sp>
      <p:pic>
        <p:nvPicPr>
          <p:cNvPr id="65" name="Google Shape;65;p13"/>
          <p:cNvPicPr preferRelativeResize="0"/>
          <p:nvPr/>
        </p:nvPicPr>
        <p:blipFill>
          <a:blip r:embed="rId3">
            <a:alphaModFix/>
          </a:blip>
          <a:stretch>
            <a:fillRect/>
          </a:stretch>
        </p:blipFill>
        <p:spPr>
          <a:xfrm>
            <a:off x="7692150" y="3921125"/>
            <a:ext cx="1451850" cy="1222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Roles &amp; Responsibilities</a:t>
            </a:r>
            <a:endParaRPr/>
          </a:p>
        </p:txBody>
      </p:sp>
      <p:sp>
        <p:nvSpPr>
          <p:cNvPr id="121" name="Google Shape;121;p22"/>
          <p:cNvSpPr txBox="1"/>
          <p:nvPr>
            <p:ph idx="1" type="body"/>
          </p:nvPr>
        </p:nvSpPr>
        <p:spPr>
          <a:xfrm>
            <a:off x="4756200" y="1489825"/>
            <a:ext cx="3999900" cy="3078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200">
                <a:latin typeface="Arial"/>
                <a:ea typeface="Arial"/>
                <a:cs typeface="Arial"/>
                <a:sym typeface="Arial"/>
              </a:rPr>
              <a:t>Project Test Lead – This is the person responsible for oversight of testing on the project. </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Testing Manager – This is the person accountable for conducting quality assurance testing and executing on the test plan.</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Test Designer – This is the person responsible for creating the test scripts, scenarios, test lives, and so on that make up the tests to be performed. </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Test Approver – This is the person responsible for reviewing, validating, and approving the test materials created by the Test Designer. </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Tester – This is the person responsible for executing the test scripts, and reporting the results.</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Debugger - Each developer has </a:t>
            </a:r>
            <a:r>
              <a:rPr lang="en" sz="1200">
                <a:latin typeface="Arial"/>
                <a:ea typeface="Arial"/>
                <a:cs typeface="Arial"/>
                <a:sym typeface="Arial"/>
              </a:rPr>
              <a:t>the</a:t>
            </a:r>
            <a:r>
              <a:rPr lang="en" sz="1200">
                <a:latin typeface="Arial"/>
                <a:ea typeface="Arial"/>
                <a:cs typeface="Arial"/>
                <a:sym typeface="Arial"/>
              </a:rPr>
              <a:t> role of debugger, as we fix our code as we work.</a:t>
            </a:r>
            <a:endParaRPr sz="1200">
              <a:latin typeface="Arial"/>
              <a:ea typeface="Arial"/>
              <a:cs typeface="Arial"/>
              <a:sym typeface="Arial"/>
            </a:endParaRPr>
          </a:p>
          <a:p>
            <a:pPr indent="0" lvl="0" marL="0" rtl="0" algn="l">
              <a:spcBef>
                <a:spcPts val="1200"/>
              </a:spcBef>
              <a:spcAft>
                <a:spcPts val="1200"/>
              </a:spcAft>
              <a:buNone/>
            </a:pPr>
            <a:r>
              <a:rPr lang="en" sz="1200">
                <a:latin typeface="Arial"/>
                <a:ea typeface="Arial"/>
                <a:cs typeface="Arial"/>
                <a:sym typeface="Arial"/>
              </a:rPr>
              <a:t>Reviewer – This is the person responsible for reviewing reports from the testers and determining what subsequent actions will be taken.</a:t>
            </a:r>
            <a:endParaRPr/>
          </a:p>
        </p:txBody>
      </p:sp>
      <p:sp>
        <p:nvSpPr>
          <p:cNvPr id="122" name="Google Shape;122;p22"/>
          <p:cNvSpPr txBox="1"/>
          <p:nvPr>
            <p:ph idx="2" type="body"/>
          </p:nvPr>
        </p:nvSpPr>
        <p:spPr>
          <a:xfrm>
            <a:off x="412800" y="1489825"/>
            <a:ext cx="3999900" cy="307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Mason Lanham - Project Test Lead, Testing Manager, Test Approver, Tester, Debugger, Reviewer.</a:t>
            </a:r>
            <a:endParaRPr/>
          </a:p>
          <a:p>
            <a:pPr indent="0" lvl="0" marL="0" rtl="0" algn="l">
              <a:spcBef>
                <a:spcPts val="1200"/>
              </a:spcBef>
              <a:spcAft>
                <a:spcPts val="0"/>
              </a:spcAft>
              <a:buNone/>
            </a:pPr>
            <a:r>
              <a:rPr lang="en"/>
              <a:t>Austin Meredith - Testing Manager, Test Designer, Test Approver, Tester, Debugger, Reviewer.</a:t>
            </a:r>
            <a:endParaRPr/>
          </a:p>
          <a:p>
            <a:pPr indent="0" lvl="0" marL="0" rtl="0" algn="l">
              <a:spcBef>
                <a:spcPts val="1200"/>
              </a:spcBef>
              <a:spcAft>
                <a:spcPts val="0"/>
              </a:spcAft>
              <a:buNone/>
            </a:pPr>
            <a:r>
              <a:rPr lang="en"/>
              <a:t>Luis Carrillo -  Test Approver, Tester, Debugger, Reviewer.</a:t>
            </a:r>
            <a:endParaRPr/>
          </a:p>
          <a:p>
            <a:pPr indent="0" lvl="0" marL="0" rtl="0" algn="l">
              <a:spcBef>
                <a:spcPts val="1200"/>
              </a:spcBef>
              <a:spcAft>
                <a:spcPts val="0"/>
              </a:spcAft>
              <a:buNone/>
            </a:pPr>
            <a:r>
              <a:rPr lang="en"/>
              <a:t>Chris Mendoza -  Testing Manager, Test Designer, Test Approver, Tester, Debugger, Reviewer.</a:t>
            </a:r>
            <a:endParaRPr/>
          </a:p>
          <a:p>
            <a:pPr indent="0" lvl="0" marL="0" rtl="0" algn="l">
              <a:spcBef>
                <a:spcPts val="1200"/>
              </a:spcBef>
              <a:spcAft>
                <a:spcPts val="1200"/>
              </a:spcAft>
              <a:buNone/>
            </a:pPr>
            <a:r>
              <a:rPr lang="en"/>
              <a:t>David Garcia - Test Approver, Tester, Debugger, Reviewer.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Any Questions?</a:t>
            </a:r>
            <a:endParaRPr/>
          </a:p>
        </p:txBody>
      </p:sp>
      <p:pic>
        <p:nvPicPr>
          <p:cNvPr id="128" name="Google Shape;128;p23"/>
          <p:cNvPicPr preferRelativeResize="0"/>
          <p:nvPr/>
        </p:nvPicPr>
        <p:blipFill>
          <a:blip r:embed="rId3">
            <a:alphaModFix/>
          </a:blip>
          <a:stretch>
            <a:fillRect/>
          </a:stretch>
        </p:blipFill>
        <p:spPr>
          <a:xfrm>
            <a:off x="3285550" y="2927350"/>
            <a:ext cx="2572911" cy="216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Purpose</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Word Text Data Extractor is a piece of software made in Python that will take Microsoft Word documents, mainly instruction manuals or documents with procedures for the reader to follow, parse them, then output them via an XML schema. </a:t>
            </a:r>
            <a:endParaRPr/>
          </a:p>
        </p:txBody>
      </p:sp>
      <p:pic>
        <p:nvPicPr>
          <p:cNvPr id="72" name="Google Shape;72;p14"/>
          <p:cNvPicPr preferRelativeResize="0"/>
          <p:nvPr/>
        </p:nvPicPr>
        <p:blipFill>
          <a:blip r:embed="rId3">
            <a:alphaModFix/>
          </a:blip>
          <a:stretch>
            <a:fillRect/>
          </a:stretch>
        </p:blipFill>
        <p:spPr>
          <a:xfrm>
            <a:off x="3555325" y="3033950"/>
            <a:ext cx="2033350" cy="2033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Features To Be Tested</a:t>
            </a:r>
            <a:endParaRPr/>
          </a:p>
        </p:txBody>
      </p:sp>
      <p:sp>
        <p:nvSpPr>
          <p:cNvPr id="78" name="Google Shape;78;p1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000"/>
              <a:t>Base States:</a:t>
            </a:r>
            <a:endParaRPr sz="1000"/>
          </a:p>
          <a:p>
            <a:pPr indent="0" lvl="0" marL="0" marR="0" rtl="0" algn="l">
              <a:lnSpc>
                <a:spcPct val="115000"/>
              </a:lnSpc>
              <a:spcBef>
                <a:spcPts val="1200"/>
              </a:spcBef>
              <a:spcAft>
                <a:spcPts val="0"/>
              </a:spcAft>
              <a:buNone/>
            </a:pPr>
            <a:r>
              <a:rPr lang="en" sz="1000"/>
              <a:t>BS-0: No applications running</a:t>
            </a:r>
            <a:endParaRPr sz="1000"/>
          </a:p>
          <a:p>
            <a:pPr indent="0" lvl="0" marL="0" marR="0" rtl="0" algn="l">
              <a:lnSpc>
                <a:spcPct val="115000"/>
              </a:lnSpc>
              <a:spcBef>
                <a:spcPts val="1200"/>
              </a:spcBef>
              <a:spcAft>
                <a:spcPts val="0"/>
              </a:spcAft>
              <a:buNone/>
            </a:pPr>
            <a:r>
              <a:rPr lang="en" sz="1000"/>
              <a:t>BS-1: Base Command Line Terminal</a:t>
            </a:r>
            <a:endParaRPr sz="1000"/>
          </a:p>
          <a:p>
            <a:pPr indent="0" lvl="0" marL="0" marR="0" rtl="0" algn="l">
              <a:lnSpc>
                <a:spcPct val="115000"/>
              </a:lnSpc>
              <a:spcBef>
                <a:spcPts val="1200"/>
              </a:spcBef>
              <a:spcAft>
                <a:spcPts val="0"/>
              </a:spcAft>
              <a:buNone/>
            </a:pPr>
            <a:r>
              <a:rPr lang="en" sz="1000"/>
              <a:t>BS-2: Command Line Terminal w/ Program Running &amp; Menu Prompt</a:t>
            </a:r>
            <a:endParaRPr sz="1000"/>
          </a:p>
          <a:p>
            <a:pPr indent="0" lvl="0" marL="0" marR="0" rtl="0" algn="l">
              <a:lnSpc>
                <a:spcPct val="115000"/>
              </a:lnSpc>
              <a:spcBef>
                <a:spcPts val="1200"/>
              </a:spcBef>
              <a:spcAft>
                <a:spcPts val="0"/>
              </a:spcAft>
              <a:buNone/>
            </a:pPr>
            <a:r>
              <a:rPr lang="en" sz="1000"/>
              <a:t>BS-3: Input File Location/Name Specified &amp; Valid</a:t>
            </a:r>
            <a:endParaRPr sz="1000"/>
          </a:p>
          <a:p>
            <a:pPr indent="0" lvl="0" marL="0" marR="0" rtl="0" algn="l">
              <a:lnSpc>
                <a:spcPct val="115000"/>
              </a:lnSpc>
              <a:spcBef>
                <a:spcPts val="1200"/>
              </a:spcBef>
              <a:spcAft>
                <a:spcPts val="0"/>
              </a:spcAft>
              <a:buNone/>
            </a:pPr>
            <a:r>
              <a:rPr lang="en" sz="1000"/>
              <a:t>BS-4: Output Location Specified &amp; Valid</a:t>
            </a:r>
            <a:endParaRPr sz="1000"/>
          </a:p>
          <a:p>
            <a:pPr indent="0" lvl="0" marL="0" marR="0" rtl="0" algn="l">
              <a:lnSpc>
                <a:spcPct val="115000"/>
              </a:lnSpc>
              <a:spcBef>
                <a:spcPts val="1200"/>
              </a:spcBef>
              <a:spcAft>
                <a:spcPts val="0"/>
              </a:spcAft>
              <a:buNone/>
            </a:pPr>
            <a:r>
              <a:rPr lang="en" sz="1000"/>
              <a:t>BS-5: Output File Name Specified &amp; Valid</a:t>
            </a:r>
            <a:endParaRPr sz="1000"/>
          </a:p>
          <a:p>
            <a:pPr indent="0" lvl="0" marL="0" marR="0" rtl="0" algn="l">
              <a:lnSpc>
                <a:spcPct val="115000"/>
              </a:lnSpc>
              <a:spcBef>
                <a:spcPts val="1200"/>
              </a:spcBef>
              <a:spcAft>
                <a:spcPts val="0"/>
              </a:spcAft>
              <a:buNone/>
            </a:pPr>
            <a:r>
              <a:rPr lang="en" sz="1000"/>
              <a:t>BS-6: Input and Output Filepaths are Specified &amp; Valid</a:t>
            </a:r>
            <a:endParaRPr sz="1000"/>
          </a:p>
          <a:p>
            <a:pPr indent="0" lvl="0" marL="0" marR="0" rtl="0" algn="l">
              <a:lnSpc>
                <a:spcPct val="115000"/>
              </a:lnSpc>
              <a:spcBef>
                <a:spcPts val="1200"/>
              </a:spcBef>
              <a:spcAft>
                <a:spcPts val="1200"/>
              </a:spcAft>
              <a:buNone/>
            </a:pPr>
            <a:r>
              <a:rPr lang="en" sz="1000"/>
              <a:t>BS-7: Help Menu</a:t>
            </a:r>
            <a:endParaRPr sz="1000"/>
          </a:p>
        </p:txBody>
      </p:sp>
      <p:sp>
        <p:nvSpPr>
          <p:cNvPr id="79" name="Google Shape;79;p1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Test Cases:</a:t>
            </a:r>
            <a:endParaRPr/>
          </a:p>
          <a:p>
            <a:pPr indent="0" lvl="0" marL="0" rtl="0" algn="l">
              <a:spcBef>
                <a:spcPts val="1200"/>
              </a:spcBef>
              <a:spcAft>
                <a:spcPts val="0"/>
              </a:spcAft>
              <a:buNone/>
            </a:pPr>
            <a:r>
              <a:rPr lang="en"/>
              <a:t>TC-1: Parse and Label Docx Document (UC-1)</a:t>
            </a:r>
            <a:endParaRPr/>
          </a:p>
          <a:p>
            <a:pPr indent="0" lvl="0" marL="0" rtl="0" algn="l">
              <a:spcBef>
                <a:spcPts val="1200"/>
              </a:spcBef>
              <a:spcAft>
                <a:spcPts val="0"/>
              </a:spcAft>
              <a:buNone/>
            </a:pPr>
            <a:r>
              <a:rPr lang="en"/>
              <a:t>TC-2: Set Output File Location (UC-2)</a:t>
            </a:r>
            <a:endParaRPr/>
          </a:p>
          <a:p>
            <a:pPr indent="0" lvl="0" marL="0" rtl="0" algn="l">
              <a:spcBef>
                <a:spcPts val="1200"/>
              </a:spcBef>
              <a:spcAft>
                <a:spcPts val="0"/>
              </a:spcAft>
              <a:buNone/>
            </a:pPr>
            <a:r>
              <a:rPr lang="en"/>
              <a:t>TC-3: Set Output File Name (UC-3)</a:t>
            </a:r>
            <a:endParaRPr/>
          </a:p>
          <a:p>
            <a:pPr indent="0" lvl="0" marL="0" rtl="0" algn="l">
              <a:spcBef>
                <a:spcPts val="1200"/>
              </a:spcBef>
              <a:spcAft>
                <a:spcPts val="0"/>
              </a:spcAft>
              <a:buNone/>
            </a:pPr>
            <a:r>
              <a:rPr lang="en"/>
              <a:t>TC-4: Set Input Filepath (UC-4)</a:t>
            </a:r>
            <a:endParaRPr/>
          </a:p>
          <a:p>
            <a:pPr indent="0" lvl="0" marL="0" rtl="0" algn="l">
              <a:spcBef>
                <a:spcPts val="1200"/>
              </a:spcBef>
              <a:spcAft>
                <a:spcPts val="0"/>
              </a:spcAft>
              <a:buNone/>
            </a:pPr>
            <a:r>
              <a:rPr lang="en"/>
              <a:t>TC-5: Use Help Options (UC-5)</a:t>
            </a:r>
            <a:endParaRPr/>
          </a:p>
          <a:p>
            <a:pPr indent="0" lvl="0" marL="0" rtl="0" algn="l">
              <a:spcBef>
                <a:spcPts val="1200"/>
              </a:spcBef>
              <a:spcAft>
                <a:spcPts val="0"/>
              </a:spcAft>
              <a:buNone/>
            </a:pPr>
            <a:r>
              <a:rPr lang="en"/>
              <a:t>TC-6: Start the Program (UC-6)</a:t>
            </a:r>
            <a:endParaRPr/>
          </a:p>
          <a:p>
            <a:pPr indent="0" lvl="0" marL="0" rtl="0" algn="l">
              <a:spcBef>
                <a:spcPts val="1200"/>
              </a:spcBef>
              <a:spcAft>
                <a:spcPts val="1200"/>
              </a:spcAft>
              <a:buNone/>
            </a:pPr>
            <a:r>
              <a:rPr lang="en"/>
              <a:t>TC-7: End the Program (UC-7)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Features Not To Be Tested</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Because of the nature of our project, t</a:t>
            </a:r>
            <a:r>
              <a:rPr lang="en"/>
              <a:t>here are </a:t>
            </a:r>
            <a:r>
              <a:rPr b="1" i="1" lang="en" u="sng"/>
              <a:t>no</a:t>
            </a:r>
            <a:r>
              <a:rPr lang="en"/>
              <a:t> features of the program that are </a:t>
            </a:r>
            <a:r>
              <a:rPr b="1" i="1" lang="en" u="sng"/>
              <a:t>not</a:t>
            </a:r>
            <a:r>
              <a:rPr lang="en"/>
              <a:t> included in the testing. </a:t>
            </a:r>
            <a:endParaRPr/>
          </a:p>
          <a:p>
            <a:pPr indent="0" lvl="0" marL="0" rtl="0" algn="l">
              <a:spcBef>
                <a:spcPts val="1200"/>
              </a:spcBef>
              <a:spcAft>
                <a:spcPts val="1200"/>
              </a:spcAft>
              <a:buNone/>
            </a:pPr>
            <a:r>
              <a:rPr lang="en"/>
              <a:t>Each command will have to be tested, which will involve each method and/or function being tested.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Approach</a:t>
            </a:r>
            <a:endParaRPr/>
          </a:p>
        </p:txBody>
      </p:sp>
      <p:sp>
        <p:nvSpPr>
          <p:cNvPr id="91" name="Google Shape;91;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utilize a combination of testing techniques for our program:</a:t>
            </a:r>
            <a:endParaRPr/>
          </a:p>
          <a:p>
            <a:pPr indent="0" lvl="0" marL="0" rtl="0" algn="l">
              <a:spcBef>
                <a:spcPts val="1200"/>
              </a:spcBef>
              <a:spcAft>
                <a:spcPts val="0"/>
              </a:spcAft>
              <a:buNone/>
            </a:pPr>
            <a:r>
              <a:rPr lang="en"/>
              <a:t>On the functional testing side we will, and have been, unit testing as we develop. </a:t>
            </a:r>
            <a:endParaRPr/>
          </a:p>
          <a:p>
            <a:pPr indent="0" lvl="0" marL="0" rtl="0" algn="l">
              <a:spcBef>
                <a:spcPts val="1200"/>
              </a:spcBef>
              <a:spcAft>
                <a:spcPts val="0"/>
              </a:spcAft>
              <a:buNone/>
            </a:pPr>
            <a:r>
              <a:rPr lang="en"/>
              <a:t>We perform Integration Testing when cooperative pieces are complete.</a:t>
            </a:r>
            <a:endParaRPr/>
          </a:p>
          <a:p>
            <a:pPr indent="0" lvl="0" marL="0" rtl="0" algn="l">
              <a:spcBef>
                <a:spcPts val="1200"/>
              </a:spcBef>
              <a:spcAft>
                <a:spcPts val="0"/>
              </a:spcAft>
              <a:buNone/>
            </a:pPr>
            <a:r>
              <a:rPr lang="en"/>
              <a:t>We will be utilizing System Testing once coding is completed.</a:t>
            </a:r>
            <a:endParaRPr/>
          </a:p>
          <a:p>
            <a:pPr indent="0" lvl="0" marL="0" rtl="0" algn="l">
              <a:spcBef>
                <a:spcPts val="1200"/>
              </a:spcBef>
              <a:spcAft>
                <a:spcPts val="1200"/>
              </a:spcAft>
              <a:buNone/>
            </a:pPr>
            <a:r>
              <a:rPr lang="en"/>
              <a:t>Lastly, we will include Mr. Tang from Tietronix in a final Acceptance Test, with a possible non-functional Performance Test to ensure it performs to his liking.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Suspension Criteria &amp; Resumption Requirements</a:t>
            </a:r>
            <a:endParaRPr/>
          </a:p>
        </p:txBody>
      </p:sp>
      <p:graphicFrame>
        <p:nvGraphicFramePr>
          <p:cNvPr id="97" name="Google Shape;97;p18"/>
          <p:cNvGraphicFramePr/>
          <p:nvPr/>
        </p:nvGraphicFramePr>
        <p:xfrm>
          <a:off x="387900" y="1578840"/>
          <a:ext cx="3000000" cy="3000000"/>
        </p:xfrm>
        <a:graphic>
          <a:graphicData uri="http://schemas.openxmlformats.org/drawingml/2006/table">
            <a:tbl>
              <a:tblPr>
                <a:noFill/>
                <a:tableStyleId>{17CB2902-126B-4DB4-A870-2222DC27190F}</a:tableStyleId>
              </a:tblPr>
              <a:tblGrid>
                <a:gridCol w="3901800"/>
                <a:gridCol w="3901800"/>
              </a:tblGrid>
              <a:tr h="610750">
                <a:tc>
                  <a:txBody>
                    <a:bodyPr/>
                    <a:lstStyle/>
                    <a:p>
                      <a:pPr indent="0" lvl="0" marL="0" rtl="0" algn="l">
                        <a:spcBef>
                          <a:spcPts val="0"/>
                        </a:spcBef>
                        <a:spcAft>
                          <a:spcPts val="0"/>
                        </a:spcAft>
                        <a:buNone/>
                      </a:pPr>
                      <a:r>
                        <a:rPr b="1" lang="en" sz="1700">
                          <a:solidFill>
                            <a:schemeClr val="dk1"/>
                          </a:solidFill>
                        </a:rPr>
                        <a:t>Suspension Criteria</a:t>
                      </a:r>
                      <a:endParaRPr b="1" sz="1700">
                        <a:solidFill>
                          <a:schemeClr val="dk1"/>
                        </a:solidFill>
                      </a:endParaRPr>
                    </a:p>
                  </a:txBody>
                  <a:tcPr marT="91425" marB="91425" marR="91425" marL="91425"/>
                </a:tc>
                <a:tc>
                  <a:txBody>
                    <a:bodyPr/>
                    <a:lstStyle/>
                    <a:p>
                      <a:pPr indent="0" lvl="0" marL="0" rtl="0" algn="l">
                        <a:spcBef>
                          <a:spcPts val="0"/>
                        </a:spcBef>
                        <a:spcAft>
                          <a:spcPts val="0"/>
                        </a:spcAft>
                        <a:buNone/>
                      </a:pPr>
                      <a:r>
                        <a:rPr b="1" lang="en" sz="1700">
                          <a:solidFill>
                            <a:schemeClr val="dk1"/>
                          </a:solidFill>
                        </a:rPr>
                        <a:t>Resumption Requirements</a:t>
                      </a:r>
                      <a:endParaRPr b="1" sz="1700">
                        <a:solidFill>
                          <a:schemeClr val="dk1"/>
                        </a:solidFill>
                      </a:endParaRPr>
                    </a:p>
                  </a:txBody>
                  <a:tcPr marT="91425" marB="91425" marR="91425" marL="91425"/>
                </a:tc>
              </a:tr>
              <a:tr h="610750">
                <a:tc>
                  <a:txBody>
                    <a:bodyPr/>
                    <a:lstStyle/>
                    <a:p>
                      <a:pPr indent="0" lvl="0" marL="0" rtl="0" algn="l">
                        <a:spcBef>
                          <a:spcPts val="0"/>
                        </a:spcBef>
                        <a:spcAft>
                          <a:spcPts val="0"/>
                        </a:spcAft>
                        <a:buNone/>
                      </a:pPr>
                      <a:r>
                        <a:rPr lang="en" sz="1500">
                          <a:solidFill>
                            <a:schemeClr val="dk1"/>
                          </a:solidFill>
                        </a:rPr>
                        <a:t>Commands are not working as intended</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dk1"/>
                          </a:solidFill>
                        </a:rPr>
                        <a:t>The command must be fixed immediately due to some commands being dependent on others. Once the team resolves the issue, return to testing</a:t>
                      </a:r>
                      <a:endParaRPr sz="1500">
                        <a:solidFill>
                          <a:schemeClr val="dk1"/>
                        </a:solidFill>
                      </a:endParaRPr>
                    </a:p>
                  </a:txBody>
                  <a:tcPr marT="91425" marB="91425" marR="91425" marL="91425"/>
                </a:tc>
              </a:tr>
              <a:tr h="610750">
                <a:tc>
                  <a:txBody>
                    <a:bodyPr/>
                    <a:lstStyle/>
                    <a:p>
                      <a:pPr indent="0" lvl="0" marL="0" rtl="0" algn="l">
                        <a:spcBef>
                          <a:spcPts val="0"/>
                        </a:spcBef>
                        <a:spcAft>
                          <a:spcPts val="0"/>
                        </a:spcAft>
                        <a:buNone/>
                      </a:pPr>
                      <a:r>
                        <a:rPr lang="en" sz="1500">
                          <a:solidFill>
                            <a:schemeClr val="dk1"/>
                          </a:solidFill>
                        </a:rPr>
                        <a:t>Significant </a:t>
                      </a:r>
                      <a:r>
                        <a:rPr lang="en" sz="1500">
                          <a:solidFill>
                            <a:schemeClr val="dk1"/>
                          </a:solidFill>
                        </a:rPr>
                        <a:t>error</a:t>
                      </a:r>
                      <a:r>
                        <a:rPr lang="en" sz="1500">
                          <a:solidFill>
                            <a:schemeClr val="dk1"/>
                          </a:solidFill>
                        </a:rPr>
                        <a:t> in the XML output</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dk1"/>
                          </a:solidFill>
                        </a:rPr>
                        <a:t>Team will meet virtually to solve the error to resume testing</a:t>
                      </a:r>
                      <a:endParaRPr sz="1500">
                        <a:solidFill>
                          <a:schemeClr val="dk1"/>
                        </a:solidFill>
                      </a:endParaRPr>
                    </a:p>
                  </a:txBody>
                  <a:tcPr marT="91425" marB="91425" marR="91425" marL="91425"/>
                </a:tc>
              </a:tr>
              <a:tr h="610750">
                <a:tc>
                  <a:txBody>
                    <a:bodyPr/>
                    <a:lstStyle/>
                    <a:p>
                      <a:pPr indent="0" lvl="0" marL="0" rtl="0" algn="l">
                        <a:spcBef>
                          <a:spcPts val="0"/>
                        </a:spcBef>
                        <a:spcAft>
                          <a:spcPts val="0"/>
                        </a:spcAft>
                        <a:buNone/>
                      </a:pPr>
                      <a:r>
                        <a:rPr lang="en" sz="1500">
                          <a:solidFill>
                            <a:schemeClr val="dk1"/>
                          </a:solidFill>
                        </a:rPr>
                        <a:t>Any of the official Test Cases fail</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dk1"/>
                          </a:solidFill>
                        </a:rPr>
                        <a:t>Resolve the failure, ensure all official Cases pass</a:t>
                      </a:r>
                      <a:endParaRPr sz="1500">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Environmental</a:t>
            </a:r>
            <a:r>
              <a:rPr lang="en"/>
              <a:t> Needs</a:t>
            </a:r>
            <a:endParaRPr/>
          </a:p>
        </p:txBody>
      </p:sp>
      <p:sp>
        <p:nvSpPr>
          <p:cNvPr id="103" name="Google Shape;103;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basic requirements for this program are a modern computer or similar device, that is capable of running Windows 10 with Microsoft Office, as well as python programs.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Schedule</a:t>
            </a:r>
            <a:endParaRPr/>
          </a:p>
        </p:txBody>
      </p:sp>
      <p:pic>
        <p:nvPicPr>
          <p:cNvPr id="109" name="Google Shape;109;p20"/>
          <p:cNvPicPr preferRelativeResize="0"/>
          <p:nvPr/>
        </p:nvPicPr>
        <p:blipFill>
          <a:blip r:embed="rId3">
            <a:alphaModFix/>
          </a:blip>
          <a:stretch>
            <a:fillRect/>
          </a:stretch>
        </p:blipFill>
        <p:spPr>
          <a:xfrm>
            <a:off x="540300" y="1789924"/>
            <a:ext cx="8072225" cy="1949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Acceptance Criteria</a:t>
            </a:r>
            <a:endParaRPr/>
          </a:p>
        </p:txBody>
      </p:sp>
      <p:sp>
        <p:nvSpPr>
          <p:cNvPr id="115" name="Google Shape;115;p21"/>
          <p:cNvSpPr txBox="1"/>
          <p:nvPr>
            <p:ph idx="1" type="body"/>
          </p:nvPr>
        </p:nvSpPr>
        <p:spPr>
          <a:xfrm>
            <a:off x="540300" y="1718424"/>
            <a:ext cx="8368200" cy="30789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SzPts val="1200"/>
              <a:buFont typeface="Arial"/>
              <a:buChar char="❏"/>
            </a:pPr>
            <a:r>
              <a:rPr lang="en" sz="1200">
                <a:latin typeface="Arial"/>
                <a:ea typeface="Arial"/>
                <a:cs typeface="Arial"/>
                <a:sym typeface="Arial"/>
              </a:rPr>
              <a:t>Stakeholder sign-off and consensus of satisfaction between all team members. </a:t>
            </a:r>
            <a:br>
              <a:rPr lang="en" sz="1200">
                <a:latin typeface="Arial"/>
                <a:ea typeface="Arial"/>
                <a:cs typeface="Arial"/>
                <a:sym typeface="Arial"/>
              </a:rPr>
            </a:br>
            <a:endParaRPr sz="1200">
              <a:latin typeface="Arial"/>
              <a:ea typeface="Arial"/>
              <a:cs typeface="Arial"/>
              <a:sym typeface="Arial"/>
            </a:endParaRPr>
          </a:p>
          <a:p>
            <a:pPr indent="-304800" lvl="0" marL="457200" marR="0" rtl="0" algn="l">
              <a:lnSpc>
                <a:spcPct val="115000"/>
              </a:lnSpc>
              <a:spcBef>
                <a:spcPts val="0"/>
              </a:spcBef>
              <a:spcAft>
                <a:spcPts val="0"/>
              </a:spcAft>
              <a:buSzPts val="1200"/>
              <a:buFont typeface="Arial"/>
              <a:buChar char="❏"/>
            </a:pPr>
            <a:r>
              <a:rPr lang="en" sz="1200">
                <a:latin typeface="Arial"/>
                <a:ea typeface="Arial"/>
                <a:cs typeface="Arial"/>
                <a:sym typeface="Arial"/>
              </a:rPr>
              <a:t>The program should run without defects, with no environmental error. </a:t>
            </a:r>
            <a:br>
              <a:rPr lang="en" sz="1200">
                <a:latin typeface="Arial"/>
                <a:ea typeface="Arial"/>
                <a:cs typeface="Arial"/>
                <a:sym typeface="Arial"/>
              </a:rPr>
            </a:br>
            <a:endParaRPr sz="1200">
              <a:latin typeface="Arial"/>
              <a:ea typeface="Arial"/>
              <a:cs typeface="Arial"/>
              <a:sym typeface="Arial"/>
            </a:endParaRPr>
          </a:p>
          <a:p>
            <a:pPr indent="-304800" lvl="0" marL="457200" marR="0" rtl="0" algn="l">
              <a:lnSpc>
                <a:spcPct val="115000"/>
              </a:lnSpc>
              <a:spcBef>
                <a:spcPts val="0"/>
              </a:spcBef>
              <a:spcAft>
                <a:spcPts val="0"/>
              </a:spcAft>
              <a:buSzPts val="1200"/>
              <a:buFont typeface="Arial"/>
              <a:buChar char="❏"/>
            </a:pPr>
            <a:r>
              <a:rPr lang="en" sz="1200">
                <a:latin typeface="Arial"/>
                <a:ea typeface="Arial"/>
                <a:cs typeface="Arial"/>
                <a:sym typeface="Arial"/>
              </a:rPr>
              <a:t>Unit Tests should be completed without error, as well as integration and system testing should produce no errors.</a:t>
            </a:r>
            <a:br>
              <a:rPr lang="en" sz="1200">
                <a:latin typeface="Arial"/>
                <a:ea typeface="Arial"/>
                <a:cs typeface="Arial"/>
                <a:sym typeface="Arial"/>
              </a:rPr>
            </a:br>
            <a:endParaRPr sz="1200">
              <a:latin typeface="Arial"/>
              <a:ea typeface="Arial"/>
              <a:cs typeface="Arial"/>
              <a:sym typeface="Arial"/>
            </a:endParaRPr>
          </a:p>
          <a:p>
            <a:pPr indent="-304800" lvl="0" marL="457200" marR="0" rtl="0" algn="l">
              <a:lnSpc>
                <a:spcPct val="115000"/>
              </a:lnSpc>
              <a:spcBef>
                <a:spcPts val="0"/>
              </a:spcBef>
              <a:spcAft>
                <a:spcPts val="0"/>
              </a:spcAft>
              <a:buSzPts val="1200"/>
              <a:buFont typeface="Arial"/>
              <a:buChar char="❏"/>
            </a:pPr>
            <a:r>
              <a:rPr lang="en" sz="1200">
                <a:latin typeface="Arial"/>
                <a:ea typeface="Arial"/>
                <a:cs typeface="Arial"/>
                <a:sym typeface="Arial"/>
              </a:rPr>
              <a:t>Only risk of error could occur from context confusion within the document itself, or disordering of the output XML schema.</a:t>
            </a:r>
            <a:endParaRPr sz="1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