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Slab"/>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863DB4-DFB7-4A14-9979-DD30673C7B4A}">
  <a:tblStyle styleId="{5B863DB4-DFB7-4A14-9979-DD30673C7B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Slab-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obotoSlab-bold.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slide copied since beginning</a:t>
            </a:r>
            <a:br>
              <a:rPr lang="en"/>
            </a:br>
            <a:r>
              <a:rPr lang="en"/>
              <a:t>Let’s introduce ourselves, starting with David since he’s introducing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fb5a3f8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fb5a3f8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fb5a3f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fb5a3f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1053957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1053957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4614622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4614622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61053957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61053957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61053957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61053957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61053957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61053957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61053957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61053957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61053957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61053957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644de3b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644de3b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18f6f56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18f6f56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program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62b88f9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62b88f9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4614622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4614622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62b88f9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62b88f9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2b88f99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2b88f99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262b88f99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262b88f99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44de3b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644de3b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4614622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4614622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54cde20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54cde20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18f6f568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18f6f568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r>
              <a:rPr b="1" i="1" lang="en" u="sng"/>
              <a:t>					REPLACE IMAGES WITH YOUR OWN, just using the order from intro slide since start of project</a:t>
            </a:r>
            <a:endParaRPr b="1" i="1" u="sng"/>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4614622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4614622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4614622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4614622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623ef9b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623ef9b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5fb5a3f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5fb5a3f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54cde20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54cde20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4cde20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4cde20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Killed it ;)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2872f7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2872f7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Killed it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drive.google.com/file/d/1ooeQh98cguMeICoqJb1EHWHB7XnDzqDC/view" TargetMode="Externa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8.jpg"/><Relationship Id="rId5" Type="http://schemas.openxmlformats.org/officeDocument/2006/relationships/image" Target="../media/image17.jpg"/><Relationship Id="rId6" Type="http://schemas.openxmlformats.org/officeDocument/2006/relationships/image" Target="../media/image19.jpg"/><Relationship Id="rId7"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466"/>
              <a:t>Word Data Extractor</a:t>
            </a:r>
            <a:endParaRPr sz="4966"/>
          </a:p>
          <a:p>
            <a:pPr indent="0" lvl="0" marL="0" rtl="0" algn="ctr">
              <a:spcBef>
                <a:spcPts val="0"/>
              </a:spcBef>
              <a:spcAft>
                <a:spcPts val="0"/>
              </a:spcAft>
              <a:buNone/>
            </a:pPr>
            <a:r>
              <a:t/>
            </a:r>
            <a:endParaRPr sz="3500"/>
          </a:p>
        </p:txBody>
      </p:sp>
      <p:sp>
        <p:nvSpPr>
          <p:cNvPr id="64" name="Google Shape;64;p13"/>
          <p:cNvSpPr txBox="1"/>
          <p:nvPr>
            <p:ph idx="1" type="subTitle"/>
          </p:nvPr>
        </p:nvSpPr>
        <p:spPr>
          <a:xfrm>
            <a:off x="1905450" y="2959600"/>
            <a:ext cx="5333100" cy="15930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lang="en" sz="2320"/>
              <a:t>Mason Lanham </a:t>
            </a:r>
            <a:endParaRPr sz="2320"/>
          </a:p>
          <a:p>
            <a:pPr indent="0" lvl="0" marL="0" rtl="0" algn="ctr">
              <a:lnSpc>
                <a:spcPct val="80000"/>
              </a:lnSpc>
              <a:spcBef>
                <a:spcPts val="0"/>
              </a:spcBef>
              <a:spcAft>
                <a:spcPts val="0"/>
              </a:spcAft>
              <a:buSzPts val="1018"/>
              <a:buNone/>
            </a:pPr>
            <a:r>
              <a:rPr lang="en" sz="2320"/>
              <a:t>Austin Meredith</a:t>
            </a:r>
            <a:endParaRPr sz="2320"/>
          </a:p>
          <a:p>
            <a:pPr indent="0" lvl="0" marL="0" rtl="0" algn="ctr">
              <a:lnSpc>
                <a:spcPct val="80000"/>
              </a:lnSpc>
              <a:spcBef>
                <a:spcPts val="0"/>
              </a:spcBef>
              <a:spcAft>
                <a:spcPts val="0"/>
              </a:spcAft>
              <a:buSzPts val="1018"/>
              <a:buNone/>
            </a:pPr>
            <a:r>
              <a:rPr lang="en" sz="2320"/>
              <a:t>Luis Carrillo</a:t>
            </a:r>
            <a:endParaRPr sz="2320"/>
          </a:p>
          <a:p>
            <a:pPr indent="0" lvl="0" marL="0" rtl="0" algn="ctr">
              <a:lnSpc>
                <a:spcPct val="80000"/>
              </a:lnSpc>
              <a:spcBef>
                <a:spcPts val="0"/>
              </a:spcBef>
              <a:spcAft>
                <a:spcPts val="0"/>
              </a:spcAft>
              <a:buSzPts val="1018"/>
              <a:buNone/>
            </a:pPr>
            <a:r>
              <a:rPr lang="en" sz="2320"/>
              <a:t>Chris Mendoza</a:t>
            </a:r>
            <a:endParaRPr sz="2320"/>
          </a:p>
          <a:p>
            <a:pPr indent="0" lvl="0" marL="0" rtl="0" algn="ctr">
              <a:lnSpc>
                <a:spcPct val="80000"/>
              </a:lnSpc>
              <a:spcBef>
                <a:spcPts val="0"/>
              </a:spcBef>
              <a:spcAft>
                <a:spcPts val="0"/>
              </a:spcAft>
              <a:buSzPts val="1018"/>
              <a:buNone/>
            </a:pPr>
            <a:r>
              <a:rPr lang="en" sz="2320"/>
              <a:t>David Garcia</a:t>
            </a:r>
            <a:endParaRPr sz="2320"/>
          </a:p>
        </p:txBody>
      </p:sp>
      <p:pic>
        <p:nvPicPr>
          <p:cNvPr id="65" name="Google Shape;65;p13"/>
          <p:cNvPicPr preferRelativeResize="0"/>
          <p:nvPr/>
        </p:nvPicPr>
        <p:blipFill>
          <a:blip r:embed="rId3">
            <a:alphaModFix/>
          </a:blip>
          <a:stretch>
            <a:fillRect/>
          </a:stretch>
        </p:blipFill>
        <p:spPr>
          <a:xfrm>
            <a:off x="7692150" y="3921125"/>
            <a:ext cx="1451850" cy="122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Work Breakdown Structure</a:t>
            </a:r>
            <a:endParaRPr sz="1600"/>
          </a:p>
        </p:txBody>
      </p:sp>
      <p:sp>
        <p:nvSpPr>
          <p:cNvPr id="135" name="Google Shape;135;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t>
            </a:r>
            <a:r>
              <a:rPr lang="en" u="sng"/>
              <a:t>Initiation:</a:t>
            </a:r>
            <a:r>
              <a:rPr lang="en"/>
              <a:t> Introductions, role </a:t>
            </a:r>
            <a:r>
              <a:rPr lang="en"/>
              <a:t>assignments</a:t>
            </a:r>
            <a:r>
              <a:rPr lang="en"/>
              <a:t>, drafted a Team Charter.</a:t>
            </a:r>
            <a:endParaRPr/>
          </a:p>
          <a:p>
            <a:pPr indent="0" lvl="0" marL="0" rtl="0" algn="l">
              <a:spcBef>
                <a:spcPts val="1200"/>
              </a:spcBef>
              <a:spcAft>
                <a:spcPts val="0"/>
              </a:spcAft>
              <a:buNone/>
            </a:pPr>
            <a:r>
              <a:rPr lang="en"/>
              <a:t>-</a:t>
            </a:r>
            <a:r>
              <a:rPr lang="en" u="sng"/>
              <a:t>Documentation</a:t>
            </a:r>
            <a:r>
              <a:rPr lang="en"/>
              <a:t>: Gathering requirements, creation of the SRS &amp; WBS, Vision &amp; Scope.</a:t>
            </a:r>
            <a:endParaRPr/>
          </a:p>
          <a:p>
            <a:pPr indent="0" lvl="0" marL="0" rtl="0" algn="l">
              <a:spcBef>
                <a:spcPts val="1200"/>
              </a:spcBef>
              <a:spcAft>
                <a:spcPts val="0"/>
              </a:spcAft>
              <a:buNone/>
            </a:pPr>
            <a:r>
              <a:rPr lang="en"/>
              <a:t>-</a:t>
            </a:r>
            <a:r>
              <a:rPr lang="en" u="sng"/>
              <a:t>Design</a:t>
            </a:r>
            <a:r>
              <a:rPr lang="en"/>
              <a:t>: Following the documentation to design what we were to be coding.</a:t>
            </a:r>
            <a:endParaRPr/>
          </a:p>
          <a:p>
            <a:pPr indent="0" lvl="0" marL="0" rtl="0" algn="l">
              <a:spcBef>
                <a:spcPts val="1200"/>
              </a:spcBef>
              <a:spcAft>
                <a:spcPts val="0"/>
              </a:spcAft>
              <a:buNone/>
            </a:pPr>
            <a:r>
              <a:rPr lang="en"/>
              <a:t>-</a:t>
            </a:r>
            <a:r>
              <a:rPr lang="en" u="sng"/>
              <a:t>Coding</a:t>
            </a:r>
            <a:r>
              <a:rPr lang="en"/>
              <a:t>: Using the design </a:t>
            </a:r>
            <a:r>
              <a:rPr lang="en"/>
              <a:t>documentation, we created each feature and command separately.</a:t>
            </a:r>
            <a:endParaRPr/>
          </a:p>
          <a:p>
            <a:pPr indent="0" lvl="0" marL="0" rtl="0" algn="l">
              <a:spcBef>
                <a:spcPts val="1200"/>
              </a:spcBef>
              <a:spcAft>
                <a:spcPts val="0"/>
              </a:spcAft>
              <a:buNone/>
            </a:pPr>
            <a:r>
              <a:rPr lang="en"/>
              <a:t>-</a:t>
            </a:r>
            <a:r>
              <a:rPr lang="en" u="sng"/>
              <a:t>Testing</a:t>
            </a:r>
            <a:r>
              <a:rPr lang="en"/>
              <a:t>: Test planning, execution, and debugging.</a:t>
            </a:r>
            <a:endParaRPr/>
          </a:p>
          <a:p>
            <a:pPr indent="0" lvl="0" marL="0" rtl="0" algn="l">
              <a:spcBef>
                <a:spcPts val="1200"/>
              </a:spcBef>
              <a:spcAft>
                <a:spcPts val="1200"/>
              </a:spcAft>
              <a:buNone/>
            </a:pPr>
            <a:r>
              <a:rPr lang="en"/>
              <a:t>-</a:t>
            </a:r>
            <a:r>
              <a:rPr lang="en" u="sng"/>
              <a:t>Deployment</a:t>
            </a:r>
            <a:r>
              <a:rPr lang="en"/>
              <a:t>: Follow-up, review, and presentation.</a:t>
            </a:r>
            <a:endParaRPr/>
          </a:p>
        </p:txBody>
      </p:sp>
      <p:sp>
        <p:nvSpPr>
          <p:cNvPr id="136" name="Google Shape;136;p22"/>
          <p:cNvSpPr txBox="1"/>
          <p:nvPr/>
        </p:nvSpPr>
        <p:spPr>
          <a:xfrm>
            <a:off x="7693800" y="13868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pic>
        <p:nvPicPr>
          <p:cNvPr id="137" name="Google Shape;137;p22"/>
          <p:cNvPicPr preferRelativeResize="0"/>
          <p:nvPr/>
        </p:nvPicPr>
        <p:blipFill>
          <a:blip r:embed="rId3">
            <a:alphaModFix/>
          </a:blip>
          <a:stretch>
            <a:fillRect/>
          </a:stretch>
        </p:blipFill>
        <p:spPr>
          <a:xfrm>
            <a:off x="7680950" y="0"/>
            <a:ext cx="1463039" cy="14630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Schedule</a:t>
            </a:r>
            <a:endParaRPr sz="1600"/>
          </a:p>
        </p:txBody>
      </p:sp>
      <p:pic>
        <p:nvPicPr>
          <p:cNvPr id="143" name="Google Shape;143;p23"/>
          <p:cNvPicPr preferRelativeResize="0"/>
          <p:nvPr/>
        </p:nvPicPr>
        <p:blipFill rotWithShape="1">
          <a:blip r:embed="rId3">
            <a:alphaModFix/>
          </a:blip>
          <a:srcRect b="0" l="0" r="57416" t="0"/>
          <a:stretch/>
        </p:blipFill>
        <p:spPr>
          <a:xfrm>
            <a:off x="404825" y="741075"/>
            <a:ext cx="2492900" cy="4024725"/>
          </a:xfrm>
          <a:prstGeom prst="rect">
            <a:avLst/>
          </a:prstGeom>
          <a:noFill/>
          <a:ln>
            <a:noFill/>
          </a:ln>
        </p:spPr>
      </p:pic>
      <p:pic>
        <p:nvPicPr>
          <p:cNvPr id="144" name="Google Shape;144;p23"/>
          <p:cNvPicPr preferRelativeResize="0"/>
          <p:nvPr/>
        </p:nvPicPr>
        <p:blipFill rotWithShape="1">
          <a:blip r:embed="rId4">
            <a:alphaModFix/>
          </a:blip>
          <a:srcRect b="0" l="0" r="61910" t="0"/>
          <a:stretch/>
        </p:blipFill>
        <p:spPr>
          <a:xfrm>
            <a:off x="4111625" y="1292875"/>
            <a:ext cx="3123625" cy="3420025"/>
          </a:xfrm>
          <a:prstGeom prst="rect">
            <a:avLst/>
          </a:prstGeom>
          <a:noFill/>
          <a:ln>
            <a:noFill/>
          </a:ln>
        </p:spPr>
      </p:pic>
      <p:sp>
        <p:nvSpPr>
          <p:cNvPr id="145" name="Google Shape;145;p23"/>
          <p:cNvSpPr txBox="1"/>
          <p:nvPr/>
        </p:nvSpPr>
        <p:spPr>
          <a:xfrm>
            <a:off x="7693800" y="13868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pic>
        <p:nvPicPr>
          <p:cNvPr id="146" name="Google Shape;146;p23"/>
          <p:cNvPicPr preferRelativeResize="0"/>
          <p:nvPr/>
        </p:nvPicPr>
        <p:blipFill>
          <a:blip r:embed="rId5">
            <a:alphaModFix/>
          </a:blip>
          <a:stretch>
            <a:fillRect/>
          </a:stretch>
        </p:blipFill>
        <p:spPr>
          <a:xfrm>
            <a:off x="7680950" y="0"/>
            <a:ext cx="1463039" cy="14630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Design Documentation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87900" y="2079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Command Line Classes</a:t>
            </a:r>
            <a:endParaRPr/>
          </a:p>
        </p:txBody>
      </p:sp>
      <p:pic>
        <p:nvPicPr>
          <p:cNvPr id="157" name="Google Shape;157;p25"/>
          <p:cNvPicPr preferRelativeResize="0"/>
          <p:nvPr/>
        </p:nvPicPr>
        <p:blipFill>
          <a:blip r:embed="rId3">
            <a:alphaModFix/>
          </a:blip>
          <a:stretch>
            <a:fillRect/>
          </a:stretch>
        </p:blipFill>
        <p:spPr>
          <a:xfrm>
            <a:off x="3122975" y="1221125"/>
            <a:ext cx="2898038" cy="3694575"/>
          </a:xfrm>
          <a:prstGeom prst="rect">
            <a:avLst/>
          </a:prstGeom>
          <a:noFill/>
          <a:ln>
            <a:noFill/>
          </a:ln>
        </p:spPr>
      </p:pic>
      <p:sp>
        <p:nvSpPr>
          <p:cNvPr id="158" name="Google Shape;158;p25"/>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59" name="Google Shape;159;p25"/>
          <p:cNvPicPr preferRelativeResize="0"/>
          <p:nvPr/>
        </p:nvPicPr>
        <p:blipFill>
          <a:blip r:embed="rId4">
            <a:alphaModFix/>
          </a:blip>
          <a:stretch>
            <a:fillRect/>
          </a:stretch>
        </p:blipFill>
        <p:spPr>
          <a:xfrm>
            <a:off x="7675550" y="1"/>
            <a:ext cx="1468452" cy="14684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87900" y="17585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Parser Classes</a:t>
            </a:r>
            <a:endParaRPr/>
          </a:p>
        </p:txBody>
      </p:sp>
      <p:pic>
        <p:nvPicPr>
          <p:cNvPr id="165" name="Google Shape;165;p26"/>
          <p:cNvPicPr preferRelativeResize="0"/>
          <p:nvPr/>
        </p:nvPicPr>
        <p:blipFill>
          <a:blip r:embed="rId3">
            <a:alphaModFix/>
          </a:blip>
          <a:stretch>
            <a:fillRect/>
          </a:stretch>
        </p:blipFill>
        <p:spPr>
          <a:xfrm>
            <a:off x="2441862" y="812375"/>
            <a:ext cx="4260275" cy="4260274"/>
          </a:xfrm>
          <a:prstGeom prst="rect">
            <a:avLst/>
          </a:prstGeom>
          <a:noFill/>
          <a:ln>
            <a:noFill/>
          </a:ln>
        </p:spPr>
      </p:pic>
      <p:sp>
        <p:nvSpPr>
          <p:cNvPr id="166" name="Google Shape;166;p26"/>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67" name="Google Shape;167;p26"/>
          <p:cNvPicPr preferRelativeResize="0"/>
          <p:nvPr/>
        </p:nvPicPr>
        <p:blipFill>
          <a:blip r:embed="rId4">
            <a:alphaModFix/>
          </a:blip>
          <a:stretch>
            <a:fillRect/>
          </a:stretch>
        </p:blipFill>
        <p:spPr>
          <a:xfrm>
            <a:off x="7675550" y="1"/>
            <a:ext cx="1468452" cy="1468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87888" y="-898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Document Class Hierarchy</a:t>
            </a:r>
            <a:endParaRPr/>
          </a:p>
        </p:txBody>
      </p:sp>
      <p:pic>
        <p:nvPicPr>
          <p:cNvPr id="173" name="Google Shape;173;p27"/>
          <p:cNvPicPr preferRelativeResize="0"/>
          <p:nvPr/>
        </p:nvPicPr>
        <p:blipFill>
          <a:blip r:embed="rId3">
            <a:alphaModFix/>
          </a:blip>
          <a:stretch>
            <a:fillRect/>
          </a:stretch>
        </p:blipFill>
        <p:spPr>
          <a:xfrm>
            <a:off x="895750" y="506500"/>
            <a:ext cx="6895299" cy="4596876"/>
          </a:xfrm>
          <a:prstGeom prst="rect">
            <a:avLst/>
          </a:prstGeom>
          <a:noFill/>
          <a:ln>
            <a:noFill/>
          </a:ln>
        </p:spPr>
      </p:pic>
      <p:sp>
        <p:nvSpPr>
          <p:cNvPr id="174" name="Google Shape;174;p27"/>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75" name="Google Shape;175;p27"/>
          <p:cNvPicPr preferRelativeResize="0"/>
          <p:nvPr/>
        </p:nvPicPr>
        <p:blipFill>
          <a:blip r:embed="rId4">
            <a:alphaModFix/>
          </a:blip>
          <a:stretch>
            <a:fillRect/>
          </a:stretch>
        </p:blipFill>
        <p:spPr>
          <a:xfrm>
            <a:off x="7675550" y="1"/>
            <a:ext cx="1468452" cy="14684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529050" y="0"/>
            <a:ext cx="8085900" cy="57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Flow Chart</a:t>
            </a:r>
            <a:endParaRPr/>
          </a:p>
        </p:txBody>
      </p:sp>
      <p:pic>
        <p:nvPicPr>
          <p:cNvPr id="181" name="Google Shape;181;p28"/>
          <p:cNvPicPr preferRelativeResize="0"/>
          <p:nvPr/>
        </p:nvPicPr>
        <p:blipFill>
          <a:blip r:embed="rId3">
            <a:alphaModFix/>
          </a:blip>
          <a:stretch>
            <a:fillRect/>
          </a:stretch>
        </p:blipFill>
        <p:spPr>
          <a:xfrm>
            <a:off x="474350" y="464092"/>
            <a:ext cx="7128500" cy="4620207"/>
          </a:xfrm>
          <a:prstGeom prst="rect">
            <a:avLst/>
          </a:prstGeom>
          <a:noFill/>
          <a:ln>
            <a:noFill/>
          </a:ln>
        </p:spPr>
      </p:pic>
      <p:sp>
        <p:nvSpPr>
          <p:cNvPr id="182" name="Google Shape;182;p28"/>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83" name="Google Shape;183;p28"/>
          <p:cNvPicPr preferRelativeResize="0"/>
          <p:nvPr/>
        </p:nvPicPr>
        <p:blipFill>
          <a:blip r:embed="rId4">
            <a:alphaModFix/>
          </a:blip>
          <a:stretch>
            <a:fillRect/>
          </a:stretch>
        </p:blipFill>
        <p:spPr>
          <a:xfrm>
            <a:off x="7675550" y="1"/>
            <a:ext cx="1468452" cy="1468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Happens When Parsing?</a:t>
            </a:r>
            <a:endParaRPr/>
          </a:p>
        </p:txBody>
      </p:sp>
      <p:sp>
        <p:nvSpPr>
          <p:cNvPr id="189" name="Google Shape;189;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Generate Tokens</a:t>
            </a:r>
            <a:endParaRPr/>
          </a:p>
          <a:p>
            <a:pPr indent="-342900" lvl="0" marL="457200" rtl="0" algn="l">
              <a:spcBef>
                <a:spcPts val="0"/>
              </a:spcBef>
              <a:spcAft>
                <a:spcPts val="0"/>
              </a:spcAft>
              <a:buSzPts val="1800"/>
              <a:buAutoNum type="arabicPeriod"/>
            </a:pPr>
            <a:r>
              <a:rPr lang="en"/>
              <a:t>Identify Document Structure</a:t>
            </a:r>
            <a:endParaRPr/>
          </a:p>
          <a:p>
            <a:pPr indent="-342900" lvl="0" marL="457200" rtl="0" algn="l">
              <a:spcBef>
                <a:spcPts val="0"/>
              </a:spcBef>
              <a:spcAft>
                <a:spcPts val="0"/>
              </a:spcAft>
              <a:buSzPts val="1800"/>
              <a:buAutoNum type="arabicPeriod"/>
            </a:pPr>
            <a:r>
              <a:rPr lang="en"/>
              <a:t>Extract Elements into Array</a:t>
            </a:r>
            <a:endParaRPr/>
          </a:p>
          <a:p>
            <a:pPr indent="-342900" lvl="0" marL="457200" rtl="0" algn="l">
              <a:spcBef>
                <a:spcPts val="0"/>
              </a:spcBef>
              <a:spcAft>
                <a:spcPts val="0"/>
              </a:spcAft>
              <a:buSzPts val="1800"/>
              <a:buAutoNum type="arabicPeriod"/>
            </a:pPr>
            <a:r>
              <a:rPr lang="en"/>
              <a:t>Order Array by Document Structure</a:t>
            </a:r>
            <a:endParaRPr/>
          </a:p>
          <a:p>
            <a:pPr indent="-342900" lvl="0" marL="457200" rtl="0" algn="l">
              <a:spcBef>
                <a:spcPts val="0"/>
              </a:spcBef>
              <a:spcAft>
                <a:spcPts val="0"/>
              </a:spcAft>
              <a:buSzPts val="1800"/>
              <a:buAutoNum type="arabicPeriod"/>
            </a:pPr>
            <a:r>
              <a:rPr lang="en"/>
              <a:t>Search for Procedure Strings</a:t>
            </a:r>
            <a:endParaRPr/>
          </a:p>
          <a:p>
            <a:pPr indent="-342900" lvl="0" marL="457200" rtl="0" algn="l">
              <a:spcBef>
                <a:spcPts val="0"/>
              </a:spcBef>
              <a:spcAft>
                <a:spcPts val="0"/>
              </a:spcAft>
              <a:buSzPts val="1800"/>
              <a:buAutoNum type="arabicPeriod"/>
            </a:pPr>
            <a:r>
              <a:rPr lang="en"/>
              <a:t>Extract Elements into Procedures</a:t>
            </a:r>
            <a:endParaRPr/>
          </a:p>
          <a:p>
            <a:pPr indent="-342900" lvl="0" marL="457200" rtl="0" algn="l">
              <a:spcBef>
                <a:spcPts val="0"/>
              </a:spcBef>
              <a:spcAft>
                <a:spcPts val="0"/>
              </a:spcAft>
              <a:buSzPts val="1800"/>
              <a:buAutoNum type="arabicPeriod"/>
            </a:pPr>
            <a:r>
              <a:rPr lang="en"/>
              <a:t>Generate the XML code</a:t>
            </a:r>
            <a:endParaRPr/>
          </a:p>
          <a:p>
            <a:pPr indent="-342900" lvl="0" marL="457200" rtl="0" algn="l">
              <a:spcBef>
                <a:spcPts val="0"/>
              </a:spcBef>
              <a:spcAft>
                <a:spcPts val="0"/>
              </a:spcAft>
              <a:buSzPts val="1800"/>
              <a:buAutoNum type="arabicPeriod"/>
            </a:pPr>
            <a:r>
              <a:rPr lang="en"/>
              <a:t>Save in the output file(s)</a:t>
            </a:r>
            <a:endParaRPr/>
          </a:p>
        </p:txBody>
      </p:sp>
      <p:sp>
        <p:nvSpPr>
          <p:cNvPr id="190" name="Google Shape;190;p29"/>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91" name="Google Shape;191;p29"/>
          <p:cNvPicPr preferRelativeResize="0"/>
          <p:nvPr/>
        </p:nvPicPr>
        <p:blipFill>
          <a:blip r:embed="rId3">
            <a:alphaModFix/>
          </a:blip>
          <a:stretch>
            <a:fillRect/>
          </a:stretch>
        </p:blipFill>
        <p:spPr>
          <a:xfrm>
            <a:off x="7675550" y="1"/>
            <a:ext cx="1468452" cy="14684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XML Schema</a:t>
            </a:r>
            <a:endParaRPr/>
          </a:p>
        </p:txBody>
      </p:sp>
      <p:pic>
        <p:nvPicPr>
          <p:cNvPr id="197" name="Google Shape;197;p30"/>
          <p:cNvPicPr preferRelativeResize="0"/>
          <p:nvPr/>
        </p:nvPicPr>
        <p:blipFill>
          <a:blip r:embed="rId3">
            <a:alphaModFix/>
          </a:blip>
          <a:stretch>
            <a:fillRect/>
          </a:stretch>
        </p:blipFill>
        <p:spPr>
          <a:xfrm>
            <a:off x="152400" y="1296525"/>
            <a:ext cx="8839200" cy="3223260"/>
          </a:xfrm>
          <a:prstGeom prst="rect">
            <a:avLst/>
          </a:prstGeom>
          <a:noFill/>
          <a:ln>
            <a:noFill/>
          </a:ln>
        </p:spPr>
      </p:pic>
      <p:sp>
        <p:nvSpPr>
          <p:cNvPr id="198" name="Google Shape;198;p30"/>
          <p:cNvSpPr txBox="1"/>
          <p:nvPr/>
        </p:nvSpPr>
        <p:spPr>
          <a:xfrm>
            <a:off x="754382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199" name="Google Shape;199;p30"/>
          <p:cNvPicPr preferRelativeResize="0"/>
          <p:nvPr/>
        </p:nvPicPr>
        <p:blipFill>
          <a:blip r:embed="rId4">
            <a:alphaModFix/>
          </a:blip>
          <a:stretch>
            <a:fillRect/>
          </a:stretch>
        </p:blipFill>
        <p:spPr>
          <a:xfrm>
            <a:off x="7675550" y="1"/>
            <a:ext cx="1468452" cy="14684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693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Version Control and System Requirements</a:t>
            </a:r>
            <a:endParaRPr/>
          </a:p>
        </p:txBody>
      </p:sp>
      <p:sp>
        <p:nvSpPr>
          <p:cNvPr id="205" name="Google Shape;205;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Github as our Version Control System.</a:t>
            </a:r>
            <a:endParaRPr/>
          </a:p>
          <a:p>
            <a:pPr indent="-342900" lvl="0" marL="457200" rtl="0" algn="l">
              <a:spcBef>
                <a:spcPts val="0"/>
              </a:spcBef>
              <a:spcAft>
                <a:spcPts val="0"/>
              </a:spcAft>
              <a:buSzPts val="1800"/>
              <a:buChar char="-"/>
            </a:pPr>
            <a:r>
              <a:rPr lang="en"/>
              <a:t>Requirements to Run Word Data Extractor:</a:t>
            </a:r>
            <a:endParaRPr/>
          </a:p>
          <a:p>
            <a:pPr indent="-342900" lvl="0" marL="457200" rtl="0" algn="l">
              <a:spcBef>
                <a:spcPts val="0"/>
              </a:spcBef>
              <a:spcAft>
                <a:spcPts val="0"/>
              </a:spcAft>
              <a:buSzPts val="1800"/>
              <a:buAutoNum type="arabicPeriod"/>
            </a:pPr>
            <a:r>
              <a:rPr lang="en"/>
              <a:t>Python 3.3 or newer</a:t>
            </a:r>
            <a:endParaRPr/>
          </a:p>
          <a:p>
            <a:pPr indent="-342900" lvl="0" marL="457200" rtl="0" algn="l">
              <a:spcBef>
                <a:spcPts val="0"/>
              </a:spcBef>
              <a:spcAft>
                <a:spcPts val="0"/>
              </a:spcAft>
              <a:buSzPts val="1800"/>
              <a:buAutoNum type="arabicPeriod"/>
            </a:pPr>
            <a:r>
              <a:rPr lang="en"/>
              <a:t>Python-docx Module</a:t>
            </a:r>
            <a:endParaRPr/>
          </a:p>
          <a:p>
            <a:pPr indent="-342900" lvl="0" marL="457200" rtl="0" algn="l">
              <a:spcBef>
                <a:spcPts val="0"/>
              </a:spcBef>
              <a:spcAft>
                <a:spcPts val="0"/>
              </a:spcAft>
              <a:buSzPts val="1800"/>
              <a:buAutoNum type="arabicPeriod"/>
            </a:pPr>
            <a:r>
              <a:rPr lang="en"/>
              <a:t>Docx2txt Module</a:t>
            </a:r>
            <a:endParaRPr/>
          </a:p>
          <a:p>
            <a:pPr indent="-342900" lvl="0" marL="457200" rtl="0" algn="l">
              <a:spcBef>
                <a:spcPts val="0"/>
              </a:spcBef>
              <a:spcAft>
                <a:spcPts val="0"/>
              </a:spcAft>
              <a:buSzPts val="1800"/>
              <a:buAutoNum type="arabicPeriod"/>
            </a:pPr>
            <a:r>
              <a:rPr lang="en"/>
              <a:t>Docx2python Module</a:t>
            </a:r>
            <a:endParaRPr/>
          </a:p>
        </p:txBody>
      </p:sp>
      <p:sp>
        <p:nvSpPr>
          <p:cNvPr id="206" name="Google Shape;206;p31"/>
          <p:cNvSpPr txBox="1"/>
          <p:nvPr/>
        </p:nvSpPr>
        <p:spPr>
          <a:xfrm>
            <a:off x="7646575" y="1468450"/>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207" name="Google Shape;207;p31"/>
          <p:cNvPicPr preferRelativeResize="0"/>
          <p:nvPr/>
        </p:nvPicPr>
        <p:blipFill>
          <a:blip r:embed="rId3">
            <a:alphaModFix/>
          </a:blip>
          <a:stretch>
            <a:fillRect/>
          </a:stretch>
        </p:blipFill>
        <p:spPr>
          <a:xfrm>
            <a:off x="7675550" y="1"/>
            <a:ext cx="1468452" cy="14684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Purpose, Problem, &amp; Need</a:t>
            </a:r>
            <a:endParaRPr/>
          </a:p>
        </p:txBody>
      </p:sp>
      <p:sp>
        <p:nvSpPr>
          <p:cNvPr id="71" name="Google Shape;71;p14"/>
          <p:cNvSpPr txBox="1"/>
          <p:nvPr>
            <p:ph idx="1" type="body"/>
          </p:nvPr>
        </p:nvSpPr>
        <p:spPr>
          <a:xfrm>
            <a:off x="387900" y="1489825"/>
            <a:ext cx="8368200" cy="27729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Purpose: To extract data from procedure documents.</a:t>
            </a:r>
            <a:endParaRPr/>
          </a:p>
          <a:p>
            <a:pPr indent="-342900" lvl="0" marL="457200" rtl="0" algn="l">
              <a:lnSpc>
                <a:spcPct val="200000"/>
              </a:lnSpc>
              <a:spcBef>
                <a:spcPts val="0"/>
              </a:spcBef>
              <a:spcAft>
                <a:spcPts val="0"/>
              </a:spcAft>
              <a:buSzPts val="1800"/>
              <a:buChar char="●"/>
            </a:pPr>
            <a:r>
              <a:rPr lang="en"/>
              <a:t>Problem: Procedure documents </a:t>
            </a:r>
            <a:r>
              <a:rPr lang="en"/>
              <a:t>without carrying binders of pages.</a:t>
            </a:r>
            <a:endParaRPr/>
          </a:p>
          <a:p>
            <a:pPr indent="-342900" lvl="0" marL="457200" rtl="0" algn="l">
              <a:lnSpc>
                <a:spcPct val="200000"/>
              </a:lnSpc>
              <a:spcBef>
                <a:spcPts val="0"/>
              </a:spcBef>
              <a:spcAft>
                <a:spcPts val="0"/>
              </a:spcAft>
              <a:buSzPts val="1800"/>
              <a:buChar char="●"/>
            </a:pPr>
            <a:r>
              <a:rPr lang="en"/>
              <a:t>Need: To have procedure documents on hand with minimal hardware</a:t>
            </a:r>
            <a:endParaRPr/>
          </a:p>
        </p:txBody>
      </p:sp>
      <p:pic>
        <p:nvPicPr>
          <p:cNvPr id="72" name="Google Shape;72;p14"/>
          <p:cNvPicPr preferRelativeResize="0"/>
          <p:nvPr/>
        </p:nvPicPr>
        <p:blipFill>
          <a:blip r:embed="rId3">
            <a:alphaModFix/>
          </a:blip>
          <a:stretch>
            <a:fillRect/>
          </a:stretch>
        </p:blipFill>
        <p:spPr>
          <a:xfrm>
            <a:off x="7617550" y="-1"/>
            <a:ext cx="1526451" cy="1221125"/>
          </a:xfrm>
          <a:prstGeom prst="rect">
            <a:avLst/>
          </a:prstGeom>
          <a:noFill/>
          <a:ln>
            <a:noFill/>
          </a:ln>
        </p:spPr>
      </p:pic>
      <p:sp>
        <p:nvSpPr>
          <p:cNvPr id="73" name="Google Shape;73;p14"/>
          <p:cNvSpPr txBox="1"/>
          <p:nvPr/>
        </p:nvSpPr>
        <p:spPr>
          <a:xfrm>
            <a:off x="7617550" y="12211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David Garcia</a:t>
            </a:r>
            <a:endParaRPr>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Test Plan Documentation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Approach</a:t>
            </a:r>
            <a:endParaRPr/>
          </a:p>
        </p:txBody>
      </p:sp>
      <p:sp>
        <p:nvSpPr>
          <p:cNvPr id="218" name="Google Shape;218;p33"/>
          <p:cNvSpPr txBox="1"/>
          <p:nvPr>
            <p:ph idx="1" type="body"/>
          </p:nvPr>
        </p:nvSpPr>
        <p:spPr>
          <a:xfrm>
            <a:off x="387900" y="17184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test our project we first completed unit testing of each individual class to make sure they were functional and working as intended. Once unit testing was completed we performed system integration and moved on to system testing to make sure the program met the requirements.</a:t>
            </a:r>
            <a:endParaRPr/>
          </a:p>
        </p:txBody>
      </p:sp>
      <p:sp>
        <p:nvSpPr>
          <p:cNvPr id="219" name="Google Shape;219;p33"/>
          <p:cNvSpPr txBox="1"/>
          <p:nvPr/>
        </p:nvSpPr>
        <p:spPr>
          <a:xfrm>
            <a:off x="76176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Chris Mendoza</a:t>
            </a:r>
            <a:endParaRPr>
              <a:solidFill>
                <a:schemeClr val="dk1"/>
              </a:solidFill>
              <a:latin typeface="Roboto"/>
              <a:ea typeface="Roboto"/>
              <a:cs typeface="Roboto"/>
              <a:sym typeface="Roboto"/>
            </a:endParaRPr>
          </a:p>
        </p:txBody>
      </p:sp>
      <p:pic>
        <p:nvPicPr>
          <p:cNvPr id="220" name="Google Shape;220;p33"/>
          <p:cNvPicPr preferRelativeResize="0"/>
          <p:nvPr/>
        </p:nvPicPr>
        <p:blipFill>
          <a:blip r:embed="rId3">
            <a:alphaModFix/>
          </a:blip>
          <a:stretch>
            <a:fillRect/>
          </a:stretch>
        </p:blipFill>
        <p:spPr>
          <a:xfrm>
            <a:off x="7671825" y="10"/>
            <a:ext cx="1472184" cy="1472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Suspension Criteria and Resumption Requirements</a:t>
            </a:r>
            <a:endParaRPr/>
          </a:p>
        </p:txBody>
      </p:sp>
      <p:graphicFrame>
        <p:nvGraphicFramePr>
          <p:cNvPr id="226" name="Google Shape;226;p34"/>
          <p:cNvGraphicFramePr/>
          <p:nvPr/>
        </p:nvGraphicFramePr>
        <p:xfrm>
          <a:off x="387900" y="1794625"/>
          <a:ext cx="3000000" cy="3000000"/>
        </p:xfrm>
        <a:graphic>
          <a:graphicData uri="http://schemas.openxmlformats.org/drawingml/2006/table">
            <a:tbl>
              <a:tblPr>
                <a:noFill/>
                <a:tableStyleId>{5B863DB4-DFB7-4A14-9979-DD30673C7B4A}</a:tableStyleId>
              </a:tblPr>
              <a:tblGrid>
                <a:gridCol w="4486825"/>
                <a:gridCol w="3881375"/>
              </a:tblGrid>
              <a:tr h="523175">
                <a:tc>
                  <a:txBody>
                    <a:bodyPr/>
                    <a:lstStyle/>
                    <a:p>
                      <a:pPr indent="0" lvl="0" marL="0" rtl="0" algn="l">
                        <a:spcBef>
                          <a:spcPts val="0"/>
                        </a:spcBef>
                        <a:spcAft>
                          <a:spcPts val="0"/>
                        </a:spcAft>
                        <a:buNone/>
                      </a:pPr>
                      <a:r>
                        <a:rPr lang="en" sz="1600">
                          <a:latin typeface="Roboto"/>
                          <a:ea typeface="Roboto"/>
                          <a:cs typeface="Roboto"/>
                          <a:sym typeface="Roboto"/>
                        </a:rPr>
                        <a:t>Suspension Criteria</a:t>
                      </a:r>
                      <a:endParaRPr sz="1900">
                        <a:latin typeface="Roboto"/>
                        <a:ea typeface="Roboto"/>
                        <a:cs typeface="Roboto"/>
                        <a:sym typeface="Roboto"/>
                      </a:endParaRPr>
                    </a:p>
                  </a:txBody>
                  <a:tcPr marT="91425" marB="91425" marR="91425" marL="91425">
                    <a:lnB cap="flat" cmpd="sng" w="1270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600">
                          <a:latin typeface="Roboto"/>
                          <a:ea typeface="Roboto"/>
                          <a:cs typeface="Roboto"/>
                          <a:sym typeface="Roboto"/>
                        </a:rPr>
                        <a:t>Resumption Requirements</a:t>
                      </a:r>
                      <a:endParaRPr sz="1600">
                        <a:latin typeface="Roboto"/>
                        <a:ea typeface="Roboto"/>
                        <a:cs typeface="Roboto"/>
                        <a:sym typeface="Roboto"/>
                      </a:endParaRPr>
                    </a:p>
                  </a:txBody>
                  <a:tcPr marT="91425" marB="91425" marR="91425" marL="91425">
                    <a:solidFill>
                      <a:schemeClr val="dk1"/>
                    </a:solidFill>
                  </a:tcPr>
                </a:tc>
              </a:tr>
              <a:tr h="1719100">
                <a:tc>
                  <a:txBody>
                    <a:bodyPr/>
                    <a:lstStyle/>
                    <a:p>
                      <a:pPr indent="0" lvl="0" marL="0" rtl="0" algn="l">
                        <a:spcBef>
                          <a:spcPts val="0"/>
                        </a:spcBef>
                        <a:spcAft>
                          <a:spcPts val="0"/>
                        </a:spcAft>
                        <a:buNone/>
                      </a:pPr>
                      <a:r>
                        <a:rPr lang="en" sz="1600">
                          <a:latin typeface="Roboto"/>
                          <a:ea typeface="Roboto"/>
                          <a:cs typeface="Roboto"/>
                          <a:sym typeface="Roboto"/>
                        </a:rPr>
                        <a:t>Commands are not working as intended.</a:t>
                      </a:r>
                      <a:endParaRPr sz="16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600">
                          <a:latin typeface="Roboto"/>
                          <a:ea typeface="Roboto"/>
                          <a:cs typeface="Roboto"/>
                          <a:sym typeface="Roboto"/>
                        </a:rPr>
                        <a:t>The command must be fixed immediately due to some commands being dependent on others. Once the team resolves the issue, return to testing.</a:t>
                      </a:r>
                      <a:endParaRPr sz="1900">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solidFill>
                      <a:schemeClr val="dk1"/>
                    </a:solidFill>
                  </a:tcPr>
                </a:tc>
              </a:tr>
              <a:tr h="822175">
                <a:tc>
                  <a:txBody>
                    <a:bodyPr/>
                    <a:lstStyle/>
                    <a:p>
                      <a:pPr indent="0" lvl="0" marL="0" rtl="0" algn="l">
                        <a:spcBef>
                          <a:spcPts val="0"/>
                        </a:spcBef>
                        <a:spcAft>
                          <a:spcPts val="0"/>
                        </a:spcAft>
                        <a:buNone/>
                      </a:pPr>
                      <a:r>
                        <a:rPr lang="en" sz="1600">
                          <a:latin typeface="Roboto"/>
                          <a:ea typeface="Roboto"/>
                          <a:cs typeface="Roboto"/>
                          <a:sym typeface="Roboto"/>
                        </a:rPr>
                        <a:t>Significant errors in the XML output of the Word Document</a:t>
                      </a:r>
                      <a:endParaRPr sz="1600">
                        <a:latin typeface="Roboto"/>
                        <a:ea typeface="Roboto"/>
                        <a:cs typeface="Roboto"/>
                        <a:sym typeface="Robot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600">
                          <a:latin typeface="Roboto"/>
                          <a:ea typeface="Roboto"/>
                          <a:cs typeface="Roboto"/>
                          <a:sym typeface="Roboto"/>
                        </a:rPr>
                        <a:t>Team will meet to solve the error to resume testing</a:t>
                      </a:r>
                      <a:endParaRPr sz="1600">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solidFill>
                      <a:schemeClr val="dk1"/>
                    </a:solidFill>
                  </a:tcPr>
                </a:tc>
              </a:tr>
            </a:tbl>
          </a:graphicData>
        </a:graphic>
      </p:graphicFrame>
      <p:sp>
        <p:nvSpPr>
          <p:cNvPr id="227" name="Google Shape;227;p34"/>
          <p:cNvSpPr txBox="1"/>
          <p:nvPr/>
        </p:nvSpPr>
        <p:spPr>
          <a:xfrm>
            <a:off x="76176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Chris Mendoza</a:t>
            </a:r>
            <a:endParaRPr>
              <a:solidFill>
                <a:schemeClr val="dk1"/>
              </a:solidFill>
              <a:latin typeface="Roboto"/>
              <a:ea typeface="Roboto"/>
              <a:cs typeface="Roboto"/>
              <a:sym typeface="Roboto"/>
            </a:endParaRPr>
          </a:p>
        </p:txBody>
      </p:sp>
      <p:pic>
        <p:nvPicPr>
          <p:cNvPr id="228" name="Google Shape;228;p34"/>
          <p:cNvPicPr preferRelativeResize="0"/>
          <p:nvPr/>
        </p:nvPicPr>
        <p:blipFill>
          <a:blip r:embed="rId3">
            <a:alphaModFix/>
          </a:blip>
          <a:stretch>
            <a:fillRect/>
          </a:stretch>
        </p:blipFill>
        <p:spPr>
          <a:xfrm>
            <a:off x="7671825" y="10"/>
            <a:ext cx="1472184" cy="147218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 Cases</a:t>
            </a:r>
            <a:endParaRPr/>
          </a:p>
        </p:txBody>
      </p:sp>
      <p:sp>
        <p:nvSpPr>
          <p:cNvPr id="234" name="Google Shape;234;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sz="4500"/>
              <a:t>Our Test plan contained 7 test cases.</a:t>
            </a:r>
            <a:endParaRPr sz="4500"/>
          </a:p>
          <a:p>
            <a:pPr indent="0" lvl="0" marL="457200" rtl="0" algn="l">
              <a:spcBef>
                <a:spcPts val="1200"/>
              </a:spcBef>
              <a:spcAft>
                <a:spcPts val="0"/>
              </a:spcAft>
              <a:buNone/>
            </a:pPr>
            <a:r>
              <a:rPr lang="en" sz="4500"/>
              <a:t>TC-1: Parse and Label Docx Document </a:t>
            </a:r>
            <a:endParaRPr sz="4500"/>
          </a:p>
          <a:p>
            <a:pPr indent="0" lvl="0" marL="457200" rtl="0" algn="l">
              <a:spcBef>
                <a:spcPts val="0"/>
              </a:spcBef>
              <a:spcAft>
                <a:spcPts val="0"/>
              </a:spcAft>
              <a:buNone/>
            </a:pPr>
            <a:r>
              <a:rPr lang="en" sz="4500"/>
              <a:t>TC-2: Set Output File Location </a:t>
            </a:r>
            <a:endParaRPr sz="4500"/>
          </a:p>
          <a:p>
            <a:pPr indent="0" lvl="0" marL="457200" rtl="0" algn="l">
              <a:spcBef>
                <a:spcPts val="0"/>
              </a:spcBef>
              <a:spcAft>
                <a:spcPts val="0"/>
              </a:spcAft>
              <a:buNone/>
            </a:pPr>
            <a:r>
              <a:rPr lang="en" sz="4500"/>
              <a:t>TC-3: Set Output File Name</a:t>
            </a:r>
            <a:endParaRPr sz="4500"/>
          </a:p>
          <a:p>
            <a:pPr indent="0" lvl="0" marL="457200" rtl="0" algn="l">
              <a:spcBef>
                <a:spcPts val="0"/>
              </a:spcBef>
              <a:spcAft>
                <a:spcPts val="0"/>
              </a:spcAft>
              <a:buNone/>
            </a:pPr>
            <a:r>
              <a:rPr lang="en" sz="4500"/>
              <a:t>TC-4: Set Input File Location and Name </a:t>
            </a:r>
            <a:endParaRPr sz="4500"/>
          </a:p>
          <a:p>
            <a:pPr indent="0" lvl="0" marL="457200" rtl="0" algn="l">
              <a:spcBef>
                <a:spcPts val="0"/>
              </a:spcBef>
              <a:spcAft>
                <a:spcPts val="0"/>
              </a:spcAft>
              <a:buNone/>
            </a:pPr>
            <a:r>
              <a:rPr lang="en" sz="4500"/>
              <a:t>TC-5: Use Help Options </a:t>
            </a:r>
            <a:endParaRPr sz="4500"/>
          </a:p>
          <a:p>
            <a:pPr indent="0" lvl="0" marL="457200" rtl="0" algn="l">
              <a:spcBef>
                <a:spcPts val="0"/>
              </a:spcBef>
              <a:spcAft>
                <a:spcPts val="0"/>
              </a:spcAft>
              <a:buNone/>
            </a:pPr>
            <a:r>
              <a:rPr lang="en" sz="4500"/>
              <a:t>TC-6: Start the Program </a:t>
            </a:r>
            <a:endParaRPr sz="4500"/>
          </a:p>
          <a:p>
            <a:pPr indent="0" lvl="0" marL="457200" rtl="0" algn="l">
              <a:spcBef>
                <a:spcPts val="0"/>
              </a:spcBef>
              <a:spcAft>
                <a:spcPts val="0"/>
              </a:spcAft>
              <a:buNone/>
            </a:pPr>
            <a:r>
              <a:rPr lang="en" sz="4500"/>
              <a:t>TC-7: End the Program </a:t>
            </a:r>
            <a:endParaRPr sz="4500"/>
          </a:p>
          <a:p>
            <a:pPr indent="0" lvl="0" marL="0" rtl="0" algn="l">
              <a:spcBef>
                <a:spcPts val="0"/>
              </a:spcBef>
              <a:spcAft>
                <a:spcPts val="0"/>
              </a:spcAft>
              <a:buNone/>
            </a:pPr>
            <a:r>
              <a:t/>
            </a:r>
            <a:endParaRPr sz="4500"/>
          </a:p>
          <a:p>
            <a:pPr indent="0" lvl="0" marL="0" rtl="0" algn="l">
              <a:spcBef>
                <a:spcPts val="0"/>
              </a:spcBef>
              <a:spcAft>
                <a:spcPts val="0"/>
              </a:spcAft>
              <a:buNone/>
            </a:pPr>
            <a:r>
              <a:rPr lang="en" sz="4500"/>
              <a:t>Each Test Case corresponding to a command that our program requires and one test case for starting the program. Due to the nature of our project, there were no features of the program that were not included in the testing.</a:t>
            </a:r>
            <a:endParaRPr sz="4500"/>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235" name="Google Shape;235;p35"/>
          <p:cNvSpPr txBox="1"/>
          <p:nvPr/>
        </p:nvSpPr>
        <p:spPr>
          <a:xfrm>
            <a:off x="76176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Chris Mendoza</a:t>
            </a:r>
            <a:endParaRPr>
              <a:solidFill>
                <a:schemeClr val="dk1"/>
              </a:solidFill>
              <a:latin typeface="Roboto"/>
              <a:ea typeface="Roboto"/>
              <a:cs typeface="Roboto"/>
              <a:sym typeface="Roboto"/>
            </a:endParaRPr>
          </a:p>
        </p:txBody>
      </p:sp>
      <p:pic>
        <p:nvPicPr>
          <p:cNvPr id="236" name="Google Shape;236;p35"/>
          <p:cNvPicPr preferRelativeResize="0"/>
          <p:nvPr/>
        </p:nvPicPr>
        <p:blipFill>
          <a:blip r:embed="rId3">
            <a:alphaModFix/>
          </a:blip>
          <a:stretch>
            <a:fillRect/>
          </a:stretch>
        </p:blipFill>
        <p:spPr>
          <a:xfrm>
            <a:off x="7671825" y="10"/>
            <a:ext cx="1472184" cy="14721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Issues/Defects</a:t>
            </a:r>
            <a:endParaRPr/>
          </a:p>
        </p:txBody>
      </p:sp>
      <p:sp>
        <p:nvSpPr>
          <p:cNvPr id="242" name="Google Shape;242;p3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Upon testing we discovered the following issues:</a:t>
            </a:r>
            <a:endParaRPr/>
          </a:p>
          <a:p>
            <a:pPr indent="-342900" lvl="0" marL="457200" rtl="0" algn="l">
              <a:spcBef>
                <a:spcPts val="1200"/>
              </a:spcBef>
              <a:spcAft>
                <a:spcPts val="0"/>
              </a:spcAft>
              <a:buSzPts val="1800"/>
              <a:buChar char="●"/>
            </a:pPr>
            <a:r>
              <a:rPr lang="en"/>
              <a:t>Program is unable to extract text boxes </a:t>
            </a:r>
            <a:endParaRPr/>
          </a:p>
          <a:p>
            <a:pPr indent="-342900" lvl="0" marL="457200" rtl="0" algn="l">
              <a:spcBef>
                <a:spcPts val="0"/>
              </a:spcBef>
              <a:spcAft>
                <a:spcPts val="0"/>
              </a:spcAft>
              <a:buSzPts val="1800"/>
              <a:buChar char="●"/>
            </a:pPr>
            <a:r>
              <a:rPr lang="en"/>
              <a:t>Program is unable to extract hyperlinks</a:t>
            </a:r>
            <a:endParaRPr/>
          </a:p>
          <a:p>
            <a:pPr indent="0" lvl="0" marL="0" rtl="0" algn="l">
              <a:spcBef>
                <a:spcPts val="1200"/>
              </a:spcBef>
              <a:spcAft>
                <a:spcPts val="1200"/>
              </a:spcAft>
              <a:buNone/>
            </a:pPr>
            <a:r>
              <a:rPr lang="en"/>
              <a:t>When testing was suspended we discovered that the python-docx module cannot be used to extract text boxes and hyperlinks. Due to time constraints we were unable to correct these issues since we would need  to need to find and research another module to handle these or develop a way around these issues. </a:t>
            </a:r>
            <a:endParaRPr/>
          </a:p>
        </p:txBody>
      </p:sp>
      <p:sp>
        <p:nvSpPr>
          <p:cNvPr id="243" name="Google Shape;243;p36"/>
          <p:cNvSpPr txBox="1"/>
          <p:nvPr/>
        </p:nvSpPr>
        <p:spPr>
          <a:xfrm>
            <a:off x="76176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Chris Mendoza</a:t>
            </a:r>
            <a:endParaRPr>
              <a:solidFill>
                <a:schemeClr val="dk1"/>
              </a:solidFill>
              <a:latin typeface="Roboto"/>
              <a:ea typeface="Roboto"/>
              <a:cs typeface="Roboto"/>
              <a:sym typeface="Roboto"/>
            </a:endParaRPr>
          </a:p>
        </p:txBody>
      </p:sp>
      <p:pic>
        <p:nvPicPr>
          <p:cNvPr id="244" name="Google Shape;244;p36"/>
          <p:cNvPicPr preferRelativeResize="0"/>
          <p:nvPr/>
        </p:nvPicPr>
        <p:blipFill>
          <a:blip r:embed="rId3">
            <a:alphaModFix/>
          </a:blip>
          <a:stretch>
            <a:fillRect/>
          </a:stretch>
        </p:blipFill>
        <p:spPr>
          <a:xfrm>
            <a:off x="7671825" y="10"/>
            <a:ext cx="1472184" cy="14721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Demo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7376000" y="1221125"/>
            <a:ext cx="176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pic>
        <p:nvPicPr>
          <p:cNvPr id="255" name="Google Shape;255;p38" title="2022-04-26 22-46-05.mkv">
            <a:hlinkClick r:id="rId3"/>
          </p:cNvPr>
          <p:cNvPicPr preferRelativeResize="0"/>
          <p:nvPr/>
        </p:nvPicPr>
        <p:blipFill>
          <a:blip r:embed="rId4">
            <a:alphaModFix/>
          </a:blip>
          <a:stretch>
            <a:fillRect/>
          </a:stretch>
        </p:blipFill>
        <p:spPr>
          <a:xfrm>
            <a:off x="0" y="-857225"/>
            <a:ext cx="9144000" cy="685796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 &amp; Self-Reflections</a:t>
            </a:r>
            <a:endParaRPr/>
          </a:p>
        </p:txBody>
      </p:sp>
      <p:sp>
        <p:nvSpPr>
          <p:cNvPr id="261" name="Google Shape;261;p3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 Testing is a long process - Mason Lanham</a:t>
            </a:r>
            <a:endParaRPr/>
          </a:p>
          <a:p>
            <a:pPr indent="-342900" lvl="0" marL="457200" rtl="0" algn="l">
              <a:spcBef>
                <a:spcPts val="0"/>
              </a:spcBef>
              <a:spcAft>
                <a:spcPts val="0"/>
              </a:spcAft>
              <a:buSzPts val="1800"/>
              <a:buChar char="-"/>
            </a:pPr>
            <a:r>
              <a:rPr lang="en"/>
              <a:t>I earned valuable experience in every aspect of development, as well as handling the personal challenges that came with it - Austin Meredith</a:t>
            </a:r>
            <a:endParaRPr/>
          </a:p>
          <a:p>
            <a:pPr indent="-342900" lvl="0" marL="457200" rtl="0" algn="l">
              <a:spcBef>
                <a:spcPts val="0"/>
              </a:spcBef>
              <a:spcAft>
                <a:spcPts val="0"/>
              </a:spcAft>
              <a:buSzPts val="1800"/>
              <a:buChar char="-"/>
            </a:pPr>
            <a:r>
              <a:rPr lang="en"/>
              <a:t>I learned how to work effectively as a member of a software development team - Luis Carrillo</a:t>
            </a:r>
            <a:endParaRPr/>
          </a:p>
          <a:p>
            <a:pPr indent="-342900" lvl="0" marL="457200" rtl="0" algn="l">
              <a:spcBef>
                <a:spcPts val="0"/>
              </a:spcBef>
              <a:spcAft>
                <a:spcPts val="0"/>
              </a:spcAft>
              <a:buSzPts val="1800"/>
              <a:buChar char="-"/>
            </a:pPr>
            <a:r>
              <a:rPr lang="en"/>
              <a:t>I learned how to create the </a:t>
            </a:r>
            <a:r>
              <a:rPr lang="en"/>
              <a:t>deliverables of the Software Development Lifecycle. - Chris Mendoza</a:t>
            </a:r>
            <a:endParaRPr/>
          </a:p>
          <a:p>
            <a:pPr indent="-342900" lvl="0" marL="457200" rtl="0" algn="l">
              <a:spcBef>
                <a:spcPts val="0"/>
              </a:spcBef>
              <a:spcAft>
                <a:spcPts val="0"/>
              </a:spcAft>
              <a:buSzPts val="1800"/>
              <a:buChar char="-"/>
            </a:pPr>
            <a:r>
              <a:rPr lang="en"/>
              <a:t>I learned aspects of the Development Lifecycle I was unaware of - David Garcia</a:t>
            </a:r>
            <a:endParaRPr/>
          </a:p>
        </p:txBody>
      </p:sp>
      <p:sp>
        <p:nvSpPr>
          <p:cNvPr id="262" name="Google Shape;262;p39"/>
          <p:cNvSpPr txBox="1"/>
          <p:nvPr/>
        </p:nvSpPr>
        <p:spPr>
          <a:xfrm>
            <a:off x="7617550" y="12211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pic>
        <p:nvPicPr>
          <p:cNvPr id="263" name="Google Shape;263;p39"/>
          <p:cNvPicPr preferRelativeResize="0"/>
          <p:nvPr/>
        </p:nvPicPr>
        <p:blipFill>
          <a:blip r:embed="rId3">
            <a:alphaModFix/>
          </a:blip>
          <a:stretch>
            <a:fillRect/>
          </a:stretch>
        </p:blipFill>
        <p:spPr>
          <a:xfrm>
            <a:off x="7640925" y="9"/>
            <a:ext cx="1503275" cy="126566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60950" y="8251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Any Questions?</a:t>
            </a:r>
            <a:endParaRPr/>
          </a:p>
        </p:txBody>
      </p:sp>
      <p:sp>
        <p:nvSpPr>
          <p:cNvPr id="269" name="Google Shape;269;p40"/>
          <p:cNvSpPr txBox="1"/>
          <p:nvPr/>
        </p:nvSpPr>
        <p:spPr>
          <a:xfrm>
            <a:off x="3808775" y="43453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Luis Carrillo</a:t>
            </a:r>
            <a:endParaRPr>
              <a:solidFill>
                <a:schemeClr val="dk1"/>
              </a:solidFill>
              <a:latin typeface="Roboto"/>
              <a:ea typeface="Roboto"/>
              <a:cs typeface="Roboto"/>
              <a:sym typeface="Roboto"/>
            </a:endParaRPr>
          </a:p>
        </p:txBody>
      </p:sp>
      <p:sp>
        <p:nvSpPr>
          <p:cNvPr id="270" name="Google Shape;270;p40"/>
          <p:cNvSpPr txBox="1"/>
          <p:nvPr/>
        </p:nvSpPr>
        <p:spPr>
          <a:xfrm>
            <a:off x="2208575" y="42824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sp>
        <p:nvSpPr>
          <p:cNvPr id="271" name="Google Shape;271;p40"/>
          <p:cNvSpPr txBox="1"/>
          <p:nvPr/>
        </p:nvSpPr>
        <p:spPr>
          <a:xfrm>
            <a:off x="5432550" y="43453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Chris Mendoza</a:t>
            </a:r>
            <a:endParaRPr>
              <a:solidFill>
                <a:schemeClr val="dk1"/>
              </a:solidFill>
              <a:latin typeface="Roboto"/>
              <a:ea typeface="Roboto"/>
              <a:cs typeface="Roboto"/>
              <a:sym typeface="Roboto"/>
            </a:endParaRPr>
          </a:p>
        </p:txBody>
      </p:sp>
      <p:sp>
        <p:nvSpPr>
          <p:cNvPr id="272" name="Google Shape;272;p40"/>
          <p:cNvSpPr txBox="1"/>
          <p:nvPr/>
        </p:nvSpPr>
        <p:spPr>
          <a:xfrm>
            <a:off x="608375" y="43453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Mason Lanham</a:t>
            </a:r>
            <a:endParaRPr>
              <a:solidFill>
                <a:schemeClr val="dk1"/>
              </a:solidFill>
              <a:latin typeface="Roboto"/>
              <a:ea typeface="Roboto"/>
              <a:cs typeface="Roboto"/>
              <a:sym typeface="Roboto"/>
            </a:endParaRPr>
          </a:p>
        </p:txBody>
      </p:sp>
      <p:pic>
        <p:nvPicPr>
          <p:cNvPr id="273" name="Google Shape;273;p40"/>
          <p:cNvPicPr preferRelativeResize="0"/>
          <p:nvPr/>
        </p:nvPicPr>
        <p:blipFill rotWithShape="1">
          <a:blip r:embed="rId3">
            <a:alphaModFix/>
          </a:blip>
          <a:srcRect b="0" l="2931" r="6872" t="0"/>
          <a:stretch/>
        </p:blipFill>
        <p:spPr>
          <a:xfrm>
            <a:off x="7161575" y="2882275"/>
            <a:ext cx="1649475" cy="1463050"/>
          </a:xfrm>
          <a:prstGeom prst="rect">
            <a:avLst/>
          </a:prstGeom>
          <a:noFill/>
          <a:ln>
            <a:noFill/>
          </a:ln>
        </p:spPr>
      </p:pic>
      <p:sp>
        <p:nvSpPr>
          <p:cNvPr id="274" name="Google Shape;274;p40"/>
          <p:cNvSpPr txBox="1"/>
          <p:nvPr/>
        </p:nvSpPr>
        <p:spPr>
          <a:xfrm>
            <a:off x="7160175" y="43453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David Garcia</a:t>
            </a:r>
            <a:endParaRPr>
              <a:solidFill>
                <a:schemeClr val="dk1"/>
              </a:solidFill>
              <a:latin typeface="Roboto"/>
              <a:ea typeface="Roboto"/>
              <a:cs typeface="Roboto"/>
              <a:sym typeface="Roboto"/>
            </a:endParaRPr>
          </a:p>
        </p:txBody>
      </p:sp>
      <p:pic>
        <p:nvPicPr>
          <p:cNvPr id="275" name="Google Shape;275;p40"/>
          <p:cNvPicPr preferRelativeResize="0"/>
          <p:nvPr/>
        </p:nvPicPr>
        <p:blipFill>
          <a:blip r:embed="rId4">
            <a:alphaModFix/>
          </a:blip>
          <a:stretch>
            <a:fillRect/>
          </a:stretch>
        </p:blipFill>
        <p:spPr>
          <a:xfrm>
            <a:off x="608425" y="2876876"/>
            <a:ext cx="1468452" cy="1468452"/>
          </a:xfrm>
          <a:prstGeom prst="rect">
            <a:avLst/>
          </a:prstGeom>
          <a:noFill/>
          <a:ln>
            <a:noFill/>
          </a:ln>
        </p:spPr>
      </p:pic>
      <p:pic>
        <p:nvPicPr>
          <p:cNvPr id="276" name="Google Shape;276;p40"/>
          <p:cNvPicPr preferRelativeResize="0"/>
          <p:nvPr/>
        </p:nvPicPr>
        <p:blipFill>
          <a:blip r:embed="rId5">
            <a:alphaModFix/>
          </a:blip>
          <a:stretch>
            <a:fillRect/>
          </a:stretch>
        </p:blipFill>
        <p:spPr>
          <a:xfrm>
            <a:off x="3864400" y="2880360"/>
            <a:ext cx="1472184" cy="1472184"/>
          </a:xfrm>
          <a:prstGeom prst="rect">
            <a:avLst/>
          </a:prstGeom>
          <a:noFill/>
          <a:ln>
            <a:noFill/>
          </a:ln>
        </p:spPr>
      </p:pic>
      <p:pic>
        <p:nvPicPr>
          <p:cNvPr id="277" name="Google Shape;277;p40"/>
          <p:cNvPicPr preferRelativeResize="0"/>
          <p:nvPr/>
        </p:nvPicPr>
        <p:blipFill>
          <a:blip r:embed="rId6">
            <a:alphaModFix/>
          </a:blip>
          <a:stretch>
            <a:fillRect/>
          </a:stretch>
        </p:blipFill>
        <p:spPr>
          <a:xfrm>
            <a:off x="5486775" y="2880360"/>
            <a:ext cx="1472184" cy="1472184"/>
          </a:xfrm>
          <a:prstGeom prst="rect">
            <a:avLst/>
          </a:prstGeom>
          <a:noFill/>
          <a:ln>
            <a:noFill/>
          </a:ln>
        </p:spPr>
      </p:pic>
      <p:pic>
        <p:nvPicPr>
          <p:cNvPr id="278" name="Google Shape;278;p40"/>
          <p:cNvPicPr preferRelativeResize="0"/>
          <p:nvPr/>
        </p:nvPicPr>
        <p:blipFill>
          <a:blip r:embed="rId7">
            <a:alphaModFix/>
          </a:blip>
          <a:stretch>
            <a:fillRect/>
          </a:stretch>
        </p:blipFill>
        <p:spPr>
          <a:xfrm>
            <a:off x="2228850" y="2895600"/>
            <a:ext cx="1463039" cy="14630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Charter</a:t>
            </a:r>
            <a:endParaRPr/>
          </a:p>
        </p:txBody>
      </p:sp>
      <p:sp>
        <p:nvSpPr>
          <p:cNvPr id="79" name="Google Shape;79;p15"/>
          <p:cNvSpPr txBox="1"/>
          <p:nvPr>
            <p:ph idx="1" type="body"/>
          </p:nvPr>
        </p:nvSpPr>
        <p:spPr>
          <a:xfrm>
            <a:off x="387900" y="1489825"/>
            <a:ext cx="8368200" cy="25266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Goals:</a:t>
            </a:r>
            <a:endParaRPr/>
          </a:p>
          <a:p>
            <a:pPr indent="-317500" lvl="1" marL="914400" rtl="0" algn="l">
              <a:lnSpc>
                <a:spcPct val="200000"/>
              </a:lnSpc>
              <a:spcBef>
                <a:spcPts val="0"/>
              </a:spcBef>
              <a:spcAft>
                <a:spcPts val="0"/>
              </a:spcAft>
              <a:buSzPts val="1400"/>
              <a:buChar char="○"/>
            </a:pPr>
            <a:r>
              <a:rPr lang="en"/>
              <a:t>Well documented program</a:t>
            </a:r>
            <a:endParaRPr/>
          </a:p>
          <a:p>
            <a:pPr indent="-317500" lvl="1" marL="914400" rtl="0" algn="l">
              <a:lnSpc>
                <a:spcPct val="200000"/>
              </a:lnSpc>
              <a:spcBef>
                <a:spcPts val="0"/>
              </a:spcBef>
              <a:spcAft>
                <a:spcPts val="0"/>
              </a:spcAft>
              <a:buSzPts val="1400"/>
              <a:buChar char="○"/>
            </a:pPr>
            <a:r>
              <a:rPr lang="en"/>
              <a:t>Efficiently running program</a:t>
            </a:r>
            <a:endParaRPr/>
          </a:p>
          <a:p>
            <a:pPr indent="-317500" lvl="1" marL="914400" rtl="0" algn="l">
              <a:lnSpc>
                <a:spcPct val="200000"/>
              </a:lnSpc>
              <a:spcBef>
                <a:spcPts val="0"/>
              </a:spcBef>
              <a:spcAft>
                <a:spcPts val="0"/>
              </a:spcAft>
              <a:buSzPts val="1400"/>
              <a:buChar char="○"/>
            </a:pPr>
            <a:r>
              <a:rPr lang="en"/>
              <a:t>Better grasp of the Software Development Lifecycle</a:t>
            </a:r>
            <a:endParaRPr/>
          </a:p>
        </p:txBody>
      </p:sp>
      <p:pic>
        <p:nvPicPr>
          <p:cNvPr id="80" name="Google Shape;80;p15"/>
          <p:cNvPicPr preferRelativeResize="0"/>
          <p:nvPr/>
        </p:nvPicPr>
        <p:blipFill>
          <a:blip r:embed="rId3">
            <a:alphaModFix/>
          </a:blip>
          <a:stretch>
            <a:fillRect/>
          </a:stretch>
        </p:blipFill>
        <p:spPr>
          <a:xfrm>
            <a:off x="7617550" y="-1"/>
            <a:ext cx="1526451" cy="1221125"/>
          </a:xfrm>
          <a:prstGeom prst="rect">
            <a:avLst/>
          </a:prstGeom>
          <a:noFill/>
          <a:ln>
            <a:noFill/>
          </a:ln>
        </p:spPr>
      </p:pic>
      <p:sp>
        <p:nvSpPr>
          <p:cNvPr id="81" name="Google Shape;81;p15"/>
          <p:cNvSpPr txBox="1"/>
          <p:nvPr/>
        </p:nvSpPr>
        <p:spPr>
          <a:xfrm>
            <a:off x="7617550" y="122112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David Garcia</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Vision + Scope Document</a:t>
            </a:r>
            <a:endParaRPr/>
          </a:p>
        </p:txBody>
      </p:sp>
      <p:sp>
        <p:nvSpPr>
          <p:cNvPr id="87" name="Google Shape;87;p16"/>
          <p:cNvSpPr txBox="1"/>
          <p:nvPr>
            <p:ph idx="1" type="body"/>
          </p:nvPr>
        </p:nvSpPr>
        <p:spPr>
          <a:xfrm>
            <a:off x="659025" y="1621325"/>
            <a:ext cx="4295100" cy="3381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Written early on to give the development team a chance to:</a:t>
            </a:r>
            <a:endParaRPr sz="2100"/>
          </a:p>
          <a:p>
            <a:pPr indent="-336550" lvl="1" marL="914400" rtl="0" algn="l">
              <a:spcBef>
                <a:spcPts val="0"/>
              </a:spcBef>
              <a:spcAft>
                <a:spcPts val="0"/>
              </a:spcAft>
              <a:buSzPts val="1700"/>
              <a:buChar char="○"/>
            </a:pPr>
            <a:r>
              <a:rPr lang="en" sz="1700"/>
              <a:t>Understand the purpose of the software</a:t>
            </a:r>
            <a:endParaRPr sz="1700"/>
          </a:p>
          <a:p>
            <a:pPr indent="-336550" lvl="1" marL="914400" rtl="0" algn="l">
              <a:spcBef>
                <a:spcPts val="0"/>
              </a:spcBef>
              <a:spcAft>
                <a:spcPts val="0"/>
              </a:spcAft>
              <a:buSzPts val="1700"/>
              <a:buChar char="○"/>
            </a:pPr>
            <a:r>
              <a:rPr lang="en" sz="1700"/>
              <a:t>Clarify what the software should do</a:t>
            </a:r>
            <a:endParaRPr sz="1700"/>
          </a:p>
          <a:p>
            <a:pPr indent="-336550" lvl="1" marL="914400" rtl="0" algn="l">
              <a:spcBef>
                <a:spcPts val="0"/>
              </a:spcBef>
              <a:spcAft>
                <a:spcPts val="0"/>
              </a:spcAft>
              <a:buSzPts val="1700"/>
              <a:buChar char="○"/>
            </a:pPr>
            <a:r>
              <a:rPr lang="en" sz="1700"/>
              <a:t>Determine features that will be implemented</a:t>
            </a:r>
            <a:endParaRPr sz="1700"/>
          </a:p>
        </p:txBody>
      </p:sp>
      <p:pic>
        <p:nvPicPr>
          <p:cNvPr id="88" name="Google Shape;88;p16"/>
          <p:cNvPicPr preferRelativeResize="0"/>
          <p:nvPr/>
        </p:nvPicPr>
        <p:blipFill>
          <a:blip r:embed="rId3">
            <a:alphaModFix/>
          </a:blip>
          <a:stretch>
            <a:fillRect/>
          </a:stretch>
        </p:blipFill>
        <p:spPr>
          <a:xfrm>
            <a:off x="5102925" y="1545113"/>
            <a:ext cx="2740749" cy="3381882"/>
          </a:xfrm>
          <a:prstGeom prst="rect">
            <a:avLst/>
          </a:prstGeom>
          <a:noFill/>
          <a:ln>
            <a:noFill/>
          </a:ln>
        </p:spPr>
      </p:pic>
      <p:sp>
        <p:nvSpPr>
          <p:cNvPr id="89" name="Google Shape;89;p16"/>
          <p:cNvSpPr txBox="1"/>
          <p:nvPr/>
        </p:nvSpPr>
        <p:spPr>
          <a:xfrm>
            <a:off x="76162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Luis Carrillo</a:t>
            </a:r>
            <a:endParaRPr>
              <a:solidFill>
                <a:schemeClr val="dk1"/>
              </a:solidFill>
              <a:latin typeface="Roboto"/>
              <a:ea typeface="Roboto"/>
              <a:cs typeface="Roboto"/>
              <a:sym typeface="Roboto"/>
            </a:endParaRPr>
          </a:p>
        </p:txBody>
      </p:sp>
      <p:pic>
        <p:nvPicPr>
          <p:cNvPr id="90" name="Google Shape;90;p16"/>
          <p:cNvPicPr preferRelativeResize="0"/>
          <p:nvPr/>
        </p:nvPicPr>
        <p:blipFill>
          <a:blip r:embed="rId4">
            <a:alphaModFix/>
          </a:blip>
          <a:stretch>
            <a:fillRect/>
          </a:stretch>
        </p:blipFill>
        <p:spPr>
          <a:xfrm>
            <a:off x="7671825" y="10"/>
            <a:ext cx="1472184" cy="14721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Features</a:t>
            </a:r>
            <a:endParaRPr/>
          </a:p>
        </p:txBody>
      </p:sp>
      <p:sp>
        <p:nvSpPr>
          <p:cNvPr id="96" name="Google Shape;96;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Command Line Input</a:t>
            </a:r>
            <a:endParaRPr/>
          </a:p>
          <a:p>
            <a:pPr indent="-342900" lvl="0" marL="457200" rtl="0" algn="l">
              <a:spcBef>
                <a:spcPts val="0"/>
              </a:spcBef>
              <a:spcAft>
                <a:spcPts val="0"/>
              </a:spcAft>
              <a:buSzPts val="1800"/>
              <a:buChar char="●"/>
            </a:pPr>
            <a:r>
              <a:rPr lang="en"/>
              <a:t>Accepts .docx format files as input</a:t>
            </a:r>
            <a:endParaRPr/>
          </a:p>
          <a:p>
            <a:pPr indent="-342900" lvl="0" marL="457200" rtl="0" algn="l">
              <a:spcBef>
                <a:spcPts val="0"/>
              </a:spcBef>
              <a:spcAft>
                <a:spcPts val="0"/>
              </a:spcAft>
              <a:buSzPts val="1800"/>
              <a:buChar char="●"/>
            </a:pPr>
            <a:r>
              <a:rPr lang="en"/>
              <a:t>Parser to go through documents and retrieve data</a:t>
            </a:r>
            <a:endParaRPr/>
          </a:p>
          <a:p>
            <a:pPr indent="-342900" lvl="0" marL="457200" rtl="0" algn="l">
              <a:spcBef>
                <a:spcPts val="0"/>
              </a:spcBef>
              <a:spcAft>
                <a:spcPts val="0"/>
              </a:spcAft>
              <a:buSzPts val="1800"/>
              <a:buChar char="●"/>
            </a:pPr>
            <a:r>
              <a:rPr lang="en"/>
              <a:t>Generates XML file as output</a:t>
            </a:r>
            <a:endParaRPr/>
          </a:p>
          <a:p>
            <a:pPr indent="0" lvl="0" marL="457200" rtl="0" algn="l">
              <a:spcBef>
                <a:spcPts val="1200"/>
              </a:spcBef>
              <a:spcAft>
                <a:spcPts val="0"/>
              </a:spcAft>
              <a:buNone/>
            </a:pPr>
            <a:r>
              <a:rPr lang="en" u="sng"/>
              <a:t>Features NOT Included</a:t>
            </a:r>
            <a:endParaRPr u="sng"/>
          </a:p>
          <a:p>
            <a:pPr indent="-342900" lvl="0" marL="457200" rtl="0" algn="l">
              <a:spcBef>
                <a:spcPts val="1200"/>
              </a:spcBef>
              <a:spcAft>
                <a:spcPts val="0"/>
              </a:spcAft>
              <a:buSzPts val="1800"/>
              <a:buChar char="●"/>
            </a:pPr>
            <a:r>
              <a:rPr lang="en"/>
              <a:t>Mobile or Web-based version</a:t>
            </a:r>
            <a:endParaRPr/>
          </a:p>
          <a:p>
            <a:pPr indent="-342900" lvl="0" marL="457200" rtl="0" algn="l">
              <a:spcBef>
                <a:spcPts val="0"/>
              </a:spcBef>
              <a:spcAft>
                <a:spcPts val="0"/>
              </a:spcAft>
              <a:buSzPts val="1800"/>
              <a:buChar char="●"/>
            </a:pPr>
            <a:r>
              <a:rPr lang="en"/>
              <a:t>No support for .doc format files (outdated)</a:t>
            </a:r>
            <a:endParaRPr/>
          </a:p>
          <a:p>
            <a:pPr indent="-342900" lvl="0" marL="457200" rtl="0" algn="l">
              <a:spcBef>
                <a:spcPts val="0"/>
              </a:spcBef>
              <a:spcAft>
                <a:spcPts val="0"/>
              </a:spcAft>
              <a:buSzPts val="1800"/>
              <a:buChar char="●"/>
            </a:pPr>
            <a:r>
              <a:rPr lang="en"/>
              <a:t>No GUI</a:t>
            </a:r>
            <a:endParaRPr/>
          </a:p>
        </p:txBody>
      </p:sp>
      <p:sp>
        <p:nvSpPr>
          <p:cNvPr id="97" name="Google Shape;97;p17"/>
          <p:cNvSpPr txBox="1"/>
          <p:nvPr/>
        </p:nvSpPr>
        <p:spPr>
          <a:xfrm>
            <a:off x="7616200" y="1464975"/>
            <a:ext cx="15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Luis Carrillo</a:t>
            </a:r>
            <a:endParaRPr>
              <a:solidFill>
                <a:schemeClr val="dk1"/>
              </a:solidFill>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7671825" y="10"/>
            <a:ext cx="1472184" cy="14721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Project Plan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Plan</a:t>
            </a:r>
            <a:endParaRPr/>
          </a:p>
        </p:txBody>
      </p:sp>
      <p:sp>
        <p:nvSpPr>
          <p:cNvPr id="109" name="Google Shape;109;p19"/>
          <p:cNvSpPr txBox="1"/>
          <p:nvPr>
            <p:ph idx="1" type="body"/>
          </p:nvPr>
        </p:nvSpPr>
        <p:spPr>
          <a:xfrm>
            <a:off x="387900" y="17946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created a </a:t>
            </a:r>
            <a:r>
              <a:rPr lang="en" u="sng"/>
              <a:t>Statement of Work</a:t>
            </a:r>
            <a:r>
              <a:rPr lang="en"/>
              <a:t> which</a:t>
            </a:r>
            <a:r>
              <a:rPr lang="en"/>
              <a:t> described our roles and responsibilities, as well as our rough estimates of how long things would take.</a:t>
            </a:r>
            <a:endParaRPr/>
          </a:p>
          <a:p>
            <a:pPr indent="0" lvl="0" marL="0" rtl="0" algn="l">
              <a:spcBef>
                <a:spcPts val="1200"/>
              </a:spcBef>
              <a:spcAft>
                <a:spcPts val="0"/>
              </a:spcAft>
              <a:buNone/>
            </a:pPr>
            <a:r>
              <a:rPr lang="en" u="sng"/>
              <a:t>Resource List</a:t>
            </a:r>
            <a:r>
              <a:rPr lang="en"/>
              <a:t> which included our personal devices, devices available on campus, Visual Studio Code &amp; .docx documents provided by Tang for processing</a:t>
            </a:r>
            <a:endParaRPr/>
          </a:p>
          <a:p>
            <a:pPr indent="0" lvl="0" marL="0" rtl="0" algn="l">
              <a:spcBef>
                <a:spcPts val="1200"/>
              </a:spcBef>
              <a:spcAft>
                <a:spcPts val="1200"/>
              </a:spcAft>
              <a:buNone/>
            </a:pPr>
            <a:r>
              <a:rPr lang="en" u="sng"/>
              <a:t>Risk Plan</a:t>
            </a:r>
            <a:r>
              <a:rPr lang="en"/>
              <a:t> in case of unexpected events, from a teammate dropping out to simple scheduling conflicts</a:t>
            </a:r>
            <a:endParaRPr/>
          </a:p>
        </p:txBody>
      </p:sp>
      <p:sp>
        <p:nvSpPr>
          <p:cNvPr id="110" name="Google Shape;110;p19"/>
          <p:cNvSpPr txBox="1"/>
          <p:nvPr/>
        </p:nvSpPr>
        <p:spPr>
          <a:xfrm>
            <a:off x="7693800" y="13868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pic>
        <p:nvPicPr>
          <p:cNvPr id="111" name="Google Shape;111;p19"/>
          <p:cNvPicPr preferRelativeResize="0"/>
          <p:nvPr/>
        </p:nvPicPr>
        <p:blipFill>
          <a:blip r:embed="rId3">
            <a:alphaModFix/>
          </a:blip>
          <a:stretch>
            <a:fillRect/>
          </a:stretch>
        </p:blipFill>
        <p:spPr>
          <a:xfrm>
            <a:off x="7680950" y="0"/>
            <a:ext cx="1463039" cy="14630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S</a:t>
            </a:r>
            <a:r>
              <a:rPr lang="en"/>
              <a:t>oftware </a:t>
            </a:r>
            <a:r>
              <a:rPr lang="en" u="sng"/>
              <a:t>R</a:t>
            </a:r>
            <a:r>
              <a:rPr lang="en"/>
              <a:t>equirements </a:t>
            </a:r>
            <a:r>
              <a:rPr lang="en" u="sng"/>
              <a:t>S</a:t>
            </a:r>
            <a:r>
              <a:rPr lang="en"/>
              <a:t>pecification</a:t>
            </a:r>
            <a:endParaRPr/>
          </a:p>
        </p:txBody>
      </p:sp>
      <p:sp>
        <p:nvSpPr>
          <p:cNvPr id="117" name="Google Shape;117;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
            </a:r>
            <a:r>
              <a:rPr lang="en"/>
              <a:t>ritten to give the developers a clear and concise overview of their responsibilities while working on the project</a:t>
            </a:r>
            <a:endParaRPr/>
          </a:p>
          <a:p>
            <a:pPr indent="-342900" lvl="0" marL="457200" rtl="0" algn="l">
              <a:spcBef>
                <a:spcPts val="1200"/>
              </a:spcBef>
              <a:spcAft>
                <a:spcPts val="0"/>
              </a:spcAft>
              <a:buSzPts val="1800"/>
              <a:buChar char="➔"/>
            </a:pPr>
            <a:r>
              <a:rPr lang="en" u="sng"/>
              <a:t>7 Use Cases</a:t>
            </a:r>
            <a:r>
              <a:rPr lang="en"/>
              <a:t> covering everything from starting the program, command uses, to termination</a:t>
            </a:r>
            <a:endParaRPr/>
          </a:p>
          <a:p>
            <a:pPr indent="-342900" lvl="0" marL="457200" rtl="0" algn="l">
              <a:spcBef>
                <a:spcPts val="0"/>
              </a:spcBef>
              <a:spcAft>
                <a:spcPts val="0"/>
              </a:spcAft>
              <a:buSzPts val="1800"/>
              <a:buChar char="➔"/>
            </a:pPr>
            <a:r>
              <a:rPr lang="en" u="sng"/>
              <a:t>4 Functional Requirements</a:t>
            </a:r>
            <a:r>
              <a:rPr lang="en"/>
              <a:t> including the parsing of the documents and it outputting valid XML following our design</a:t>
            </a:r>
            <a:endParaRPr/>
          </a:p>
          <a:p>
            <a:pPr indent="-342900" lvl="0" marL="457200" rtl="0" algn="l">
              <a:spcBef>
                <a:spcPts val="0"/>
              </a:spcBef>
              <a:spcAft>
                <a:spcPts val="0"/>
              </a:spcAft>
              <a:buSzPts val="1800"/>
              <a:buChar char="➔"/>
            </a:pPr>
            <a:r>
              <a:rPr lang="en" u="sng"/>
              <a:t>8 Non-Functional Requirements</a:t>
            </a:r>
            <a:r>
              <a:rPr lang="en"/>
              <a:t> from swift performance, steady reliability, to ensuring document compatibility</a:t>
            </a:r>
            <a:endParaRPr/>
          </a:p>
        </p:txBody>
      </p:sp>
      <p:sp>
        <p:nvSpPr>
          <p:cNvPr id="118" name="Google Shape;118;p20"/>
          <p:cNvSpPr txBox="1"/>
          <p:nvPr/>
        </p:nvSpPr>
        <p:spPr>
          <a:xfrm>
            <a:off x="7693800" y="13868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pic>
        <p:nvPicPr>
          <p:cNvPr id="119" name="Google Shape;119;p20"/>
          <p:cNvPicPr preferRelativeResize="0"/>
          <p:nvPr/>
        </p:nvPicPr>
        <p:blipFill>
          <a:blip r:embed="rId3">
            <a:alphaModFix/>
          </a:blip>
          <a:stretch>
            <a:fillRect/>
          </a:stretch>
        </p:blipFill>
        <p:spPr>
          <a:xfrm>
            <a:off x="7680950" y="0"/>
            <a:ext cx="1463039" cy="14630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u="sng"/>
              <a:t>S</a:t>
            </a:r>
            <a:r>
              <a:rPr lang="en"/>
              <a:t>oftware </a:t>
            </a:r>
            <a:r>
              <a:rPr lang="en" u="sng"/>
              <a:t>R</a:t>
            </a:r>
            <a:r>
              <a:rPr lang="en"/>
              <a:t>equirements </a:t>
            </a:r>
            <a:r>
              <a:rPr lang="en" u="sng"/>
              <a:t>S</a:t>
            </a:r>
            <a:r>
              <a:rPr lang="en"/>
              <a:t>pecification</a:t>
            </a:r>
            <a:endParaRPr/>
          </a:p>
        </p:txBody>
      </p:sp>
      <p:sp>
        <p:nvSpPr>
          <p:cNvPr id="125" name="Google Shape;125;p21"/>
          <p:cNvSpPr txBox="1"/>
          <p:nvPr/>
        </p:nvSpPr>
        <p:spPr>
          <a:xfrm>
            <a:off x="7693800" y="1386850"/>
            <a:ext cx="1526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Lee Austin Meredith</a:t>
            </a:r>
            <a:endParaRPr>
              <a:solidFill>
                <a:schemeClr val="dk1"/>
              </a:solidFill>
              <a:latin typeface="Roboto"/>
              <a:ea typeface="Roboto"/>
              <a:cs typeface="Roboto"/>
              <a:sym typeface="Roboto"/>
            </a:endParaRPr>
          </a:p>
        </p:txBody>
      </p:sp>
      <p:pic>
        <p:nvPicPr>
          <p:cNvPr id="126" name="Google Shape;126;p21"/>
          <p:cNvPicPr preferRelativeResize="0"/>
          <p:nvPr/>
        </p:nvPicPr>
        <p:blipFill>
          <a:blip r:embed="rId3">
            <a:alphaModFix/>
          </a:blip>
          <a:stretch>
            <a:fillRect/>
          </a:stretch>
        </p:blipFill>
        <p:spPr>
          <a:xfrm>
            <a:off x="7680950" y="0"/>
            <a:ext cx="1463039" cy="1463039"/>
          </a:xfrm>
          <a:prstGeom prst="rect">
            <a:avLst/>
          </a:prstGeom>
          <a:noFill/>
          <a:ln>
            <a:noFill/>
          </a:ln>
        </p:spPr>
      </p:pic>
      <p:pic>
        <p:nvPicPr>
          <p:cNvPr id="127" name="Google Shape;127;p21"/>
          <p:cNvPicPr preferRelativeResize="0"/>
          <p:nvPr/>
        </p:nvPicPr>
        <p:blipFill>
          <a:blip r:embed="rId4">
            <a:alphaModFix/>
          </a:blip>
          <a:stretch>
            <a:fillRect/>
          </a:stretch>
        </p:blipFill>
        <p:spPr>
          <a:xfrm>
            <a:off x="76200" y="1220325"/>
            <a:ext cx="2827946" cy="3694575"/>
          </a:xfrm>
          <a:prstGeom prst="rect">
            <a:avLst/>
          </a:prstGeom>
          <a:noFill/>
          <a:ln>
            <a:noFill/>
          </a:ln>
        </p:spPr>
      </p:pic>
      <p:pic>
        <p:nvPicPr>
          <p:cNvPr id="128" name="Google Shape;128;p21"/>
          <p:cNvPicPr preferRelativeResize="0"/>
          <p:nvPr/>
        </p:nvPicPr>
        <p:blipFill>
          <a:blip r:embed="rId5">
            <a:alphaModFix/>
          </a:blip>
          <a:stretch>
            <a:fillRect/>
          </a:stretch>
        </p:blipFill>
        <p:spPr>
          <a:xfrm>
            <a:off x="2990550" y="1346775"/>
            <a:ext cx="4465625" cy="1653600"/>
          </a:xfrm>
          <a:prstGeom prst="rect">
            <a:avLst/>
          </a:prstGeom>
          <a:noFill/>
          <a:ln>
            <a:noFill/>
          </a:ln>
        </p:spPr>
      </p:pic>
      <p:pic>
        <p:nvPicPr>
          <p:cNvPr id="129" name="Google Shape;129;p21"/>
          <p:cNvPicPr preferRelativeResize="0"/>
          <p:nvPr/>
        </p:nvPicPr>
        <p:blipFill>
          <a:blip r:embed="rId6">
            <a:alphaModFix/>
          </a:blip>
          <a:stretch>
            <a:fillRect/>
          </a:stretch>
        </p:blipFill>
        <p:spPr>
          <a:xfrm>
            <a:off x="2990550" y="3145450"/>
            <a:ext cx="4465625" cy="18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