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3bf5e188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3bf5e188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Makes it legal to reproduce a copyrighted work without the permission of the copyright holder.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3bf5e1884_0_1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3bf5e1884_0_1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United States Copyright Act does not precisely list the kinds of copying that are fair use. Instead, what is considered to be fair use has been determined by the judicial system. The courts have relied on Section 107 of the Copyright Act, which lists four factors that need to be considered</a:t>
            </a:r>
            <a:endParaRPr/>
          </a:p>
          <a:p>
            <a:pPr indent="-298450" lvl="0" marL="457200" rtl="0" algn="l">
              <a:spcBef>
                <a:spcPts val="0"/>
              </a:spcBef>
              <a:spcAft>
                <a:spcPts val="0"/>
              </a:spcAft>
              <a:buSzPts val="1100"/>
              <a:buAutoNum type="arabicPeriod"/>
            </a:pPr>
            <a:r>
              <a:rPr lang="en"/>
              <a:t>When judging the character of the use, the most important consideration is the extent to which the author has transformed the original copyrighted work.</a:t>
            </a:r>
            <a:endParaRPr/>
          </a:p>
          <a:p>
            <a:pPr indent="-298450" lvl="0" marL="457200" rtl="0" algn="l">
              <a:spcBef>
                <a:spcPts val="0"/>
              </a:spcBef>
              <a:spcAft>
                <a:spcPts val="0"/>
              </a:spcAft>
              <a:buSzPts val="1100"/>
              <a:buAutoNum type="arabicPeriod"/>
            </a:pPr>
            <a:r>
              <a:rPr lang="en"/>
              <a:t>Use of nonfiction is more likely to be permissible than the use of fiction. </a:t>
            </a:r>
            <a:endParaRPr/>
          </a:p>
          <a:p>
            <a:pPr indent="-298450" lvl="0" marL="457200" rtl="0" algn="l">
              <a:spcBef>
                <a:spcPts val="0"/>
              </a:spcBef>
              <a:spcAft>
                <a:spcPts val="0"/>
              </a:spcAft>
              <a:buSzPts val="1100"/>
              <a:buAutoNum type="arabicPeriod"/>
            </a:pPr>
            <a:r>
              <a:rPr lang="en"/>
              <a:t>Brief excerpts are more likely to be permissible than entire chapters.</a:t>
            </a:r>
            <a:endParaRPr/>
          </a:p>
          <a:p>
            <a:pPr indent="-298450" lvl="0" marL="457200" rtl="0" algn="l">
              <a:spcBef>
                <a:spcPts val="0"/>
              </a:spcBef>
              <a:spcAft>
                <a:spcPts val="0"/>
              </a:spcAft>
              <a:buSzPts val="1100"/>
              <a:buAutoNum type="arabicPeriod"/>
            </a:pPr>
            <a:r>
              <a:rPr lang="en"/>
              <a:t>Use of out-of-print material is more likely to be permissible than use of a readily available work. A spontaneously chosen selection is better than an assigned reading in the course syllabus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fb56e8f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fb56e8f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1975 Sony introduced its Betamax system, the first consumer VCR. People used these systems to record television shows for viewing later, a practice called time shifting. Some customers recorded entire movies onto videotape.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fb56e8f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fb56e8f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reduce the problem of unauthorized copying, the Audio Home Recording Act requires manufacturers of digital audio recorders to incorporate the Serial Copyright Management System (SCMS). The SCMS allows a consumer to make a digital copy from the original recording, but it prevents someone from making a copy of the copy.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compensate artists and recording companies for the loss of sales due to copying, the Audio Home Recording Act requires a royalty to be paid on the sale of all digital audio recording devices and blank digital audio recording media. The royalties are divided among songwriters, music publishers, musicians, and recording companies, based on the popularity of their music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fb56e8f9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fb56e8f9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3bf5e18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3bf5e18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Benjamin Franklin invented many useful items, including an </a:t>
            </a:r>
            <a:r>
              <a:rPr lang="en"/>
              <a:t>improved</a:t>
            </a:r>
            <a:r>
              <a:rPr lang="en"/>
              <a:t> wood stove, the lightning rod, the odometer, and bifocals and did not patent them.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3bf5e188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3bf5e188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people find the </a:t>
            </a:r>
            <a:r>
              <a:rPr lang="en"/>
              <a:t>allure of money to be a strong motivator for putting in long hours with the hope of creating something useful. So if you create something and have the right to control the distribution and use you might be able to make a lil bit of money. </a:t>
            </a:r>
            <a:endParaRPr/>
          </a:p>
          <a:p>
            <a:pPr indent="0" lvl="0" marL="0" rtl="0" algn="l">
              <a:spcBef>
                <a:spcPts val="0"/>
              </a:spcBef>
              <a:spcAft>
                <a:spcPts val="0"/>
              </a:spcAft>
              <a:buNone/>
            </a:pPr>
            <a:r>
              <a:rPr lang="en"/>
              <a:t>Mousetrap example: Make it yourself….choose to license your design to manufacturers who will pay you for the right to build with your design.</a:t>
            </a:r>
            <a:endParaRPr/>
          </a:p>
          <a:p>
            <a:pPr indent="0" lvl="0" marL="0" rtl="0" algn="l">
              <a:spcBef>
                <a:spcPts val="0"/>
              </a:spcBef>
              <a:spcAft>
                <a:spcPts val="0"/>
              </a:spcAft>
              <a:buNone/>
            </a:pPr>
            <a:r>
              <a:rPr lang="en"/>
              <a:t>Or a company might be pay you for your design….choose to NOT use your design and the public does not benefit from your better technology.</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3bf5e188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3bf5e188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stuff is under copyright protection….you can still pay to use it….but it’ll be more </a:t>
            </a:r>
            <a:r>
              <a:rPr lang="en"/>
              <a:t>expensive</a:t>
            </a:r>
            <a:r>
              <a:rPr lang="en"/>
              <a:t> </a:t>
            </a:r>
            <a:r>
              <a:rPr lang="en"/>
              <a:t>than if you wait until it enters public domain.</a:t>
            </a:r>
            <a:endParaRPr/>
          </a:p>
          <a:p>
            <a:pPr indent="0" lvl="0" marL="0" rtl="0" algn="l">
              <a:spcBef>
                <a:spcPts val="0"/>
              </a:spcBef>
              <a:spcAft>
                <a:spcPts val="0"/>
              </a:spcAft>
              <a:buNone/>
            </a:pPr>
            <a:r>
              <a:rPr lang="en"/>
              <a:t>“Happy Birthday to You” published by Clayton F. Summy Company (subsidiary of Warner Music Group) copyrighted in 1935. Collects about $2 million a year in royalties for public performances. </a:t>
            </a:r>
            <a:endParaRPr/>
          </a:p>
          <a:p>
            <a:pPr indent="0" lvl="0" marL="0" rtl="0" algn="l">
              <a:spcBef>
                <a:spcPts val="0"/>
              </a:spcBef>
              <a:spcAft>
                <a:spcPts val="0"/>
              </a:spcAft>
              <a:buNone/>
            </a:pPr>
            <a:r>
              <a:rPr lang="en"/>
              <a:t>Will be copyrighted until at least 2030 under the Copyright Term Extension Act of 1998</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3bf5e188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3bf5e188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formula to make the coca-cola syrup known as “Merchandise 7X” is locked in a bank vault in Atlanta, Georgia. Only a handful of people in the </a:t>
            </a:r>
            <a:r>
              <a:rPr lang="en"/>
              <a:t>company</a:t>
            </a:r>
            <a:r>
              <a:rPr lang="en"/>
              <a:t> know the entire formula and have signed </a:t>
            </a:r>
            <a:r>
              <a:rPr lang="en"/>
              <a:t>nondisclosure</a:t>
            </a:r>
            <a:r>
              <a:rPr lang="en"/>
              <a:t> agreements. Making the syrup is </a:t>
            </a:r>
            <a:r>
              <a:rPr lang="en"/>
              <a:t>broken up into groups of employee.</a:t>
            </a:r>
            <a:endParaRPr/>
          </a:p>
          <a:p>
            <a:pPr indent="0" lvl="0" marL="0" rtl="0" algn="l">
              <a:spcBef>
                <a:spcPts val="0"/>
              </a:spcBef>
              <a:spcAft>
                <a:spcPts val="0"/>
              </a:spcAft>
              <a:buNone/>
            </a:pPr>
            <a:r>
              <a:rPr lang="en"/>
              <a:t>Advantage….trade secret protection does not expire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3bf5e188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3bf5e188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company is the first to market a distinctive product, it runs the risk that its brand name will become a common noun used to describe any similar product. When this happens, the company may lose its right to exclusive use of the brand name. Some trademarks that have become common nouns are yo yo, aspirin, escalator, thermos, and brassiere.</a:t>
            </a:r>
            <a:endParaRPr/>
          </a:p>
          <a:p>
            <a:pPr indent="0" lvl="0" marL="0" rtl="0" algn="l">
              <a:spcBef>
                <a:spcPts val="0"/>
              </a:spcBef>
              <a:spcAft>
                <a:spcPts val="0"/>
              </a:spcAft>
              <a:buNone/>
            </a:pPr>
            <a:r>
              <a:rPr lang="en"/>
              <a:t>Photoshop-“The Photoshop trademark must never be used as a common verb or as a noun. The Photoshop trademark should always be capitalized and should never be used in possessive form, or as a slang term”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3bf5e188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3bf5e188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Owner of a musical may sell a license to a </a:t>
            </a:r>
            <a:r>
              <a:rPr lang="en"/>
              <a:t>high school</a:t>
            </a:r>
            <a:r>
              <a:rPr lang="en"/>
              <a:t> drama club that wishes to perform it</a:t>
            </a:r>
            <a:endParaRPr/>
          </a:p>
          <a:p>
            <a:pPr indent="0" lvl="0" marL="0" rtl="0" algn="l">
              <a:spcBef>
                <a:spcPts val="0"/>
              </a:spcBef>
              <a:spcAft>
                <a:spcPts val="0"/>
              </a:spcAft>
              <a:buNone/>
            </a:pPr>
            <a:r>
              <a:rPr lang="en"/>
              <a:t>Radio stations pay songwriters and composers to play their songs over the air through performance rights orgs such as ASCAP, BMI, or SESAC</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3bf5e188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3bf5e188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DJ’s Locker: Richard Kenadek ran a bulletin board system. Was indicted in 1994 for copyrights </a:t>
            </a:r>
            <a:r>
              <a:rPr lang="en"/>
              <a:t>infringement, plead guilty and sentenced to 6 mos house arrest.</a:t>
            </a:r>
            <a:endParaRPr/>
          </a:p>
          <a:p>
            <a:pPr indent="0" lvl="0" marL="0" rtl="0" algn="l">
              <a:spcBef>
                <a:spcPts val="0"/>
              </a:spcBef>
              <a:spcAft>
                <a:spcPts val="0"/>
              </a:spcAft>
              <a:buNone/>
            </a:pPr>
            <a:r>
              <a:rPr lang="en"/>
              <a:t>Also in 1994 David LaMacchia, MIT student, posted copyrighted software on a public bulletin board he created on a university computer. Since he didn’t profit from his actions the lawsuit was dropped as he had found a loophole in the copyright law. To close the loophole Congress passed the No Electronic Theft Act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3bf5e188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3bf5e188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first Copyright Act was passed in 1790, both the length of copyright protection and the kinds of intellectual property that can be copyrighted have grown dramatically. Works created and published before Jan 1, 1978 are protected for 95 years and </a:t>
            </a:r>
            <a:r>
              <a:rPr lang="en"/>
              <a:t>after</a:t>
            </a:r>
            <a:r>
              <a:rPr lang="en"/>
              <a:t> are protected for the author’s lifetime plus 70 years after the author’s death. </a:t>
            </a:r>
            <a:endParaRPr/>
          </a:p>
          <a:p>
            <a:pPr indent="0" lvl="0" marL="0" rtl="0" algn="l">
              <a:spcBef>
                <a:spcPts val="0"/>
              </a:spcBef>
              <a:spcAft>
                <a:spcPts val="0"/>
              </a:spcAft>
              <a:buNone/>
            </a:pPr>
            <a:r>
              <a:rPr lang="en"/>
              <a:t>If the work is made to hire then the protection is 95 years from release date or 120 years from the date of creation, whichever is less.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4363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Ethics Presentation</a:t>
            </a:r>
            <a:endParaRPr/>
          </a:p>
        </p:txBody>
      </p:sp>
      <p:sp>
        <p:nvSpPr>
          <p:cNvPr id="129" name="Google Shape;129;p13"/>
          <p:cNvSpPr txBox="1"/>
          <p:nvPr>
            <p:ph idx="1" type="subTitle"/>
          </p:nvPr>
        </p:nvSpPr>
        <p:spPr>
          <a:xfrm>
            <a:off x="1858700" y="2750633"/>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Chapter 4.2.3 to 4.4.2</a:t>
            </a:r>
            <a:endParaRPr/>
          </a:p>
          <a:p>
            <a:pPr indent="0" lvl="0" marL="0" rtl="0" algn="ctr">
              <a:spcBef>
                <a:spcPts val="0"/>
              </a:spcBef>
              <a:spcAft>
                <a:spcPts val="0"/>
              </a:spcAft>
              <a:buNone/>
            </a:pPr>
            <a:r>
              <a:rPr lang="en"/>
              <a:t>Presented by David Garcia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Fair Use</a:t>
            </a:r>
            <a:endParaRPr/>
          </a:p>
        </p:txBody>
      </p:sp>
      <p:sp>
        <p:nvSpPr>
          <p:cNvPr id="198" name="Google Shape;198;p22"/>
          <p:cNvSpPr txBox="1"/>
          <p:nvPr/>
        </p:nvSpPr>
        <p:spPr>
          <a:xfrm>
            <a:off x="2479200" y="1956000"/>
            <a:ext cx="4185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Makes it legal to reproduce a copyrighted work without the permission of the copyright holder. </a:t>
            </a:r>
            <a:endParaRPr sz="1800"/>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Fair Use </a:t>
            </a:r>
            <a:endParaRPr/>
          </a:p>
        </p:txBody>
      </p:sp>
      <p:sp>
        <p:nvSpPr>
          <p:cNvPr id="204" name="Google Shape;204;p23"/>
          <p:cNvSpPr txBox="1"/>
          <p:nvPr/>
        </p:nvSpPr>
        <p:spPr>
          <a:xfrm>
            <a:off x="1058950" y="2432850"/>
            <a:ext cx="733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alibri"/>
                <a:ea typeface="Calibri"/>
                <a:cs typeface="Calibri"/>
                <a:sym typeface="Calibri"/>
              </a:rPr>
              <a:t>1. What is the purpose and character of the use? </a:t>
            </a:r>
            <a:endParaRPr sz="1700">
              <a:latin typeface="Calibri"/>
              <a:ea typeface="Calibri"/>
              <a:cs typeface="Calibri"/>
              <a:sym typeface="Calibri"/>
            </a:endParaRPr>
          </a:p>
        </p:txBody>
      </p:sp>
      <p:sp>
        <p:nvSpPr>
          <p:cNvPr id="205" name="Google Shape;205;p23"/>
          <p:cNvSpPr txBox="1"/>
          <p:nvPr/>
        </p:nvSpPr>
        <p:spPr>
          <a:xfrm>
            <a:off x="1058950" y="2833050"/>
            <a:ext cx="733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alibri"/>
                <a:ea typeface="Calibri"/>
                <a:cs typeface="Calibri"/>
                <a:sym typeface="Calibri"/>
              </a:rPr>
              <a:t>2. What is the nature of the work being copied? </a:t>
            </a:r>
            <a:endParaRPr sz="1700">
              <a:latin typeface="Calibri"/>
              <a:ea typeface="Calibri"/>
              <a:cs typeface="Calibri"/>
              <a:sym typeface="Calibri"/>
            </a:endParaRPr>
          </a:p>
        </p:txBody>
      </p:sp>
      <p:sp>
        <p:nvSpPr>
          <p:cNvPr id="206" name="Google Shape;206;p23"/>
          <p:cNvSpPr txBox="1"/>
          <p:nvPr/>
        </p:nvSpPr>
        <p:spPr>
          <a:xfrm>
            <a:off x="1058950" y="3233250"/>
            <a:ext cx="733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alibri"/>
                <a:ea typeface="Calibri"/>
                <a:cs typeface="Calibri"/>
                <a:sym typeface="Calibri"/>
              </a:rPr>
              <a:t>3. How much of the copyrighted work is being used? </a:t>
            </a:r>
            <a:endParaRPr sz="1700">
              <a:latin typeface="Calibri"/>
              <a:ea typeface="Calibri"/>
              <a:cs typeface="Calibri"/>
              <a:sym typeface="Calibri"/>
            </a:endParaRPr>
          </a:p>
        </p:txBody>
      </p:sp>
      <p:sp>
        <p:nvSpPr>
          <p:cNvPr id="207" name="Google Shape;207;p23"/>
          <p:cNvSpPr txBox="1"/>
          <p:nvPr/>
        </p:nvSpPr>
        <p:spPr>
          <a:xfrm>
            <a:off x="1058950" y="3633450"/>
            <a:ext cx="733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Calibri"/>
                <a:ea typeface="Calibri"/>
                <a:cs typeface="Calibri"/>
                <a:sym typeface="Calibri"/>
              </a:rPr>
              <a:t>4. How will this use affect the market for the copyrighted work? </a:t>
            </a:r>
            <a:endParaRPr sz="1700">
              <a:latin typeface="Calibri"/>
              <a:ea typeface="Calibri"/>
              <a:cs typeface="Calibri"/>
              <a:sym typeface="Calibri"/>
            </a:endParaRPr>
          </a:p>
        </p:txBody>
      </p:sp>
      <p:sp>
        <p:nvSpPr>
          <p:cNvPr id="208" name="Google Shape;208;p23"/>
          <p:cNvSpPr txBox="1"/>
          <p:nvPr/>
        </p:nvSpPr>
        <p:spPr>
          <a:xfrm>
            <a:off x="3048150" y="1800200"/>
            <a:ext cx="347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Section 107 of the Copyright Act: </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Sony v. Universal City Studios</a:t>
            </a:r>
            <a:endParaRPr/>
          </a:p>
        </p:txBody>
      </p:sp>
      <p:pic>
        <p:nvPicPr>
          <p:cNvPr id="214" name="Google Shape;214;p24"/>
          <p:cNvPicPr preferRelativeResize="0"/>
          <p:nvPr/>
        </p:nvPicPr>
        <p:blipFill>
          <a:blip r:embed="rId3">
            <a:alphaModFix/>
          </a:blip>
          <a:stretch>
            <a:fillRect/>
          </a:stretch>
        </p:blipFill>
        <p:spPr>
          <a:xfrm>
            <a:off x="819150" y="1800200"/>
            <a:ext cx="2039250" cy="2852726"/>
          </a:xfrm>
          <a:prstGeom prst="rect">
            <a:avLst/>
          </a:prstGeom>
          <a:noFill/>
          <a:ln>
            <a:noFill/>
          </a:ln>
        </p:spPr>
      </p:pic>
      <p:pic>
        <p:nvPicPr>
          <p:cNvPr id="215" name="Google Shape;215;p24"/>
          <p:cNvPicPr preferRelativeResize="0"/>
          <p:nvPr/>
        </p:nvPicPr>
        <p:blipFill>
          <a:blip r:embed="rId4">
            <a:alphaModFix/>
          </a:blip>
          <a:stretch>
            <a:fillRect/>
          </a:stretch>
        </p:blipFill>
        <p:spPr>
          <a:xfrm>
            <a:off x="3621750" y="1800200"/>
            <a:ext cx="4878524" cy="2852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Audio Home Recording Act of 1992</a:t>
            </a:r>
            <a:endParaRPr/>
          </a:p>
        </p:txBody>
      </p:sp>
      <p:pic>
        <p:nvPicPr>
          <p:cNvPr id="221" name="Google Shape;221;p25"/>
          <p:cNvPicPr preferRelativeResize="0"/>
          <p:nvPr/>
        </p:nvPicPr>
        <p:blipFill>
          <a:blip r:embed="rId3">
            <a:alphaModFix/>
          </a:blip>
          <a:stretch>
            <a:fillRect/>
          </a:stretch>
        </p:blipFill>
        <p:spPr>
          <a:xfrm>
            <a:off x="2114675" y="1800200"/>
            <a:ext cx="4559533" cy="3038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819150" y="8010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End</a:t>
            </a:r>
            <a:endParaRPr/>
          </a:p>
        </p:txBody>
      </p:sp>
      <p:pic>
        <p:nvPicPr>
          <p:cNvPr id="227" name="Google Shape;227;p26"/>
          <p:cNvPicPr preferRelativeResize="0"/>
          <p:nvPr/>
        </p:nvPicPr>
        <p:blipFill>
          <a:blip r:embed="rId3">
            <a:alphaModFix/>
          </a:blip>
          <a:stretch>
            <a:fillRect/>
          </a:stretch>
        </p:blipFill>
        <p:spPr>
          <a:xfrm>
            <a:off x="3030450" y="1625575"/>
            <a:ext cx="3083099" cy="3083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Benefits of Intellectual </a:t>
            </a:r>
            <a:r>
              <a:rPr lang="en"/>
              <a:t>Property</a:t>
            </a:r>
            <a:endParaRPr/>
          </a:p>
        </p:txBody>
      </p:sp>
      <p:pic>
        <p:nvPicPr>
          <p:cNvPr id="135" name="Google Shape;135;p14"/>
          <p:cNvPicPr preferRelativeResize="0"/>
          <p:nvPr/>
        </p:nvPicPr>
        <p:blipFill>
          <a:blip r:embed="rId3">
            <a:alphaModFix/>
          </a:blip>
          <a:stretch>
            <a:fillRect/>
          </a:stretch>
        </p:blipFill>
        <p:spPr>
          <a:xfrm>
            <a:off x="6801163" y="1679575"/>
            <a:ext cx="1933575" cy="2362200"/>
          </a:xfrm>
          <a:prstGeom prst="rect">
            <a:avLst/>
          </a:prstGeom>
          <a:noFill/>
          <a:ln>
            <a:noFill/>
          </a:ln>
        </p:spPr>
      </p:pic>
      <p:sp>
        <p:nvSpPr>
          <p:cNvPr id="136" name="Google Shape;136;p14"/>
          <p:cNvSpPr txBox="1"/>
          <p:nvPr/>
        </p:nvSpPr>
        <p:spPr>
          <a:xfrm>
            <a:off x="337650" y="1921825"/>
            <a:ext cx="6188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200"/>
              <a:t>“As we enjoy great advantages from the invention of others, we should be glad of an opportunity to serve others by any invention of ours; and this we should do freely and </a:t>
            </a:r>
            <a:r>
              <a:rPr i="1" lang="en" sz="2200"/>
              <a:t>g</a:t>
            </a:r>
            <a:r>
              <a:rPr i="1" lang="en" sz="2200"/>
              <a:t>enerously” - Benjamin Franklin</a:t>
            </a:r>
            <a:endParaRPr i="1"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It’s all about the Benjamins</a:t>
            </a:r>
            <a:endParaRPr/>
          </a:p>
        </p:txBody>
      </p:sp>
      <p:pic>
        <p:nvPicPr>
          <p:cNvPr id="142" name="Google Shape;142;p15"/>
          <p:cNvPicPr preferRelativeResize="0"/>
          <p:nvPr/>
        </p:nvPicPr>
        <p:blipFill>
          <a:blip r:embed="rId3">
            <a:alphaModFix/>
          </a:blip>
          <a:stretch>
            <a:fillRect/>
          </a:stretch>
        </p:blipFill>
        <p:spPr>
          <a:xfrm>
            <a:off x="4668475" y="1800199"/>
            <a:ext cx="4143700" cy="2738152"/>
          </a:xfrm>
          <a:prstGeom prst="rect">
            <a:avLst/>
          </a:prstGeom>
          <a:noFill/>
          <a:ln>
            <a:noFill/>
          </a:ln>
        </p:spPr>
      </p:pic>
      <p:sp>
        <p:nvSpPr>
          <p:cNvPr id="143" name="Google Shape;143;p15"/>
          <p:cNvSpPr txBox="1"/>
          <p:nvPr/>
        </p:nvSpPr>
        <p:spPr>
          <a:xfrm>
            <a:off x="337075" y="132332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4" name="Google Shape;144;p15"/>
          <p:cNvSpPr txBox="1"/>
          <p:nvPr/>
        </p:nvSpPr>
        <p:spPr>
          <a:xfrm flipH="1">
            <a:off x="355525" y="1800196"/>
            <a:ext cx="42945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Article I, Section 8, of the US Constitution gives Congress the power to “promote the Progress of Science and useful Arts by securing for limited Times to Authors and Inventors the exclusive Right to their respective Writings and Discoveries.”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Limits to Intellectual Property</a:t>
            </a:r>
            <a:endParaRPr/>
          </a:p>
        </p:txBody>
      </p:sp>
      <p:sp>
        <p:nvSpPr>
          <p:cNvPr id="150" name="Google Shape;150;p16"/>
          <p:cNvSpPr txBox="1"/>
          <p:nvPr/>
        </p:nvSpPr>
        <p:spPr>
          <a:xfrm>
            <a:off x="311700" y="1474500"/>
            <a:ext cx="498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p>
        </p:txBody>
      </p:sp>
      <p:pic>
        <p:nvPicPr>
          <p:cNvPr id="151" name="Google Shape;151;p16"/>
          <p:cNvPicPr preferRelativeResize="0"/>
          <p:nvPr/>
        </p:nvPicPr>
        <p:blipFill>
          <a:blip r:embed="rId3">
            <a:alphaModFix/>
          </a:blip>
          <a:stretch>
            <a:fillRect/>
          </a:stretch>
        </p:blipFill>
        <p:spPr>
          <a:xfrm>
            <a:off x="4349050" y="1895925"/>
            <a:ext cx="4483251" cy="2841000"/>
          </a:xfrm>
          <a:prstGeom prst="rect">
            <a:avLst/>
          </a:prstGeom>
          <a:noFill/>
          <a:ln>
            <a:noFill/>
          </a:ln>
        </p:spPr>
      </p:pic>
      <p:sp>
        <p:nvSpPr>
          <p:cNvPr id="152" name="Google Shape;152;p16"/>
          <p:cNvSpPr txBox="1"/>
          <p:nvPr/>
        </p:nvSpPr>
        <p:spPr>
          <a:xfrm>
            <a:off x="497050" y="1895925"/>
            <a:ext cx="3674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Copyright protection grants authors and inventors exclusive rights to their writings and discoveries but only for a limited period of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Protecting Intellectual </a:t>
            </a:r>
            <a:r>
              <a:rPr lang="en"/>
              <a:t>Property</a:t>
            </a:r>
            <a:endParaRPr/>
          </a:p>
        </p:txBody>
      </p:sp>
      <p:sp>
        <p:nvSpPr>
          <p:cNvPr id="158" name="Google Shape;158;p17"/>
          <p:cNvSpPr txBox="1"/>
          <p:nvPr>
            <p:ph idx="1" type="body"/>
          </p:nvPr>
        </p:nvSpPr>
        <p:spPr>
          <a:xfrm>
            <a:off x="311700" y="1568725"/>
            <a:ext cx="4624200" cy="1275600"/>
          </a:xfrm>
          <a:prstGeom prst="rect">
            <a:avLst/>
          </a:prstGeom>
        </p:spPr>
        <p:txBody>
          <a:bodyPr anchorCtr="0" anchor="t" bIns="91425" lIns="91425" spcFirstLastPara="1" rIns="91425" wrap="square" tIns="91425">
            <a:noAutofit/>
          </a:bodyPr>
          <a:lstStyle/>
          <a:p>
            <a:pPr indent="-344487" lvl="0" marL="457200" rtl="0" algn="l">
              <a:spcBef>
                <a:spcPts val="0"/>
              </a:spcBef>
              <a:spcAft>
                <a:spcPts val="0"/>
              </a:spcAft>
              <a:buSzPts val="1825"/>
              <a:buChar char="●"/>
            </a:pPr>
            <a:r>
              <a:rPr lang="en" sz="1825"/>
              <a:t>Trade Secrets: </a:t>
            </a:r>
            <a:r>
              <a:rPr lang="en" sz="1825"/>
              <a:t>a confidential piece of intellectual property that provides a </a:t>
            </a:r>
            <a:r>
              <a:rPr lang="en" sz="1825"/>
              <a:t>company</a:t>
            </a:r>
            <a:r>
              <a:rPr lang="en" sz="1825"/>
              <a:t> with a </a:t>
            </a:r>
            <a:r>
              <a:rPr lang="en" sz="1825"/>
              <a:t>competitive</a:t>
            </a:r>
            <a:r>
              <a:rPr lang="en" sz="1825"/>
              <a:t> advantage.</a:t>
            </a:r>
            <a:endParaRPr sz="1825"/>
          </a:p>
          <a:p>
            <a:pPr indent="0" lvl="0" marL="457200" rtl="0" algn="l">
              <a:spcBef>
                <a:spcPts val="1200"/>
              </a:spcBef>
              <a:spcAft>
                <a:spcPts val="0"/>
              </a:spcAft>
              <a:buSzPts val="688"/>
              <a:buNone/>
            </a:pPr>
            <a:r>
              <a:t/>
            </a:r>
            <a:endParaRPr sz="1825"/>
          </a:p>
          <a:p>
            <a:pPr indent="0" lvl="0" marL="457200" rtl="0" algn="l">
              <a:spcBef>
                <a:spcPts val="1200"/>
              </a:spcBef>
              <a:spcAft>
                <a:spcPts val="1200"/>
              </a:spcAft>
              <a:buSzPts val="688"/>
              <a:buNone/>
            </a:pPr>
            <a:r>
              <a:t/>
            </a:r>
            <a:endParaRPr sz="1825"/>
          </a:p>
        </p:txBody>
      </p:sp>
      <p:pic>
        <p:nvPicPr>
          <p:cNvPr id="159" name="Google Shape;159;p17"/>
          <p:cNvPicPr preferRelativeResize="0"/>
          <p:nvPr/>
        </p:nvPicPr>
        <p:blipFill>
          <a:blip r:embed="rId3">
            <a:alphaModFix/>
          </a:blip>
          <a:stretch>
            <a:fillRect/>
          </a:stretch>
        </p:blipFill>
        <p:spPr>
          <a:xfrm>
            <a:off x="6374400" y="1635225"/>
            <a:ext cx="1950450" cy="3011574"/>
          </a:xfrm>
          <a:prstGeom prst="rect">
            <a:avLst/>
          </a:prstGeom>
          <a:noFill/>
          <a:ln>
            <a:noFill/>
          </a:ln>
        </p:spPr>
      </p:pic>
      <p:sp>
        <p:nvSpPr>
          <p:cNvPr id="160" name="Google Shape;160;p17"/>
          <p:cNvSpPr txBox="1"/>
          <p:nvPr/>
        </p:nvSpPr>
        <p:spPr>
          <a:xfrm>
            <a:off x="311700" y="3034975"/>
            <a:ext cx="46242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Reverse Engineering: one way in which a competing firm can legally gain access to information contained in a trade secret.</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Protecting Intellectual Property</a:t>
            </a:r>
            <a:endParaRPr/>
          </a:p>
        </p:txBody>
      </p:sp>
      <p:sp>
        <p:nvSpPr>
          <p:cNvPr id="166" name="Google Shape;166;p18"/>
          <p:cNvSpPr txBox="1"/>
          <p:nvPr>
            <p:ph idx="1" type="body"/>
          </p:nvPr>
        </p:nvSpPr>
        <p:spPr>
          <a:xfrm>
            <a:off x="311700" y="2097875"/>
            <a:ext cx="3905400" cy="1211700"/>
          </a:xfrm>
          <a:prstGeom prst="rect">
            <a:avLst/>
          </a:prstGeom>
        </p:spPr>
        <p:txBody>
          <a:bodyPr anchorCtr="0" anchor="t" bIns="91425" lIns="91425" spcFirstLastPara="1" rIns="91425" wrap="square" tIns="91425">
            <a:normAutofit fontScale="25000" lnSpcReduction="20000"/>
          </a:bodyPr>
          <a:lstStyle/>
          <a:p>
            <a:pPr indent="-343377" lvl="0" marL="457200" rtl="0" algn="l">
              <a:spcBef>
                <a:spcPts val="0"/>
              </a:spcBef>
              <a:spcAft>
                <a:spcPts val="0"/>
              </a:spcAft>
              <a:buSzPct val="100000"/>
              <a:buChar char="●"/>
            </a:pPr>
            <a:r>
              <a:rPr lang="en" sz="7230"/>
              <a:t>Trademark</a:t>
            </a:r>
            <a:r>
              <a:rPr lang="en" sz="7230"/>
              <a:t>: a symbol, picture, sound, or color use by a business to identify goods</a:t>
            </a:r>
            <a:endParaRPr sz="723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5846350" y="1656025"/>
            <a:ext cx="2793851" cy="209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lang="en"/>
              <a:t>Protecting Intellectual Property</a:t>
            </a:r>
            <a:endParaRPr/>
          </a:p>
          <a:p>
            <a:pPr indent="0" lvl="0" marL="0" rtl="0" algn="l">
              <a:spcBef>
                <a:spcPts val="0"/>
              </a:spcBef>
              <a:spcAft>
                <a:spcPts val="0"/>
              </a:spcAft>
              <a:buNone/>
            </a:pPr>
            <a:r>
              <a:t/>
            </a:r>
            <a:endParaRPr/>
          </a:p>
        </p:txBody>
      </p:sp>
      <p:sp>
        <p:nvSpPr>
          <p:cNvPr id="173" name="Google Shape;173;p19"/>
          <p:cNvSpPr txBox="1"/>
          <p:nvPr>
            <p:ph idx="1" type="body"/>
          </p:nvPr>
        </p:nvSpPr>
        <p:spPr>
          <a:xfrm>
            <a:off x="441675" y="1590150"/>
            <a:ext cx="8058000" cy="78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800"/>
              <a:t>Copyright: how the US government provides authors with certain rights to original works that they have written.</a:t>
            </a:r>
            <a:endParaRPr sz="1800"/>
          </a:p>
          <a:p>
            <a:pPr indent="0" lvl="0" marL="0" rtl="0" algn="l">
              <a:lnSpc>
                <a:spcPct val="95000"/>
              </a:lnSpc>
              <a:spcBef>
                <a:spcPts val="1200"/>
              </a:spcBef>
              <a:spcAft>
                <a:spcPts val="1200"/>
              </a:spcAft>
              <a:buSzPts val="852"/>
              <a:buNone/>
            </a:pPr>
            <a:r>
              <a:t/>
            </a:r>
            <a:endParaRPr sz="1395"/>
          </a:p>
        </p:txBody>
      </p:sp>
      <p:sp>
        <p:nvSpPr>
          <p:cNvPr id="174" name="Google Shape;174;p19"/>
          <p:cNvSpPr txBox="1"/>
          <p:nvPr/>
        </p:nvSpPr>
        <p:spPr>
          <a:xfrm>
            <a:off x="479325" y="2378175"/>
            <a:ext cx="79827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t>The right to reproduce the copyrighted work</a:t>
            </a:r>
            <a:endParaRPr sz="1800"/>
          </a:p>
        </p:txBody>
      </p:sp>
      <p:sp>
        <p:nvSpPr>
          <p:cNvPr id="175" name="Google Shape;175;p19"/>
          <p:cNvSpPr txBox="1"/>
          <p:nvPr/>
        </p:nvSpPr>
        <p:spPr>
          <a:xfrm>
            <a:off x="479325" y="2839875"/>
            <a:ext cx="7982700" cy="461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t>T</a:t>
            </a:r>
            <a:r>
              <a:rPr lang="en" sz="1800"/>
              <a:t>he right to distribute copies of the works to the public</a:t>
            </a:r>
            <a:endParaRPr sz="1800"/>
          </a:p>
        </p:txBody>
      </p:sp>
      <p:sp>
        <p:nvSpPr>
          <p:cNvPr id="176" name="Google Shape;176;p19"/>
          <p:cNvSpPr txBox="1"/>
          <p:nvPr/>
        </p:nvSpPr>
        <p:spPr>
          <a:xfrm>
            <a:off x="479325" y="3301575"/>
            <a:ext cx="7982700" cy="461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t>The right to display copies of the work in public</a:t>
            </a:r>
            <a:endParaRPr sz="1800"/>
          </a:p>
        </p:txBody>
      </p:sp>
      <p:sp>
        <p:nvSpPr>
          <p:cNvPr id="177" name="Google Shape;177;p19"/>
          <p:cNvSpPr txBox="1"/>
          <p:nvPr/>
        </p:nvSpPr>
        <p:spPr>
          <a:xfrm>
            <a:off x="479325" y="3763200"/>
            <a:ext cx="7982700" cy="4617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800"/>
              <a:t>The right to perform the works in public</a:t>
            </a:r>
            <a:endParaRPr sz="1800"/>
          </a:p>
        </p:txBody>
      </p:sp>
      <p:sp>
        <p:nvSpPr>
          <p:cNvPr id="178" name="Google Shape;178;p19"/>
          <p:cNvSpPr txBox="1"/>
          <p:nvPr/>
        </p:nvSpPr>
        <p:spPr>
          <a:xfrm>
            <a:off x="849600" y="4224975"/>
            <a:ext cx="798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a:t>
            </a:r>
            <a:r>
              <a:rPr lang="en" sz="1800"/>
              <a:t>The right to produce new works derived from the copyrighted work</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Copyright Court Cases</a:t>
            </a:r>
            <a:endParaRPr/>
          </a:p>
        </p:txBody>
      </p:sp>
      <p:sp>
        <p:nvSpPr>
          <p:cNvPr id="184" name="Google Shape;184;p20"/>
          <p:cNvSpPr txBox="1"/>
          <p:nvPr/>
        </p:nvSpPr>
        <p:spPr>
          <a:xfrm>
            <a:off x="405575" y="1648350"/>
            <a:ext cx="842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Davey Jones Locker: Pay $99 for access to over 200 commercial programs.</a:t>
            </a:r>
            <a:endParaRPr sz="1800"/>
          </a:p>
        </p:txBody>
      </p:sp>
      <p:sp>
        <p:nvSpPr>
          <p:cNvPr id="185" name="Google Shape;185;p20"/>
          <p:cNvSpPr txBox="1"/>
          <p:nvPr/>
        </p:nvSpPr>
        <p:spPr>
          <a:xfrm>
            <a:off x="311700" y="2597025"/>
            <a:ext cx="5696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No Electronic Theft Act of 1997: Made it a criminal offense simply to reproduce or distribute more than a thousand dollars’ worth of copyrighted material in a 6 month period</a:t>
            </a:r>
            <a:endParaRPr sz="1800"/>
          </a:p>
        </p:txBody>
      </p:sp>
      <p:pic>
        <p:nvPicPr>
          <p:cNvPr id="186" name="Google Shape;186;p20"/>
          <p:cNvPicPr preferRelativeResize="0"/>
          <p:nvPr/>
        </p:nvPicPr>
        <p:blipFill>
          <a:blip r:embed="rId3">
            <a:alphaModFix/>
          </a:blip>
          <a:stretch>
            <a:fillRect/>
          </a:stretch>
        </p:blipFill>
        <p:spPr>
          <a:xfrm>
            <a:off x="6760150" y="2110050"/>
            <a:ext cx="2072133" cy="2266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Copyright Creep</a:t>
            </a:r>
            <a:endParaRPr/>
          </a:p>
        </p:txBody>
      </p:sp>
      <p:pic>
        <p:nvPicPr>
          <p:cNvPr id="192" name="Google Shape;192;p21"/>
          <p:cNvPicPr preferRelativeResize="0"/>
          <p:nvPr/>
        </p:nvPicPr>
        <p:blipFill>
          <a:blip r:embed="rId3">
            <a:alphaModFix/>
          </a:blip>
          <a:stretch>
            <a:fillRect/>
          </a:stretch>
        </p:blipFill>
        <p:spPr>
          <a:xfrm>
            <a:off x="1249500" y="1351700"/>
            <a:ext cx="6644999" cy="3505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