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350" r:id="rId5"/>
    <p:sldId id="352" r:id="rId6"/>
    <p:sldId id="361" r:id="rId7"/>
    <p:sldId id="334" r:id="rId8"/>
    <p:sldId id="353" r:id="rId9"/>
    <p:sldId id="354" r:id="rId10"/>
    <p:sldId id="355" r:id="rId11"/>
    <p:sldId id="356" r:id="rId12"/>
    <p:sldId id="357" r:id="rId13"/>
    <p:sldId id="362" r:id="rId14"/>
    <p:sldId id="363" r:id="rId15"/>
    <p:sldId id="364" r:id="rId16"/>
    <p:sldId id="34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4754BD-CE8A-4FE7-9128-9B577D87A849}" v="14" dt="2020-11-30T04:50:53.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Jiang" userId="940dcfd371457d17" providerId="LiveId" clId="{B64754BD-CE8A-4FE7-9128-9B577D87A849}"/>
    <pc:docChg chg="modSld">
      <pc:chgData name="Austin Jiang" userId="940dcfd371457d17" providerId="LiveId" clId="{B64754BD-CE8A-4FE7-9128-9B577D87A849}" dt="2020-11-30T04:50:53.180" v="16" actId="20577"/>
      <pc:docMkLst>
        <pc:docMk/>
      </pc:docMkLst>
      <pc:sldChg chg="modSp mod">
        <pc:chgData name="Austin Jiang" userId="940dcfd371457d17" providerId="LiveId" clId="{B64754BD-CE8A-4FE7-9128-9B577D87A849}" dt="2020-11-30T04:50:53.180" v="16" actId="20577"/>
        <pc:sldMkLst>
          <pc:docMk/>
          <pc:sldMk cId="2960950710" sldId="350"/>
        </pc:sldMkLst>
        <pc:spChg chg="mod">
          <ac:chgData name="Austin Jiang" userId="940dcfd371457d17" providerId="LiveId" clId="{B64754BD-CE8A-4FE7-9128-9B577D87A849}" dt="2020-11-30T04:50:53.180" v="16" actId="20577"/>
          <ac:spMkLst>
            <pc:docMk/>
            <pc:sldMk cId="2960950710" sldId="350"/>
            <ac:spMk id="2" creationId="{293E168C-8042-5B4E-A5A4-A5BF693AE2D6}"/>
          </ac:spMkLst>
        </pc:spChg>
        <pc:spChg chg="mod">
          <ac:chgData name="Austin Jiang" userId="940dcfd371457d17" providerId="LiveId" clId="{B64754BD-CE8A-4FE7-9128-9B577D87A849}" dt="2020-11-30T04:50:47.154" v="3" actId="20577"/>
          <ac:spMkLst>
            <pc:docMk/>
            <pc:sldMk cId="2960950710" sldId="350"/>
            <ac:spMk id="3" creationId="{F18E61D8-31A3-2D45-8E25-CBE846E26E1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61_964B9C00.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BEB-4512-806B-A7899BFCB1E5}"/>
            </c:ext>
          </c:extLst>
        </c:ser>
        <c:ser>
          <c:idx val="1"/>
          <c:order val="1"/>
          <c:tx>
            <c:strRef>
              <c:f>Sheet1!$C$1</c:f>
              <c:strCache>
                <c:ptCount val="1"/>
                <c:pt idx="0">
                  <c:v>Series 2</c:v>
                </c:pt>
              </c:strCache>
            </c:strRef>
          </c:tx>
          <c:spPr>
            <a:solidFill>
              <a:schemeClr val="accent3"/>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3BEB-4512-806B-A7899BFCB1E5}"/>
              </c:ext>
            </c:extLst>
          </c:dPt>
          <c:dPt>
            <c:idx val="1"/>
            <c:invertIfNegative val="0"/>
            <c:bubble3D val="0"/>
            <c:spPr>
              <a:solidFill>
                <a:schemeClr val="tx2"/>
              </a:solidFill>
              <a:ln>
                <a:noFill/>
              </a:ln>
              <a:effectLst/>
            </c:spPr>
            <c:extLst>
              <c:ext xmlns:c16="http://schemas.microsoft.com/office/drawing/2014/chart" uri="{C3380CC4-5D6E-409C-BE32-E72D297353CC}">
                <c16:uniqueId val="{0000000A-3BEB-4512-806B-A7899BFCB1E5}"/>
              </c:ext>
            </c:extLst>
          </c:dPt>
          <c:dPt>
            <c:idx val="2"/>
            <c:invertIfNegative val="0"/>
            <c:bubble3D val="0"/>
            <c:spPr>
              <a:solidFill>
                <a:schemeClr val="tx2"/>
              </a:solidFill>
              <a:ln>
                <a:noFill/>
              </a:ln>
              <a:effectLst/>
            </c:spPr>
            <c:extLst>
              <c:ext xmlns:c16="http://schemas.microsoft.com/office/drawing/2014/chart" uri="{C3380CC4-5D6E-409C-BE32-E72D297353CC}">
                <c16:uniqueId val="{00000009-3BEB-4512-806B-A7899BFCB1E5}"/>
              </c:ext>
            </c:extLst>
          </c:dPt>
          <c:dPt>
            <c:idx val="3"/>
            <c:invertIfNegative val="0"/>
            <c:bubble3D val="0"/>
            <c:spPr>
              <a:solidFill>
                <a:schemeClr val="tx2"/>
              </a:solidFill>
              <a:ln>
                <a:noFill/>
              </a:ln>
              <a:effectLst/>
            </c:spPr>
            <c:extLst>
              <c:ext xmlns:c16="http://schemas.microsoft.com/office/drawing/2014/chart" uri="{C3380CC4-5D6E-409C-BE32-E72D297353CC}">
                <c16:uniqueId val="{00000008-3BEB-4512-806B-A7899BFCB1E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BEB-4512-806B-A7899BFCB1E5}"/>
            </c:ext>
          </c:extLst>
        </c:ser>
        <c:ser>
          <c:idx val="2"/>
          <c:order val="2"/>
          <c:tx>
            <c:strRef>
              <c:f>Sheet1!$D$1</c:f>
              <c:strCache>
                <c:ptCount val="1"/>
                <c:pt idx="0">
                  <c:v>Series 3</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7-3BEB-4512-806B-A7899BFCB1E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6-3BEB-4512-806B-A7899BFCB1E5}"/>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5-3BEB-4512-806B-A7899BFCB1E5}"/>
              </c:ext>
            </c:extLst>
          </c:dPt>
          <c:dPt>
            <c:idx val="3"/>
            <c:invertIfNegative val="0"/>
            <c:bubble3D val="0"/>
            <c:spPr>
              <a:solidFill>
                <a:schemeClr val="accent6"/>
              </a:solidFill>
              <a:ln>
                <a:noFill/>
              </a:ln>
              <a:effectLst/>
            </c:spPr>
            <c:extLst>
              <c:ext xmlns:c16="http://schemas.microsoft.com/office/drawing/2014/chart" uri="{C3380CC4-5D6E-409C-BE32-E72D297353CC}">
                <c16:uniqueId val="{00000004-3BEB-4512-806B-A7899BFCB1E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BEB-4512-806B-A7899BFCB1E5}"/>
            </c:ext>
          </c:extLst>
        </c:ser>
        <c:dLbls>
          <c:showLegendKey val="0"/>
          <c:showVal val="0"/>
          <c:showCatName val="0"/>
          <c:showSerName val="0"/>
          <c:showPercent val="0"/>
          <c:showBubbleSize val="0"/>
        </c:dLbls>
        <c:gapWidth val="182"/>
        <c:axId val="431173200"/>
        <c:axId val="431179760"/>
      </c:barChart>
      <c:catAx>
        <c:axId val="4311732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9760"/>
        <c:crosses val="autoZero"/>
        <c:auto val="1"/>
        <c:lblAlgn val="ctr"/>
        <c:lblOffset val="100"/>
        <c:noMultiLvlLbl val="0"/>
      </c:catAx>
      <c:valAx>
        <c:axId val="431179760"/>
        <c:scaling>
          <c:orientation val="minMax"/>
        </c:scaling>
        <c:delete val="0"/>
        <c:axPos val="b"/>
        <c:majorGridlines>
          <c:spPr>
            <a:ln w="25400" cap="flat" cmpd="sng" algn="ctr">
              <a:solidFill>
                <a:schemeClr val="bg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3200"/>
        <c:crosses val="autoZero"/>
        <c:crossBetween val="between"/>
      </c:valAx>
      <c:spPr>
        <a:noFill/>
        <a:ln>
          <a:noFill/>
        </a:ln>
        <a:effectLst/>
      </c:spPr>
    </c:plotArea>
    <c:legend>
      <c:legendPos val="b"/>
      <c:layout>
        <c:manualLayout>
          <c:xMode val="edge"/>
          <c:yMode val="edge"/>
          <c:x val="0.76180851114260928"/>
          <c:y val="0.93997142249110754"/>
          <c:w val="0.23735656033835878"/>
          <c:h val="6.002857750889246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29, 2020</a:t>
            </a:fld>
            <a:endParaRPr lang="en-US">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29, 2020</a:t>
            </a:fld>
            <a:endParaRPr lang="en-US">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29, 2020</a:t>
            </a:fld>
            <a:endParaRPr lang="en-US">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29, 2020</a:t>
            </a:fld>
            <a:endParaRPr lang="en-US">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29, 2020</a:t>
            </a:fld>
            <a:endParaRPr lang="en-US">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29, 2020</a:t>
            </a:fld>
            <a:endParaRPr lang="en-US">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29, 2020</a:t>
            </a:fld>
            <a:endParaRPr lang="en-US">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29, 2020</a:t>
            </a:fld>
            <a:endParaRPr lang="en-US">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29, 2020</a:t>
            </a:fld>
            <a:endParaRPr lang="en-US">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29, 2020</a:t>
            </a:fld>
            <a:endParaRPr lang="en-US">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jpe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altLang="zh-CN"/>
              <a:t>Presentation</a:t>
            </a:r>
            <a:endParaRPr lang="en-US"/>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a:latin typeface="+mj-lt"/>
              </a:rPr>
              <a:t>Contoso</a:t>
            </a:r>
            <a:endParaRPr lang="en-US"/>
          </a:p>
          <a:p>
            <a:r>
              <a:rPr lang="en-US"/>
              <a:t>Customer Success Team</a:t>
            </a:r>
          </a:p>
          <a:p>
            <a:r>
              <a:rPr lang="en-US"/>
              <a:t>September 3, 20XX </a:t>
            </a:r>
          </a:p>
          <a:p>
            <a:endParaRPr lang="en-US"/>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a:t>Goals for Q1</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a:t>Business priorities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r>
              <a:rPr lang="en-US"/>
              <a:t>Increase customer satisfaction by 2%</a:t>
            </a:r>
          </a:p>
          <a:p>
            <a:r>
              <a:rPr lang="en-US"/>
              <a:t>Maintain growth</a:t>
            </a:r>
          </a:p>
          <a:p>
            <a:r>
              <a:rPr lang="en-US"/>
              <a:t>Diversify investment in sector 2</a:t>
            </a:r>
          </a:p>
          <a:p>
            <a:r>
              <a:rPr lang="en-US"/>
              <a:t>Initiative partnership with 3</a:t>
            </a:r>
            <a:r>
              <a:rPr lang="en-US" baseline="30000"/>
              <a:t>rd</a:t>
            </a:r>
            <a:r>
              <a:rPr lang="en-US"/>
              <a:t> party organizations</a:t>
            </a:r>
          </a:p>
          <a:p>
            <a:pPr marL="0" indent="0">
              <a:buNone/>
            </a:pPr>
            <a:endParaRPr lang="en-US"/>
          </a:p>
          <a:p>
            <a:endParaRPr lang="en-US"/>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a:t>Employee opportunities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r>
              <a:rPr lang="en-US"/>
              <a:t>End of fiscal celebration on July 15</a:t>
            </a:r>
            <a:r>
              <a:rPr lang="en-US" baseline="30000"/>
              <a:t>th</a:t>
            </a:r>
            <a:r>
              <a:rPr lang="en-US"/>
              <a:t> </a:t>
            </a:r>
          </a:p>
          <a:p>
            <a:r>
              <a:rPr lang="en-US"/>
              <a:t>Employee day of learning on August 14</a:t>
            </a:r>
            <a:r>
              <a:rPr lang="en-US" baseline="30000"/>
              <a:t>th </a:t>
            </a:r>
          </a:p>
          <a:p>
            <a:r>
              <a:rPr lang="en-US"/>
              <a:t>Employee Yoga on September 3</a:t>
            </a:r>
            <a:r>
              <a:rPr lang="en-US" baseline="30000"/>
              <a:t>rd</a:t>
            </a:r>
            <a:r>
              <a:rPr lang="en-US"/>
              <a:t> </a:t>
            </a:r>
          </a:p>
          <a:p>
            <a:r>
              <a:rPr lang="en-US"/>
              <a:t>Seminar series begins September 10</a:t>
            </a:r>
            <a:r>
              <a:rPr lang="en-US" baseline="30000"/>
              <a:t>th</a:t>
            </a:r>
            <a:r>
              <a:rPr lang="en-US"/>
              <a:t> </a:t>
            </a:r>
          </a:p>
          <a:p>
            <a:pPr marL="0" indent="0">
              <a:buNone/>
            </a:pPr>
            <a:endParaRPr lang="en-US"/>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10</a:t>
            </a:fld>
            <a:endParaRPr lang="en-US"/>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a:t>Annual Review</a:t>
            </a:r>
            <a:endParaRPr lang="en-US" sz="110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29, 2020</a:t>
            </a:fld>
            <a:endParaRPr lang="en-US" sz="1100"/>
          </a:p>
        </p:txBody>
      </p:sp>
    </p:spTree>
    <p:extLst>
      <p:ext uri="{BB962C8B-B14F-4D97-AF65-F5344CB8AC3E}">
        <p14:creationId xmlns:p14="http://schemas.microsoft.com/office/powerpoint/2010/main" val="76767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US"/>
              <a:t>Goals for Q2</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a:t>Business priorities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a:lstStyle/>
          <a:p>
            <a:r>
              <a:rPr lang="en-US"/>
              <a:t>Increase customer satisfaction </a:t>
            </a:r>
            <a:br>
              <a:rPr lang="en-US"/>
            </a:br>
            <a:r>
              <a:rPr lang="en-US"/>
              <a:t>by 2%</a:t>
            </a:r>
          </a:p>
          <a:p>
            <a:r>
              <a:rPr lang="en-US"/>
              <a:t>Maintain growth</a:t>
            </a:r>
          </a:p>
          <a:p>
            <a:pPr marL="0" indent="0">
              <a:buNone/>
            </a:pPr>
            <a:endParaRPr lang="en-US"/>
          </a:p>
          <a:p>
            <a:endParaRPr lang="en-US"/>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a:t>Added priorities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p:txBody>
          <a:bodyPr/>
          <a:lstStyle/>
          <a:p>
            <a:r>
              <a:rPr lang="en-US"/>
              <a:t>Decrease the number of rotations </a:t>
            </a:r>
            <a:br>
              <a:rPr lang="en-US"/>
            </a:br>
            <a:r>
              <a:rPr lang="en-US"/>
              <a:t>by at least 2</a:t>
            </a:r>
          </a:p>
          <a:p>
            <a:r>
              <a:rPr lang="en-US"/>
              <a:t>Ensure the cost of development stays below budget</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a:t>Employee opportunities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p:txBody>
          <a:bodyPr/>
          <a:lstStyle/>
          <a:p>
            <a:r>
              <a:rPr lang="en-US"/>
              <a:t>Interns begin</a:t>
            </a:r>
          </a:p>
          <a:p>
            <a:r>
              <a:rPr lang="en-US"/>
              <a:t>Indoor rec leagues</a:t>
            </a:r>
          </a:p>
          <a:p>
            <a:r>
              <a:rPr lang="en-US"/>
              <a:t>Chess tournaments</a:t>
            </a:r>
          </a:p>
          <a:p>
            <a:r>
              <a:rPr lang="en-US"/>
              <a:t>Big Game watching party</a:t>
            </a:r>
          </a:p>
          <a:p>
            <a:r>
              <a:rPr lang="en-US"/>
              <a:t>Food drive</a:t>
            </a:r>
          </a:p>
          <a:p>
            <a:pPr marL="0" indent="0">
              <a:buNone/>
            </a:pPr>
            <a:endParaRPr lang="en-US"/>
          </a:p>
          <a:p>
            <a:pPr marL="0" indent="0">
              <a:buNone/>
            </a:pPr>
            <a:endParaRPr lang="en-US"/>
          </a:p>
          <a:p>
            <a:endParaRPr lang="en-US"/>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a:t>Annual Review</a:t>
            </a:r>
            <a:endParaRPr lang="en-US" sz="110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29, 2020</a:t>
            </a:fld>
            <a:endParaRPr lang="en-US" sz="1100"/>
          </a:p>
        </p:txBody>
      </p:sp>
    </p:spTree>
    <p:extLst>
      <p:ext uri="{BB962C8B-B14F-4D97-AF65-F5344CB8AC3E}">
        <p14:creationId xmlns:p14="http://schemas.microsoft.com/office/powerpoint/2010/main" val="49548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a:t>Our business is good</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a:t>Profits are up in the last quarter by 3%</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a:t>We’re getting our work done</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a:t>We finished the consolidation project</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a:lstStyle/>
          <a:p>
            <a:r>
              <a:rPr lang="en-US"/>
              <a:t>We’re delivering for our customers</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a:t>Last year we supported thousands of customers and</a:t>
            </a:r>
          </a:p>
          <a:p>
            <a:r>
              <a:rPr lang="en-US"/>
              <a:t>sold 60,000 units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a:lstStyle/>
          <a:p>
            <a:r>
              <a:rPr lang="en-US"/>
              <a:t>Our customers keep coming back</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r>
              <a:rPr lang="en-US"/>
              <a:t>We increased customer retention by 4%</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a:lstStyle/>
          <a:p>
            <a:r>
              <a:rPr lang="en-US"/>
              <a:t>We’re leaders</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p:txBody>
          <a:bodyPr/>
          <a:lstStyle/>
          <a:p>
            <a:r>
              <a:rPr lang="en-US"/>
              <a:t>We are top leaders in the industry</a:t>
            </a:r>
          </a:p>
          <a:p>
            <a:r>
              <a:rPr lang="en-US"/>
              <a:t>across the board</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12</a:t>
            </a:fld>
            <a:endParaRPr lang="en-US"/>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November 29, 2020</a:t>
            </a:fld>
            <a:endParaRPr lang="en-US"/>
          </a:p>
        </p:txBody>
      </p:sp>
    </p:spTree>
    <p:extLst>
      <p:ext uri="{BB962C8B-B14F-4D97-AF65-F5344CB8AC3E}">
        <p14:creationId xmlns:p14="http://schemas.microsoft.com/office/powerpoint/2010/main" val="64384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a:t>Thanks to your commitment and strong work ethic, we know next year will be even better than the last. </a:t>
            </a:r>
          </a:p>
          <a:p>
            <a:r>
              <a:rPr lang="en-US"/>
              <a:t>We look forward to working together. </a:t>
            </a:r>
          </a:p>
          <a:p>
            <a:endParaRPr lang="en-US"/>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a:t>Contoso  </a:t>
            </a:r>
            <a:r>
              <a:rPr lang="en-US"/>
              <a:t>  </a:t>
            </a:r>
          </a:p>
          <a:p>
            <a:r>
              <a:rPr lang="en-US"/>
              <a:t>sales@contoso.com</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a:t>Lorem ipsum dolor sit amet, consectetuer adipiscing elit, sed diam nonummy nibh.</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a:t>02. Results from </a:t>
            </a:r>
            <a:br>
              <a:rPr lang="en-US"/>
            </a:br>
            <a:r>
              <a:rPr lang="en-US"/>
              <a:t>last year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a:t>Lorem ipsum dolor sit amet, consectetuer adipiscing elit, sed diam nonummy nibh.</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a:t>03. Our team</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a:t>Lorem ipsum dolor sit amet, consectetuer adipiscing elit, sed diam nonummy nibh.</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a:t>04. What’s next</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a:t>Lorem ipsum dolor sit amet, consectetuer adipiscing elit, sed diam nonummy nibh.</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a:lstStyle/>
          <a:p>
            <a:r>
              <a:rPr lang="en-US"/>
              <a:t>Lorem ipsum dolor sit amet, consectetuer adipiscing elit, sed diam nonummy nibh.</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a:t>Annual Review</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November 29, 2020</a:t>
            </a:fld>
            <a:endParaRPr lang="en-US"/>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a:t>Profits are up, and losses are down! We are very proud of the progress our team has made. Today we’ll review our wins and losses from last year and give you an overview of what you can expect for next year.</a:t>
            </a:r>
          </a:p>
          <a:p>
            <a:endParaRPr lang="en-US"/>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a:t>Annual Review</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29, 2020</a:t>
            </a:fld>
            <a:endParaRPr lang="en-US"/>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a:t>Last year</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a:t>Growth by sector graph</a:t>
            </a:r>
          </a:p>
        </p:txBody>
      </p:sp>
      <p:graphicFrame>
        <p:nvGraphicFramePr>
          <p:cNvPr id="24" name="Chart Placeholder 23" descr="Growth by Sector graph">
            <a:extLst>
              <a:ext uri="{FF2B5EF4-FFF2-40B4-BE49-F238E27FC236}">
                <a16:creationId xmlns:a16="http://schemas.microsoft.com/office/drawing/2014/main" id="{1036F083-5B62-486F-9167-3421FCA69413}"/>
              </a:ext>
              <a:ext uri="{C183D7F6-B498-43B3-948B-1728B52AA6E4}">
                <adec:decorative xmlns:adec="http://schemas.microsoft.com/office/drawing/2017/decorative" val="0"/>
              </a:ext>
            </a:extLst>
          </p:cNvPr>
          <p:cNvGraphicFramePr>
            <a:graphicFrameLocks noGrp="1"/>
          </p:cNvGraphicFramePr>
          <p:nvPr>
            <p:ph type="chart" sz="quarter" idx="10"/>
            <p:extLst>
              <p:ext uri="{D42A27DB-BD31-4B8C-83A1-F6EECF244321}">
                <p14:modId xmlns:p14="http://schemas.microsoft.com/office/powerpoint/2010/main" val="241867531"/>
              </p:ext>
            </p:extLst>
          </p:nvPr>
        </p:nvGraphicFramePr>
        <p:xfrm>
          <a:off x="952500" y="1938338"/>
          <a:ext cx="10352088" cy="411162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November 29, 2020</a:t>
            </a:fld>
            <a:endParaRPr lang="en-US"/>
          </a:p>
        </p:txBody>
      </p:sp>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7560545" cy="610863"/>
          </a:xfrm>
        </p:spPr>
        <p:txBody>
          <a:bodyPr>
            <a:normAutofit/>
          </a:bodyPr>
          <a:lstStyle/>
          <a:p>
            <a:r>
              <a:rPr lang="en-US" b="1"/>
              <a:t>Growth by sector table</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678003019"/>
              </p:ext>
            </p:extLst>
          </p:nvPr>
        </p:nvGraphicFramePr>
        <p:xfrm>
          <a:off x="952500" y="2209800"/>
          <a:ext cx="10287000" cy="2368356"/>
        </p:xfrm>
        <a:graphic>
          <a:graphicData uri="http://schemas.openxmlformats.org/drawingml/2006/table">
            <a:tbl>
              <a:tblPr firstRow="1" bandRow="1">
                <a:tableStyleId>{2A488322-F2BA-4B5B-9748-0D474271808F}</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gridCol w="2064503">
                  <a:extLst>
                    <a:ext uri="{9D8B030D-6E8A-4147-A177-3AD203B41FA5}">
                      <a16:colId xmlns:a16="http://schemas.microsoft.com/office/drawing/2014/main" val="2755691855"/>
                    </a:ext>
                  </a:extLst>
                </a:gridCol>
              </a:tblGrid>
              <a:tr h="592089">
                <a:tc>
                  <a:txBody>
                    <a:bodyPr/>
                    <a:lstStyle/>
                    <a:p>
                      <a:pPr algn="ctr"/>
                      <a:endParaRPr lang="en-US" b="1" i="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a:solidFill>
                            <a:schemeClr val="bg1"/>
                          </a:solidFill>
                          <a:latin typeface="+mn-lt"/>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a:solidFill>
                            <a:schemeClr val="bg1"/>
                          </a:solidFill>
                          <a:latin typeface="+mn-lt"/>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a:solidFill>
                            <a:schemeClr val="bg1"/>
                          </a:solidFill>
                          <a:latin typeface="+mn-lt"/>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a:solidFill>
                            <a:schemeClr val="bg1"/>
                          </a:solidFill>
                          <a:latin typeface="+mn-lt"/>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28716"/>
                  </a:ext>
                </a:extLst>
              </a:tr>
              <a:tr h="592089">
                <a:tc>
                  <a:txBody>
                    <a:bodyPr/>
                    <a:lstStyle/>
                    <a:p>
                      <a:pPr algn="ctr"/>
                      <a:r>
                        <a:rPr lang="en-US" sz="1400" b="0" i="0">
                          <a:solidFill>
                            <a:schemeClr val="bg1"/>
                          </a:solidFill>
                          <a:latin typeface="+mn-lt"/>
                        </a:rPr>
                        <a:t>Series 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bg1"/>
                          </a:solidFill>
                          <a:latin typeface="+mn-lt"/>
                        </a:rPr>
                        <a:t>4.3</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a:latin typeface="+mn-lt"/>
                        </a:rPr>
                        <a:t>2.5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a:latin typeface="+mn-lt"/>
                        </a:rPr>
                        <a:t>3.5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a:latin typeface="+mn-lt"/>
                        </a:rPr>
                        <a:t>4.5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592089">
                <a:tc>
                  <a:txBody>
                    <a:bodyPr/>
                    <a:lstStyle/>
                    <a:p>
                      <a:pPr algn="ctr"/>
                      <a:r>
                        <a:rPr lang="en-US" sz="1400" b="0" i="0">
                          <a:solidFill>
                            <a:schemeClr val="bg1"/>
                          </a:solidFill>
                          <a:latin typeface="+mn-lt"/>
                        </a:rPr>
                        <a:t>Series 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bg1"/>
                          </a:solidFill>
                          <a:latin typeface="+mn-lt"/>
                        </a:rPr>
                        <a:t>2.4</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a:latin typeface="+mn-lt"/>
                        </a:rPr>
                        <a:t>4.4</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a:latin typeface="+mn-lt"/>
                        </a:rPr>
                        <a:t>1.8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a:latin typeface="+mn-lt"/>
                        </a:rPr>
                        <a:t>2.8</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r h="592089">
                <a:tc>
                  <a:txBody>
                    <a:bodyPr/>
                    <a:lstStyle/>
                    <a:p>
                      <a:pPr algn="ctr"/>
                      <a:r>
                        <a:rPr lang="en-US" sz="1400" b="0" i="0">
                          <a:solidFill>
                            <a:schemeClr val="bg1"/>
                          </a:solidFill>
                          <a:latin typeface="+mn-lt"/>
                        </a:rPr>
                        <a:t>Series 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bg1"/>
                          </a:solidFill>
                          <a:latin typeface="+mn-lt"/>
                        </a:rPr>
                        <a:t>2</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a:latin typeface="+mn-lt"/>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a:latin typeface="+mn-lt"/>
                        </a:rPr>
                        <a:t>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a:t>Annual Review</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November 29, 2020</a:t>
            </a:fld>
            <a:endParaRPr lang="en-US"/>
          </a:p>
        </p:txBody>
      </p:sp>
    </p:spTree>
    <p:extLst>
      <p:ext uri="{BB962C8B-B14F-4D97-AF65-F5344CB8AC3E}">
        <p14:creationId xmlns:p14="http://schemas.microsoft.com/office/powerpoint/2010/main" val="155631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lstStyle/>
          <a:p>
            <a:r>
              <a:rPr lang="en-US"/>
              <a:t>Contoso was great to work with. </a:t>
            </a:r>
            <a:br>
              <a:rPr lang="en-US"/>
            </a:br>
            <a:r>
              <a:rPr lang="en-US"/>
              <a:t>Patrice was my representative and she anticipated my needs and worked diligently to fix my issue.</a:t>
            </a:r>
            <a:br>
              <a:rPr lang="en-US"/>
            </a:br>
            <a:endParaRPr lang="en-US"/>
          </a:p>
        </p:txBody>
      </p:sp>
    </p:spTree>
    <p:extLst>
      <p:ext uri="{BB962C8B-B14F-4D97-AF65-F5344CB8AC3E}">
        <p14:creationId xmlns:p14="http://schemas.microsoft.com/office/powerpoint/2010/main" val="420603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a:t>Our team</a:t>
            </a:r>
          </a:p>
        </p:txBody>
      </p:sp>
      <p:pic>
        <p:nvPicPr>
          <p:cNvPr id="37" name="Picture Placeholder 36" descr="Portrait of a team member">
            <a:extLst>
              <a:ext uri="{FF2B5EF4-FFF2-40B4-BE49-F238E27FC236}">
                <a16:creationId xmlns:a16="http://schemas.microsoft.com/office/drawing/2014/main" id="{A6DA57CA-945B-4A0F-8110-3C4D57993698}"/>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a:stretch/>
        </p:blipFill>
        <p:spPr>
          <a:xfrm>
            <a:off x="954268" y="2572883"/>
            <a:ext cx="2118245" cy="2037217"/>
          </a:xfrm>
        </p:spPr>
      </p:pic>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952500" y="4986745"/>
            <a:ext cx="2133600" cy="205837"/>
          </a:xfrm>
        </p:spPr>
        <p:txBody>
          <a:bodyPr/>
          <a:lstStyle/>
          <a:p>
            <a:r>
              <a:rPr lang="en-US"/>
              <a:t>Anna</a:t>
            </a:r>
          </a:p>
          <a:p>
            <a:endParaRPr lang="en-US"/>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952500" y="5393169"/>
            <a:ext cx="2133600" cy="369332"/>
          </a:xfrm>
        </p:spPr>
        <p:txBody>
          <a:bodyPr/>
          <a:lstStyle/>
          <a:p>
            <a:r>
              <a:rPr lang="en-US"/>
              <a:t>CEO</a:t>
            </a:r>
          </a:p>
        </p:txBody>
      </p:sp>
      <p:pic>
        <p:nvPicPr>
          <p:cNvPr id="19" name="Picture Placeholder 13" descr="Portrait of a team member">
            <a:extLst>
              <a:ext uri="{FF2B5EF4-FFF2-40B4-BE49-F238E27FC236}">
                <a16:creationId xmlns:a16="http://schemas.microsoft.com/office/drawing/2014/main" id="{EF9CA003-7E17-ED41-92AE-D8D98C0825A7}"/>
              </a:ext>
            </a:extLst>
          </p:cNvPr>
          <p:cNvPicPr>
            <a:picLocks noGrp="1" noChangeAspect="1"/>
          </p:cNvPicPr>
          <p:nvPr>
            <p:ph type="pic" sz="quarter" idx="24"/>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3658280" y="2572883"/>
            <a:ext cx="2118245" cy="2037217"/>
          </a:xfrm>
        </p:spPr>
      </p:pic>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3663042" y="4986745"/>
            <a:ext cx="2128157" cy="205837"/>
          </a:xfrm>
        </p:spPr>
        <p:txBody>
          <a:bodyPr/>
          <a:lstStyle/>
          <a:p>
            <a:r>
              <a:rPr lang="en-US"/>
              <a:t>Larissa</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3663042" y="5393169"/>
            <a:ext cx="2128157" cy="369332"/>
          </a:xfrm>
        </p:spPr>
        <p:txBody>
          <a:bodyPr/>
          <a:lstStyle/>
          <a:p>
            <a:r>
              <a:rPr lang="en-US"/>
              <a:t>CFO</a:t>
            </a:r>
          </a:p>
        </p:txBody>
      </p:sp>
      <p:pic>
        <p:nvPicPr>
          <p:cNvPr id="41" name="Picture Placeholder 40" descr="Portrait of a team member">
            <a:extLst>
              <a:ext uri="{FF2B5EF4-FFF2-40B4-BE49-F238E27FC236}">
                <a16:creationId xmlns:a16="http://schemas.microsoft.com/office/drawing/2014/main" id="{74EB486D-4A8D-4B29-8FD0-B96906E3E283}"/>
              </a:ext>
            </a:extLst>
          </p:cNvPr>
          <p:cNvPicPr>
            <a:picLocks noGrp="1" noChangeAspect="1"/>
          </p:cNvPicPr>
          <p:nvPr>
            <p:ph type="pic" sz="quarter" idx="27"/>
          </p:nvPr>
        </p:nvPicPr>
        <p:blipFill rotWithShape="1">
          <a:blip r:embed="rId5">
            <a:extLst>
              <a:ext uri="{28A0092B-C50C-407E-A947-70E740481C1C}">
                <a14:useLocalDpi xmlns:a14="http://schemas.microsoft.com/office/drawing/2010/main" val="0"/>
              </a:ext>
            </a:extLst>
          </a:blip>
          <a:srcRect/>
          <a:stretch/>
        </p:blipFill>
        <p:spPr>
          <a:xfrm>
            <a:off x="6362292" y="2572883"/>
            <a:ext cx="2118245" cy="2037217"/>
          </a:xfrm>
        </p:spPr>
      </p:pic>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6367054" y="4986745"/>
            <a:ext cx="2129245" cy="205837"/>
          </a:xfrm>
        </p:spPr>
        <p:txBody>
          <a:bodyPr/>
          <a:lstStyle/>
          <a:p>
            <a:r>
              <a:rPr lang="en-US"/>
              <a:t>Roman</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6367054" y="5393169"/>
            <a:ext cx="2129245" cy="369332"/>
          </a:xfrm>
        </p:spPr>
        <p:txBody>
          <a:bodyPr/>
          <a:lstStyle/>
          <a:p>
            <a:r>
              <a:rPr lang="en-US"/>
              <a:t>COO</a:t>
            </a:r>
          </a:p>
        </p:txBody>
      </p:sp>
      <p:pic>
        <p:nvPicPr>
          <p:cNvPr id="21" name="Picture Placeholder 18" descr="Portrait of a team member">
            <a:extLst>
              <a:ext uri="{FF2B5EF4-FFF2-40B4-BE49-F238E27FC236}">
                <a16:creationId xmlns:a16="http://schemas.microsoft.com/office/drawing/2014/main" id="{17C96991-59CF-8142-BA51-B8B56EE23D65}"/>
              </a:ext>
            </a:extLst>
          </p:cNvPr>
          <p:cNvPicPr>
            <a:picLocks noGrp="1" noChangeAspect="1"/>
          </p:cNvPicPr>
          <p:nvPr>
            <p:ph type="pic" sz="quarter" idx="30"/>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p:blipFill>
        <p:spPr>
          <a:xfrm>
            <a:off x="9112023" y="2572883"/>
            <a:ext cx="2118245" cy="2037217"/>
          </a:xfrm>
        </p:spPr>
      </p:pic>
      <p:sp>
        <p:nvSpPr>
          <p:cNvPr id="12" name="Text Placeholder 11">
            <a:extLst>
              <a:ext uri="{FF2B5EF4-FFF2-40B4-BE49-F238E27FC236}">
                <a16:creationId xmlns:a16="http://schemas.microsoft.com/office/drawing/2014/main" id="{70695B8F-A3CD-4845-8150-758480179C28}"/>
              </a:ext>
            </a:extLst>
          </p:cNvPr>
          <p:cNvSpPr>
            <a:spLocks noGrp="1"/>
          </p:cNvSpPr>
          <p:nvPr>
            <p:ph type="body" sz="quarter" idx="21"/>
          </p:nvPr>
        </p:nvSpPr>
        <p:spPr>
          <a:xfrm>
            <a:off x="9110254" y="4986745"/>
            <a:ext cx="2129245" cy="205837"/>
          </a:xfrm>
        </p:spPr>
        <p:txBody>
          <a:bodyPr/>
          <a:lstStyle/>
          <a:p>
            <a:r>
              <a:rPr lang="en-US"/>
              <a:t>Federico</a:t>
            </a:r>
          </a:p>
        </p:txBody>
      </p:sp>
      <p:sp>
        <p:nvSpPr>
          <p:cNvPr id="11" name="Text Placeholder 10">
            <a:extLst>
              <a:ext uri="{FF2B5EF4-FFF2-40B4-BE49-F238E27FC236}">
                <a16:creationId xmlns:a16="http://schemas.microsoft.com/office/drawing/2014/main" id="{69B26C61-D5D7-CC42-848C-158367DB8216}"/>
              </a:ext>
            </a:extLst>
          </p:cNvPr>
          <p:cNvSpPr>
            <a:spLocks noGrp="1"/>
          </p:cNvSpPr>
          <p:nvPr>
            <p:ph type="body" sz="quarter" idx="19"/>
          </p:nvPr>
        </p:nvSpPr>
        <p:spPr>
          <a:xfrm>
            <a:off x="9110254" y="5393169"/>
            <a:ext cx="2129245" cy="369332"/>
          </a:xfrm>
        </p:spPr>
        <p:txBody>
          <a:bodyPr/>
          <a:lstStyle/>
          <a:p>
            <a:r>
              <a:rPr lang="en-US"/>
              <a:t>CTO</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8</a:t>
            </a:fld>
            <a:endParaRPr lang="en-US"/>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a:t>Annual Review</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November 29, 2020</a:t>
            </a:fld>
            <a:endParaRPr lang="en-US"/>
          </a:p>
        </p:txBody>
      </p:sp>
    </p:spTree>
    <p:extLst>
      <p:ext uri="{BB962C8B-B14F-4D97-AF65-F5344CB8AC3E}">
        <p14:creationId xmlns:p14="http://schemas.microsoft.com/office/powerpoint/2010/main" val="18884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lstStyle/>
          <a:p>
            <a:r>
              <a:rPr lang="en-US"/>
              <a:t>Timeline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a:lstStyle/>
          <a:p>
            <a:r>
              <a:rPr lang="en-US"/>
              <a:t>Q1. Jul – Sep</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133600" cy="369332"/>
          </a:xfrm>
        </p:spPr>
        <p:txBody>
          <a:bodyPr/>
          <a:lstStyle/>
          <a:p>
            <a:r>
              <a:rPr lang="en-US"/>
              <a:t>Lorem ipsum dolor sit amet, consectetuer adipiscing elit, sed diam nonummy nibh.</a:t>
            </a:r>
          </a:p>
          <a:p>
            <a:endParaRPr lang="en-US"/>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a:t>Q2. Oct – Dec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369332"/>
          </a:xfrm>
        </p:spPr>
        <p:txBody>
          <a:bodyPr/>
          <a:lstStyle/>
          <a:p>
            <a:r>
              <a:rPr lang="en-US"/>
              <a:t>Lorem ipsum dolor sit amet, consectetuer adipiscing elit, sed diam nonummy nibh.</a:t>
            </a:r>
          </a:p>
          <a:p>
            <a:endParaRPr lang="en-US"/>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a:t>Q3. Jan – Mar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369332"/>
          </a:xfrm>
        </p:spPr>
        <p:txBody>
          <a:bodyPr/>
          <a:lstStyle/>
          <a:p>
            <a:r>
              <a:rPr lang="en-US"/>
              <a:t>Lorem ipsum dolor sit amet, consectetuer adipiscing elit, sed diam nonummy nibh.</a:t>
            </a:r>
          </a:p>
          <a:p>
            <a:endParaRPr lang="en-US"/>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a:t>Q4. Apr – Jun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369332"/>
          </a:xfrm>
        </p:spPr>
        <p:txBody>
          <a:bodyPr/>
          <a:lstStyle/>
          <a:p>
            <a:r>
              <a:rPr lang="en-US"/>
              <a:t>Lorem ipsum dolor sit amet, consectetuer adipiscing elit, sed diam nonummy nibh.</a:t>
            </a:r>
          </a:p>
          <a:p>
            <a:endParaRPr lang="en-US"/>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9</a:t>
            </a:fld>
            <a:endParaRPr lang="en-US"/>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a:t>Annual Review</a:t>
            </a:r>
          </a:p>
        </p:txBody>
      </p:sp>
      <p:sp>
        <p:nvSpPr>
          <p:cNvPr id="11" name="Date Placeholder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a:lstStyle/>
          <a:p>
            <a:fld id="{6FCA8E82-58CD-E045-8B98-B7A85B79B752}" type="datetime4">
              <a:rPr lang="en-US" smtClean="0"/>
              <a:pPr/>
              <a:t>November 29, 2020</a:t>
            </a:fld>
            <a:endParaRPr lang="en-US"/>
          </a:p>
        </p:txBody>
      </p:sp>
    </p:spTree>
    <p:extLst>
      <p:ext uri="{BB962C8B-B14F-4D97-AF65-F5344CB8AC3E}">
        <p14:creationId xmlns:p14="http://schemas.microsoft.com/office/powerpoint/2010/main" val="250910188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F21D10-BD83-491A-AAA6-945C2DB1EB01}">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Theme1</vt:lpstr>
      <vt:lpstr>Presentation</vt:lpstr>
      <vt:lpstr>Agenda</vt:lpstr>
      <vt:lpstr>Introduction</vt:lpstr>
      <vt:lpstr>Last year</vt:lpstr>
      <vt:lpstr>Growth by sector graph</vt:lpstr>
      <vt:lpstr>Growth by sector table</vt:lpstr>
      <vt:lpstr>Contoso was great to work with.  Patrice was my representative and she anticipated my needs and worked diligently to fix my issue. </vt:lpstr>
      <vt:lpstr>Our team</vt:lpstr>
      <vt:lpstr>Timeline</vt:lpstr>
      <vt:lpstr>Goals for Q1</vt:lpstr>
      <vt:lpstr>Goals for Q2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Austin JIANG</dc:creator>
  <cp:revision>1</cp:revision>
  <dcterms:created xsi:type="dcterms:W3CDTF">2020-11-30T04:48:48Z</dcterms:created>
  <dcterms:modified xsi:type="dcterms:W3CDTF">2020-11-30T04:51:42Z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