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56" r:id="rId3"/>
    <p:sldId id="263" r:id="rId4"/>
    <p:sldId id="258" r:id="rId5"/>
    <p:sldId id="265" r:id="rId6"/>
    <p:sldId id="262" r:id="rId7"/>
    <p:sldId id="259" r:id="rId8"/>
    <p:sldId id="260" r:id="rId9"/>
    <p:sldId id="261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75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/>
    <p:restoredTop sz="94697"/>
  </p:normalViewPr>
  <p:slideViewPr>
    <p:cSldViewPr snapToGrid="0" snapToObjects="1" showGuides="1">
      <p:cViewPr varScale="1">
        <p:scale>
          <a:sx n="119" d="100"/>
          <a:sy n="119" d="100"/>
        </p:scale>
        <p:origin x="600" y="192"/>
      </p:cViewPr>
      <p:guideLst>
        <p:guide orient="horz" pos="3816"/>
        <p:guide pos="7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Chart%202%20in%20Microsoft%20PowerPoint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Chart%20in%20Microsoft%20PowerPoint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Chart%203%20in%20Microsoft%20PowerPoint" TargetMode="Externa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Current USPS</a:t>
            </a:r>
            <a:r>
              <a:rPr lang="en-US" baseline="0" dirty="0"/>
              <a:t> Shipments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 Mail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B4-9040-8444-875EFE41A8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Flat Rate Envelope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B4-9040-8444-875EFE41A8E0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First Class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B4-9040-8444-875EFE41A8E0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Priority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B4-9040-8444-875EFE41A8E0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Priority Express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3B4-9040-8444-875EFE41A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1992783"/>
        <c:axId val="1511994207"/>
      </c:barChart>
      <c:catAx>
        <c:axId val="1511992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994207"/>
        <c:crosses val="autoZero"/>
        <c:auto val="1"/>
        <c:lblAlgn val="ctr"/>
        <c:lblOffset val="100"/>
        <c:noMultiLvlLbl val="0"/>
      </c:catAx>
      <c:valAx>
        <c:axId val="151199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1992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Satisfaction with Shipping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Delivery Speed</c:v>
                </c:pt>
                <c:pt idx="1">
                  <c:v>Condition of package</c:v>
                </c:pt>
                <c:pt idx="2">
                  <c:v>Tracking capability</c:v>
                </c:pt>
                <c:pt idx="3">
                  <c:v>Shipment notifications</c:v>
                </c:pt>
                <c:pt idx="4">
                  <c:v>Ease of use</c:v>
                </c:pt>
                <c:pt idx="5">
                  <c:v>Overall cost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3.4</c:v>
                </c:pt>
                <c:pt idx="5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C-8442-AD3C-74B416C00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9157775"/>
        <c:axId val="1289159407"/>
      </c:barChart>
      <c:catAx>
        <c:axId val="1289157775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159407"/>
        <c:crosses val="autoZero"/>
        <c:auto val="1"/>
        <c:lblAlgn val="ctr"/>
        <c:lblOffset val="0"/>
        <c:noMultiLvlLbl val="0"/>
      </c:catAx>
      <c:valAx>
        <c:axId val="12891594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15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>
          <a:solidFill>
            <a:schemeClr val="accent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Order Shipping Distances from our three distribution warehouses by day for July 2020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 Warehouse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d\-mmm</c:formatCode>
                <c:ptCount val="31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56</c:v>
                </c:pt>
                <c:pt idx="1">
                  <c:v>67</c:v>
                </c:pt>
                <c:pt idx="2">
                  <c:v>17</c:v>
                </c:pt>
                <c:pt idx="3">
                  <c:v>46</c:v>
                </c:pt>
                <c:pt idx="4">
                  <c:v>39</c:v>
                </c:pt>
                <c:pt idx="5">
                  <c:v>68</c:v>
                </c:pt>
                <c:pt idx="6">
                  <c:v>19</c:v>
                </c:pt>
                <c:pt idx="7">
                  <c:v>68</c:v>
                </c:pt>
                <c:pt idx="8">
                  <c:v>45</c:v>
                </c:pt>
                <c:pt idx="9">
                  <c:v>52</c:v>
                </c:pt>
                <c:pt idx="10">
                  <c:v>34</c:v>
                </c:pt>
                <c:pt idx="11">
                  <c:v>57</c:v>
                </c:pt>
                <c:pt idx="12">
                  <c:v>40</c:v>
                </c:pt>
                <c:pt idx="13">
                  <c:v>55</c:v>
                </c:pt>
                <c:pt idx="14">
                  <c:v>71</c:v>
                </c:pt>
                <c:pt idx="15">
                  <c:v>50</c:v>
                </c:pt>
                <c:pt idx="16">
                  <c:v>82</c:v>
                </c:pt>
                <c:pt idx="17">
                  <c:v>51</c:v>
                </c:pt>
                <c:pt idx="18">
                  <c:v>32</c:v>
                </c:pt>
                <c:pt idx="19">
                  <c:v>58</c:v>
                </c:pt>
                <c:pt idx="20">
                  <c:v>20</c:v>
                </c:pt>
                <c:pt idx="21">
                  <c:v>61</c:v>
                </c:pt>
                <c:pt idx="22">
                  <c:v>17</c:v>
                </c:pt>
                <c:pt idx="23">
                  <c:v>83</c:v>
                </c:pt>
                <c:pt idx="24">
                  <c:v>53</c:v>
                </c:pt>
                <c:pt idx="25">
                  <c:v>41</c:v>
                </c:pt>
                <c:pt idx="26">
                  <c:v>36</c:v>
                </c:pt>
                <c:pt idx="27">
                  <c:v>37</c:v>
                </c:pt>
                <c:pt idx="28">
                  <c:v>81</c:v>
                </c:pt>
                <c:pt idx="29">
                  <c:v>16</c:v>
                </c:pt>
                <c:pt idx="3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30-014A-89CF-3304B1BCDB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Red Warehouse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d\-mmm</c:formatCode>
                <c:ptCount val="31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85</c:v>
                </c:pt>
                <c:pt idx="1">
                  <c:v>64</c:v>
                </c:pt>
                <c:pt idx="2">
                  <c:v>95</c:v>
                </c:pt>
                <c:pt idx="3">
                  <c:v>95</c:v>
                </c:pt>
                <c:pt idx="4">
                  <c:v>85</c:v>
                </c:pt>
                <c:pt idx="5">
                  <c:v>94</c:v>
                </c:pt>
                <c:pt idx="6">
                  <c:v>38</c:v>
                </c:pt>
                <c:pt idx="7">
                  <c:v>99</c:v>
                </c:pt>
                <c:pt idx="8">
                  <c:v>90</c:v>
                </c:pt>
                <c:pt idx="9">
                  <c:v>87</c:v>
                </c:pt>
                <c:pt idx="10">
                  <c:v>104</c:v>
                </c:pt>
                <c:pt idx="11">
                  <c:v>50</c:v>
                </c:pt>
                <c:pt idx="12">
                  <c:v>91</c:v>
                </c:pt>
                <c:pt idx="13">
                  <c:v>58</c:v>
                </c:pt>
                <c:pt idx="14">
                  <c:v>58</c:v>
                </c:pt>
                <c:pt idx="15">
                  <c:v>62</c:v>
                </c:pt>
                <c:pt idx="16">
                  <c:v>42</c:v>
                </c:pt>
                <c:pt idx="17">
                  <c:v>88</c:v>
                </c:pt>
                <c:pt idx="18">
                  <c:v>87</c:v>
                </c:pt>
                <c:pt idx="19">
                  <c:v>111</c:v>
                </c:pt>
                <c:pt idx="20">
                  <c:v>80</c:v>
                </c:pt>
                <c:pt idx="21">
                  <c:v>91</c:v>
                </c:pt>
                <c:pt idx="22">
                  <c:v>80</c:v>
                </c:pt>
                <c:pt idx="23">
                  <c:v>49</c:v>
                </c:pt>
                <c:pt idx="24">
                  <c:v>46</c:v>
                </c:pt>
                <c:pt idx="25">
                  <c:v>36</c:v>
                </c:pt>
                <c:pt idx="26">
                  <c:v>84</c:v>
                </c:pt>
                <c:pt idx="27">
                  <c:v>51</c:v>
                </c:pt>
                <c:pt idx="28">
                  <c:v>42</c:v>
                </c:pt>
                <c:pt idx="29">
                  <c:v>106</c:v>
                </c:pt>
                <c:pt idx="3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30-014A-89CF-3304B1BCDB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 Warehouse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Sheet1!$A$2:$A$32</c:f>
              <c:numCache>
                <c:formatCode>d\-mmm</c:formatCode>
                <c:ptCount val="31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111</c:v>
                </c:pt>
                <c:pt idx="1">
                  <c:v>28</c:v>
                </c:pt>
                <c:pt idx="2">
                  <c:v>110</c:v>
                </c:pt>
                <c:pt idx="3">
                  <c:v>50</c:v>
                </c:pt>
                <c:pt idx="4">
                  <c:v>78</c:v>
                </c:pt>
                <c:pt idx="5">
                  <c:v>35</c:v>
                </c:pt>
                <c:pt idx="6">
                  <c:v>122</c:v>
                </c:pt>
                <c:pt idx="7">
                  <c:v>90</c:v>
                </c:pt>
                <c:pt idx="8">
                  <c:v>142</c:v>
                </c:pt>
                <c:pt idx="9">
                  <c:v>138</c:v>
                </c:pt>
                <c:pt idx="10">
                  <c:v>36</c:v>
                </c:pt>
                <c:pt idx="11">
                  <c:v>117</c:v>
                </c:pt>
                <c:pt idx="12">
                  <c:v>133</c:v>
                </c:pt>
                <c:pt idx="13">
                  <c:v>45</c:v>
                </c:pt>
                <c:pt idx="14">
                  <c:v>61</c:v>
                </c:pt>
                <c:pt idx="15">
                  <c:v>176</c:v>
                </c:pt>
                <c:pt idx="16">
                  <c:v>93</c:v>
                </c:pt>
                <c:pt idx="17">
                  <c:v>173</c:v>
                </c:pt>
                <c:pt idx="18">
                  <c:v>135</c:v>
                </c:pt>
                <c:pt idx="19">
                  <c:v>156</c:v>
                </c:pt>
                <c:pt idx="20">
                  <c:v>170</c:v>
                </c:pt>
                <c:pt idx="21">
                  <c:v>83</c:v>
                </c:pt>
                <c:pt idx="22">
                  <c:v>83</c:v>
                </c:pt>
                <c:pt idx="23">
                  <c:v>146</c:v>
                </c:pt>
                <c:pt idx="24">
                  <c:v>162</c:v>
                </c:pt>
                <c:pt idx="25">
                  <c:v>51</c:v>
                </c:pt>
                <c:pt idx="26">
                  <c:v>63</c:v>
                </c:pt>
                <c:pt idx="27">
                  <c:v>108</c:v>
                </c:pt>
                <c:pt idx="28">
                  <c:v>120</c:v>
                </c:pt>
                <c:pt idx="29">
                  <c:v>137</c:v>
                </c:pt>
                <c:pt idx="30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30-014A-89CF-3304B1BCDB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6919199"/>
        <c:axId val="1301636191"/>
      </c:barChart>
      <c:dateAx>
        <c:axId val="1286919199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636191"/>
        <c:crosses val="autoZero"/>
        <c:auto val="1"/>
        <c:lblOffset val="100"/>
        <c:baseTimeUnit val="days"/>
      </c:dateAx>
      <c:valAx>
        <c:axId val="1301636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9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Complaints</c:v>
                </c:pt>
              </c:strCache>
            </c:strRef>
          </c:tx>
          <c:dPt>
            <c:idx val="0"/>
            <c:bubble3D val="0"/>
            <c:explosion val="18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02BE-C64F-8522-23D5C20701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6B8-E54B-AB78-44C945D9B1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6B8-E54B-AB78-44C945D9B1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6B8-E54B-AB78-44C945D9B1FF}"/>
              </c:ext>
            </c:extLst>
          </c:dPt>
          <c:cat>
            <c:strRef>
              <c:f>Sheet1!$A$2:$A$5</c:f>
              <c:strCache>
                <c:ptCount val="4"/>
                <c:pt idx="0">
                  <c:v>Damage</c:v>
                </c:pt>
                <c:pt idx="1">
                  <c:v>Late Arrival</c:v>
                </c:pt>
                <c:pt idx="2">
                  <c:v>No tracking</c:v>
                </c:pt>
                <c:pt idx="3">
                  <c:v>Wrong address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5.0999999999999996</c:v>
                </c:pt>
                <c:pt idx="2">
                  <c:v>3.8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BE-C64F-8522-23D5C20701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Damage Issues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418-854F-BAF0-B79809F355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418-854F-BAF0-B79809F355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418-854F-BAF0-B79809F355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418-854F-BAF0-B79809F3553E}"/>
              </c:ext>
            </c:extLst>
          </c:dPt>
          <c:cat>
            <c:strRef>
              <c:f>Sheet1!$A$2:$A$5</c:f>
              <c:strCache>
                <c:ptCount val="4"/>
                <c:pt idx="0">
                  <c:v>Box damaged in shipment</c:v>
                </c:pt>
                <c:pt idx="1">
                  <c:v>Product damanged</c:v>
                </c:pt>
                <c:pt idx="2">
                  <c:v>Package wet</c:v>
                </c:pt>
                <c:pt idx="3">
                  <c:v>Holes in box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3-CB4F-B22D-BB96E7D39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2 in Microsoft PowerPoint]Sheet1'!$A$2</c:f>
              <c:strCache>
                <c:ptCount val="1"/>
                <c:pt idx="0">
                  <c:v>Category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4A-2D46-B60A-08714D75869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4A-2D46-B60A-08714D7586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2 in Microsoft PowerPoint]Sheet1'!$B$1:$G$1</c:f>
              <c:strCache>
                <c:ptCount val="6"/>
                <c:pt idx="0">
                  <c:v>Media Mail</c:v>
                </c:pt>
                <c:pt idx="1">
                  <c:v>Flat Rate Envelope</c:v>
                </c:pt>
                <c:pt idx="2">
                  <c:v>Flat Rate Box</c:v>
                </c:pt>
                <c:pt idx="3">
                  <c:v>First Class</c:v>
                </c:pt>
                <c:pt idx="4">
                  <c:v>Priority</c:v>
                </c:pt>
                <c:pt idx="5">
                  <c:v>Priority Express</c:v>
                </c:pt>
              </c:strCache>
            </c:strRef>
          </c:cat>
          <c:val>
            <c:numRef>
              <c:f>'[Chart 2 in Microsoft PowerPoint]Sheet1'!$B$2:$G$2</c:f>
              <c:numCache>
                <c:formatCode>0%</c:formatCode>
                <c:ptCount val="6"/>
                <c:pt idx="0">
                  <c:v>7.0000000000000007E-2</c:v>
                </c:pt>
                <c:pt idx="1">
                  <c:v>0.11</c:v>
                </c:pt>
                <c:pt idx="2">
                  <c:v>0.18</c:v>
                </c:pt>
                <c:pt idx="3">
                  <c:v>0.31</c:v>
                </c:pt>
                <c:pt idx="4">
                  <c:v>0.26</c:v>
                </c:pt>
                <c:pt idx="5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4A-2D46-B60A-08714D758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27"/>
        <c:axId val="1412489120"/>
        <c:axId val="1412490752"/>
      </c:barChart>
      <c:catAx>
        <c:axId val="141248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490752"/>
        <c:crosses val="autoZero"/>
        <c:auto val="0"/>
        <c:lblAlgn val="ctr"/>
        <c:lblOffset val="100"/>
        <c:noMultiLvlLbl val="0"/>
      </c:catAx>
      <c:valAx>
        <c:axId val="14124907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1248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'[Chart in Microsoft PowerPoint]Sheet1'!$H$9</c:f>
              <c:strCache>
                <c:ptCount val="1"/>
                <c:pt idx="0">
                  <c:v>Blue Warehouse</c:v>
                </c:pt>
              </c:strCache>
            </c:strRef>
          </c:tx>
          <c:spPr>
            <a:ln w="635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'[Chart in Microsoft PowerPoint]Sheet1'!$I$8:$AM$8</c:f>
              <c:numCache>
                <c:formatCode>d\-mmm</c:formatCode>
                <c:ptCount val="31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</c:numCache>
            </c:numRef>
          </c:cat>
          <c:val>
            <c:numRef>
              <c:f>'[Chart in Microsoft PowerPoint]Sheet1'!$I$9:$AM$9</c:f>
              <c:numCache>
                <c:formatCode>General</c:formatCode>
                <c:ptCount val="31"/>
                <c:pt idx="0">
                  <c:v>56</c:v>
                </c:pt>
                <c:pt idx="1">
                  <c:v>67</c:v>
                </c:pt>
                <c:pt idx="2">
                  <c:v>17</c:v>
                </c:pt>
                <c:pt idx="3">
                  <c:v>46</c:v>
                </c:pt>
                <c:pt idx="4">
                  <c:v>39</c:v>
                </c:pt>
                <c:pt idx="5">
                  <c:v>68</c:v>
                </c:pt>
                <c:pt idx="6">
                  <c:v>19</c:v>
                </c:pt>
                <c:pt idx="7">
                  <c:v>68</c:v>
                </c:pt>
                <c:pt idx="8">
                  <c:v>45</c:v>
                </c:pt>
                <c:pt idx="9">
                  <c:v>52</c:v>
                </c:pt>
                <c:pt idx="10">
                  <c:v>34</c:v>
                </c:pt>
                <c:pt idx="11">
                  <c:v>57</c:v>
                </c:pt>
                <c:pt idx="12">
                  <c:v>40</c:v>
                </c:pt>
                <c:pt idx="13">
                  <c:v>55</c:v>
                </c:pt>
                <c:pt idx="14">
                  <c:v>71</c:v>
                </c:pt>
                <c:pt idx="15">
                  <c:v>50</c:v>
                </c:pt>
                <c:pt idx="16">
                  <c:v>82</c:v>
                </c:pt>
                <c:pt idx="17">
                  <c:v>51</c:v>
                </c:pt>
                <c:pt idx="18">
                  <c:v>32</c:v>
                </c:pt>
                <c:pt idx="19">
                  <c:v>58</c:v>
                </c:pt>
                <c:pt idx="20">
                  <c:v>20</c:v>
                </c:pt>
                <c:pt idx="21">
                  <c:v>61</c:v>
                </c:pt>
                <c:pt idx="22">
                  <c:v>17</c:v>
                </c:pt>
                <c:pt idx="23">
                  <c:v>83</c:v>
                </c:pt>
                <c:pt idx="24">
                  <c:v>53</c:v>
                </c:pt>
                <c:pt idx="25">
                  <c:v>41</c:v>
                </c:pt>
                <c:pt idx="26">
                  <c:v>36</c:v>
                </c:pt>
                <c:pt idx="27">
                  <c:v>37</c:v>
                </c:pt>
                <c:pt idx="28">
                  <c:v>81</c:v>
                </c:pt>
                <c:pt idx="29">
                  <c:v>16</c:v>
                </c:pt>
                <c:pt idx="30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BA-B34A-BC2F-3CC529D53FE9}"/>
            </c:ext>
          </c:extLst>
        </c:ser>
        <c:ser>
          <c:idx val="1"/>
          <c:order val="1"/>
          <c:tx>
            <c:strRef>
              <c:f>'[Chart in Microsoft PowerPoint]Sheet1'!$H$10</c:f>
              <c:strCache>
                <c:ptCount val="1"/>
                <c:pt idx="0">
                  <c:v>Red Warehouse</c:v>
                </c:pt>
              </c:strCache>
            </c:strRef>
          </c:tx>
          <c:spPr>
            <a:ln w="28575" cap="rnd">
              <a:solidFill>
                <a:srgbClr val="C00000">
                  <a:alpha val="5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'[Chart in Microsoft PowerPoint]Sheet1'!$I$8:$AM$8</c:f>
              <c:numCache>
                <c:formatCode>d\-mmm</c:formatCode>
                <c:ptCount val="31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</c:numCache>
            </c:numRef>
          </c:cat>
          <c:val>
            <c:numRef>
              <c:f>'[Chart in Microsoft PowerPoint]Sheet1'!$I$10:$AM$10</c:f>
              <c:numCache>
                <c:formatCode>General</c:formatCode>
                <c:ptCount val="31"/>
                <c:pt idx="0">
                  <c:v>85</c:v>
                </c:pt>
                <c:pt idx="1">
                  <c:v>64</c:v>
                </c:pt>
                <c:pt idx="2">
                  <c:v>95</c:v>
                </c:pt>
                <c:pt idx="3">
                  <c:v>95</c:v>
                </c:pt>
                <c:pt idx="4">
                  <c:v>85</c:v>
                </c:pt>
                <c:pt idx="5">
                  <c:v>94</c:v>
                </c:pt>
                <c:pt idx="6">
                  <c:v>38</c:v>
                </c:pt>
                <c:pt idx="7">
                  <c:v>99</c:v>
                </c:pt>
                <c:pt idx="8">
                  <c:v>90</c:v>
                </c:pt>
                <c:pt idx="9">
                  <c:v>87</c:v>
                </c:pt>
                <c:pt idx="10">
                  <c:v>104</c:v>
                </c:pt>
                <c:pt idx="11">
                  <c:v>50</c:v>
                </c:pt>
                <c:pt idx="12">
                  <c:v>91</c:v>
                </c:pt>
                <c:pt idx="13">
                  <c:v>58</c:v>
                </c:pt>
                <c:pt idx="14">
                  <c:v>58</c:v>
                </c:pt>
                <c:pt idx="15">
                  <c:v>62</c:v>
                </c:pt>
                <c:pt idx="16">
                  <c:v>42</c:v>
                </c:pt>
                <c:pt idx="17">
                  <c:v>88</c:v>
                </c:pt>
                <c:pt idx="18">
                  <c:v>87</c:v>
                </c:pt>
                <c:pt idx="19">
                  <c:v>111</c:v>
                </c:pt>
                <c:pt idx="20">
                  <c:v>80</c:v>
                </c:pt>
                <c:pt idx="21">
                  <c:v>91</c:v>
                </c:pt>
                <c:pt idx="22">
                  <c:v>80</c:v>
                </c:pt>
                <c:pt idx="23">
                  <c:v>49</c:v>
                </c:pt>
                <c:pt idx="24">
                  <c:v>46</c:v>
                </c:pt>
                <c:pt idx="25">
                  <c:v>36</c:v>
                </c:pt>
                <c:pt idx="26">
                  <c:v>84</c:v>
                </c:pt>
                <c:pt idx="27">
                  <c:v>51</c:v>
                </c:pt>
                <c:pt idx="28">
                  <c:v>42</c:v>
                </c:pt>
                <c:pt idx="29">
                  <c:v>106</c:v>
                </c:pt>
                <c:pt idx="30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BA-B34A-BC2F-3CC529D53FE9}"/>
            </c:ext>
          </c:extLst>
        </c:ser>
        <c:ser>
          <c:idx val="2"/>
          <c:order val="2"/>
          <c:tx>
            <c:strRef>
              <c:f>'[Chart in Microsoft PowerPoint]Sheet1'!$H$11</c:f>
              <c:strCache>
                <c:ptCount val="1"/>
                <c:pt idx="0">
                  <c:v>Green Warehouse</c:v>
                </c:pt>
              </c:strCache>
            </c:strRef>
          </c:tx>
          <c:spPr>
            <a:ln w="28575" cap="rnd">
              <a:solidFill>
                <a:schemeClr val="accent6">
                  <a:alpha val="56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'[Chart in Microsoft PowerPoint]Sheet1'!$I$8:$AM$8</c:f>
              <c:numCache>
                <c:formatCode>d\-mmm</c:formatCode>
                <c:ptCount val="31"/>
                <c:pt idx="0">
                  <c:v>44013</c:v>
                </c:pt>
                <c:pt idx="1">
                  <c:v>44014</c:v>
                </c:pt>
                <c:pt idx="2">
                  <c:v>44015</c:v>
                </c:pt>
                <c:pt idx="3">
                  <c:v>44016</c:v>
                </c:pt>
                <c:pt idx="4">
                  <c:v>44017</c:v>
                </c:pt>
                <c:pt idx="5">
                  <c:v>44018</c:v>
                </c:pt>
                <c:pt idx="6">
                  <c:v>44019</c:v>
                </c:pt>
                <c:pt idx="7">
                  <c:v>44020</c:v>
                </c:pt>
                <c:pt idx="8">
                  <c:v>44021</c:v>
                </c:pt>
                <c:pt idx="9">
                  <c:v>44022</c:v>
                </c:pt>
                <c:pt idx="10">
                  <c:v>44023</c:v>
                </c:pt>
                <c:pt idx="11">
                  <c:v>44024</c:v>
                </c:pt>
                <c:pt idx="12">
                  <c:v>44025</c:v>
                </c:pt>
                <c:pt idx="13">
                  <c:v>44026</c:v>
                </c:pt>
                <c:pt idx="14">
                  <c:v>44027</c:v>
                </c:pt>
                <c:pt idx="15">
                  <c:v>44028</c:v>
                </c:pt>
                <c:pt idx="16">
                  <c:v>44029</c:v>
                </c:pt>
                <c:pt idx="17">
                  <c:v>44030</c:v>
                </c:pt>
                <c:pt idx="18">
                  <c:v>44031</c:v>
                </c:pt>
                <c:pt idx="19">
                  <c:v>44032</c:v>
                </c:pt>
                <c:pt idx="20">
                  <c:v>44033</c:v>
                </c:pt>
                <c:pt idx="21">
                  <c:v>44034</c:v>
                </c:pt>
                <c:pt idx="22">
                  <c:v>44035</c:v>
                </c:pt>
                <c:pt idx="23">
                  <c:v>44036</c:v>
                </c:pt>
                <c:pt idx="24">
                  <c:v>44037</c:v>
                </c:pt>
                <c:pt idx="25">
                  <c:v>44038</c:v>
                </c:pt>
                <c:pt idx="26">
                  <c:v>44039</c:v>
                </c:pt>
                <c:pt idx="27">
                  <c:v>44040</c:v>
                </c:pt>
                <c:pt idx="28">
                  <c:v>44041</c:v>
                </c:pt>
                <c:pt idx="29">
                  <c:v>44042</c:v>
                </c:pt>
                <c:pt idx="30">
                  <c:v>44043</c:v>
                </c:pt>
              </c:numCache>
            </c:numRef>
          </c:cat>
          <c:val>
            <c:numRef>
              <c:f>'[Chart in Microsoft PowerPoint]Sheet1'!$I$11:$AM$11</c:f>
              <c:numCache>
                <c:formatCode>General</c:formatCode>
                <c:ptCount val="31"/>
                <c:pt idx="0">
                  <c:v>111</c:v>
                </c:pt>
                <c:pt idx="1">
                  <c:v>28</c:v>
                </c:pt>
                <c:pt idx="2">
                  <c:v>110</c:v>
                </c:pt>
                <c:pt idx="3">
                  <c:v>50</c:v>
                </c:pt>
                <c:pt idx="4">
                  <c:v>78</c:v>
                </c:pt>
                <c:pt idx="5">
                  <c:v>35</c:v>
                </c:pt>
                <c:pt idx="6">
                  <c:v>122</c:v>
                </c:pt>
                <c:pt idx="7">
                  <c:v>90</c:v>
                </c:pt>
                <c:pt idx="8">
                  <c:v>142</c:v>
                </c:pt>
                <c:pt idx="9">
                  <c:v>138</c:v>
                </c:pt>
                <c:pt idx="10">
                  <c:v>36</c:v>
                </c:pt>
                <c:pt idx="11">
                  <c:v>117</c:v>
                </c:pt>
                <c:pt idx="12">
                  <c:v>133</c:v>
                </c:pt>
                <c:pt idx="13">
                  <c:v>45</c:v>
                </c:pt>
                <c:pt idx="14">
                  <c:v>61</c:v>
                </c:pt>
                <c:pt idx="15">
                  <c:v>176</c:v>
                </c:pt>
                <c:pt idx="16">
                  <c:v>93</c:v>
                </c:pt>
                <c:pt idx="17">
                  <c:v>173</c:v>
                </c:pt>
                <c:pt idx="18">
                  <c:v>135</c:v>
                </c:pt>
                <c:pt idx="19">
                  <c:v>156</c:v>
                </c:pt>
                <c:pt idx="20">
                  <c:v>170</c:v>
                </c:pt>
                <c:pt idx="21">
                  <c:v>83</c:v>
                </c:pt>
                <c:pt idx="22">
                  <c:v>83</c:v>
                </c:pt>
                <c:pt idx="23">
                  <c:v>146</c:v>
                </c:pt>
                <c:pt idx="24">
                  <c:v>162</c:v>
                </c:pt>
                <c:pt idx="25">
                  <c:v>51</c:v>
                </c:pt>
                <c:pt idx="26">
                  <c:v>63</c:v>
                </c:pt>
                <c:pt idx="27">
                  <c:v>108</c:v>
                </c:pt>
                <c:pt idx="28">
                  <c:v>120</c:v>
                </c:pt>
                <c:pt idx="29">
                  <c:v>137</c:v>
                </c:pt>
                <c:pt idx="30">
                  <c:v>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BA-B34A-BC2F-3CC529D53F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7436032"/>
        <c:axId val="1346903408"/>
      </c:lineChart>
      <c:dateAx>
        <c:axId val="1297436032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903408"/>
        <c:crosses val="autoZero"/>
        <c:auto val="1"/>
        <c:lblOffset val="100"/>
        <c:baseTimeUnit val="days"/>
        <c:majorUnit val="7"/>
        <c:majorTimeUnit val="days"/>
      </c:dateAx>
      <c:valAx>
        <c:axId val="1346903408"/>
        <c:scaling>
          <c:orientation val="minMax"/>
          <c:max val="18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4360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'[Chart 3 in Microsoft PowerPoint]Sheet1'!$I$19:$I$25</cx:f>
        <cx:lvl ptCount="7">
          <cx:pt idx="0">Box damaged</cx:pt>
          <cx:pt idx="1">Product damage</cx:pt>
          <cx:pt idx="2">Package wet</cx:pt>
          <cx:pt idx="3">Holes in box</cx:pt>
          <cx:pt idx="4">Late arrival</cx:pt>
          <cx:pt idx="5">Wrong address</cx:pt>
          <cx:pt idx="6">No tracking</cx:pt>
        </cx:lvl>
      </cx:strDim>
      <cx:numDim type="size">
        <cx:f>'[Chart 3 in Microsoft PowerPoint]Sheet1'!$J$19:$J$25</cx:f>
        <cx:lvl ptCount="7" formatCode="General">
          <cx:pt idx="0">8</cx:pt>
          <cx:pt idx="1">3</cx:pt>
          <cx:pt idx="2">1</cx:pt>
          <cx:pt idx="3">2</cx:pt>
          <cx:pt idx="4">5</cx:pt>
          <cx:pt idx="5">2</cx:pt>
          <cx:pt idx="6">4</cx:pt>
        </cx:lvl>
      </cx:numDim>
    </cx:data>
  </cx:chartData>
  <cx:chart>
    <cx:plotArea>
      <cx:plotAreaRegion>
        <cx:series layoutId="treemap" uniqueId="{F88F1879-4F54-8D4D-A37B-E8E71B5EB885}"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/>
                </a:pPr>
                <a:endParaRPr lang="en-US" sz="16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| 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en-US" sz="16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Box damaged| 8</a:t>
                  </a:r>
                </a:p>
              </cx:txPr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en-US" sz="16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Product damage| 3</a:t>
                  </a:r>
                </a:p>
              </cx:txPr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en-US" sz="16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Package wet| 1</a:t>
                  </a:r>
                </a:p>
              </cx:txPr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b="1"/>
                  </a:pPr>
                  <a:r>
                    <a:rPr lang="en-US" sz="16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Holes in box| 2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8:12:13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8:12:1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8:12:16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3T18:13:0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8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9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2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9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9FFE-5B6A-4C42-A39F-7513BE6D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Slides</a:t>
            </a:r>
          </a:p>
        </p:txBody>
      </p:sp>
    </p:spTree>
    <p:extLst>
      <p:ext uri="{BB962C8B-B14F-4D97-AF65-F5344CB8AC3E}">
        <p14:creationId xmlns:p14="http://schemas.microsoft.com/office/powerpoint/2010/main" val="357010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EB8-23CE-A746-B188-BB348232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9" y="-32978"/>
            <a:ext cx="10515600" cy="1325563"/>
          </a:xfrm>
        </p:spPr>
        <p:txBody>
          <a:bodyPr/>
          <a:lstStyle/>
          <a:p>
            <a:r>
              <a:rPr lang="en-US" dirty="0">
                <a:latin typeface="Euphemia UCAS" panose="020B0503040102020104" pitchFamily="34" charset="-79"/>
                <a:cs typeface="Euphemia UCAS" panose="020B0503040102020104" pitchFamily="34" charset="-79"/>
              </a:rPr>
              <a:t>SHIPPING DISTANCES for JULY 2020</a:t>
            </a:r>
          </a:p>
        </p:txBody>
      </p:sp>
      <p:graphicFrame>
        <p:nvGraphicFramePr>
          <p:cNvPr id="7" name="Chart 6" descr="Shipping distance graph for the 3 warehouses, Red, Blue and Green.  Shows average distance greatest for Green and least for Blue.">
            <a:extLst>
              <a:ext uri="{FF2B5EF4-FFF2-40B4-BE49-F238E27FC236}">
                <a16:creationId xmlns:a16="http://schemas.microsoft.com/office/drawing/2014/main" id="{B2FDC100-C6C8-E643-9479-43A161C62A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302269"/>
              </p:ext>
            </p:extLst>
          </p:nvPr>
        </p:nvGraphicFramePr>
        <p:xfrm>
          <a:off x="999853" y="1643786"/>
          <a:ext cx="10401300" cy="478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B6FC06-D1D9-0042-BCD9-8E84886E2A0C}"/>
              </a:ext>
            </a:extLst>
          </p:cNvPr>
          <p:cNvSpPr txBox="1"/>
          <p:nvPr/>
        </p:nvSpPr>
        <p:spPr>
          <a:xfrm>
            <a:off x="10201330" y="1382176"/>
            <a:ext cx="1981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Euphemia UCAS" panose="020B0503040102020104" pitchFamily="34" charset="-79"/>
                <a:cs typeface="Euphemia UCAS" panose="020B0503040102020104" pitchFamily="34" charset="-79"/>
              </a:rPr>
              <a:t>GREEN WAREHOUSE </a:t>
            </a:r>
          </a:p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Euphemia UCAS" panose="020B0503040102020104" pitchFamily="34" charset="-79"/>
                <a:cs typeface="Euphemia UCAS" panose="020B0503040102020104" pitchFamily="34" charset="-79"/>
              </a:rPr>
              <a:t>AVG 107 MILES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3659F0-00AA-0647-B6AA-42CDE28191DE}"/>
              </a:ext>
            </a:extLst>
          </p:cNvPr>
          <p:cNvSpPr txBox="1"/>
          <p:nvPr/>
        </p:nvSpPr>
        <p:spPr>
          <a:xfrm>
            <a:off x="10825299" y="4952605"/>
            <a:ext cx="1264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Euphemia UCAS" panose="020B0503040102020104" pitchFamily="34" charset="-79"/>
                <a:cs typeface="Euphemia UCAS" panose="020B0503040102020104" pitchFamily="34" charset="-79"/>
              </a:rPr>
              <a:t>BLUE WAREHOUSE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  <a:latin typeface="Euphemia UCAS" panose="020B0503040102020104" pitchFamily="34" charset="-79"/>
                <a:cs typeface="Euphemia UCAS" panose="020B0503040102020104" pitchFamily="34" charset="-79"/>
              </a:rPr>
              <a:t>AVG 49 MILES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CE84A-C535-6045-AE39-765BB456FA02}"/>
              </a:ext>
            </a:extLst>
          </p:cNvPr>
          <p:cNvSpPr txBox="1"/>
          <p:nvPr/>
        </p:nvSpPr>
        <p:spPr>
          <a:xfrm>
            <a:off x="10825299" y="3294120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Euphemia UCAS" panose="020B0503040102020104" pitchFamily="34" charset="-79"/>
                <a:cs typeface="Euphemia UCAS" panose="020B0503040102020104" pitchFamily="34" charset="-79"/>
              </a:rPr>
              <a:t>RED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Euphemia UCAS" panose="020B0503040102020104" pitchFamily="34" charset="-79"/>
                <a:cs typeface="Euphemia UCAS" panose="020B0503040102020104" pitchFamily="34" charset="-79"/>
              </a:rPr>
              <a:t>WAREHOUSE</a:t>
            </a:r>
          </a:p>
        </p:txBody>
      </p:sp>
    </p:spTree>
    <p:extLst>
      <p:ext uri="{BB962C8B-B14F-4D97-AF65-F5344CB8AC3E}">
        <p14:creationId xmlns:p14="http://schemas.microsoft.com/office/powerpoint/2010/main" val="5476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8E29F4-65B4-E64B-88BB-D5BC1F4FA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Shipping Survey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3CE0B2-8D8B-2649-B15B-1912E5A86A69}"/>
              </a:ext>
            </a:extLst>
          </p:cNvPr>
          <p:cNvGraphicFramePr/>
          <p:nvPr/>
        </p:nvGraphicFramePr>
        <p:xfrm>
          <a:off x="912192" y="1690688"/>
          <a:ext cx="5057912" cy="4491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E6D97F2-EEF4-C04C-BAF5-12AF7F0BE74E}"/>
              </a:ext>
            </a:extLst>
          </p:cNvPr>
          <p:cNvGraphicFramePr/>
          <p:nvPr/>
        </p:nvGraphicFramePr>
        <p:xfrm>
          <a:off x="6451822" y="2194560"/>
          <a:ext cx="5057912" cy="4167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BEEC6E-FB5E-A347-B6A9-4A8E7BD4FEC4}"/>
              </a:ext>
            </a:extLst>
          </p:cNvPr>
          <p:cNvSpPr txBox="1"/>
          <p:nvPr/>
        </p:nvSpPr>
        <p:spPr>
          <a:xfrm>
            <a:off x="9290244" y="6362070"/>
            <a:ext cx="29017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1 = Not At All Satisfied; 5 = Completely Satisfied</a:t>
            </a:r>
          </a:p>
        </p:txBody>
      </p:sp>
    </p:spTree>
    <p:extLst>
      <p:ext uri="{BB962C8B-B14F-4D97-AF65-F5344CB8AC3E}">
        <p14:creationId xmlns:p14="http://schemas.microsoft.com/office/powerpoint/2010/main" val="214781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FEB8-23CE-A746-B188-BB348232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DISTANCES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5435C93-8D5E-C749-8018-A4099842AB07}"/>
              </a:ext>
            </a:extLst>
          </p:cNvPr>
          <p:cNvGraphicFramePr/>
          <p:nvPr/>
        </p:nvGraphicFramePr>
        <p:xfrm>
          <a:off x="3883660" y="2514600"/>
          <a:ext cx="7317740" cy="3722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71BA30-4E56-D949-B316-9E73E1D5F407}"/>
              </a:ext>
            </a:extLst>
          </p:cNvPr>
          <p:cNvSpPr txBox="1"/>
          <p:nvPr/>
        </p:nvSpPr>
        <p:spPr>
          <a:xfrm>
            <a:off x="350520" y="1690688"/>
            <a:ext cx="3032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Distances in miles</a:t>
            </a:r>
          </a:p>
          <a:p>
            <a:pPr marL="27432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Green warehouse is experiencing the longest order distances</a:t>
            </a:r>
          </a:p>
          <a:p>
            <a:pPr marL="731520" lvl="2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Avg. 107.3 miles</a:t>
            </a:r>
          </a:p>
          <a:p>
            <a:pPr marL="27432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Blue warehouse is experiencing the shortest shipping distances</a:t>
            </a:r>
          </a:p>
          <a:p>
            <a:pPr marL="731520" lvl="2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Avg. 48.7 miles</a:t>
            </a:r>
          </a:p>
          <a:p>
            <a:pPr marL="27432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F1D-CA10-4343-8D7D-47CB2F78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Shipping Complaints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46CBEC-851E-9349-B2A4-D31EB035D869}"/>
              </a:ext>
            </a:extLst>
          </p:cNvPr>
          <p:cNvGraphicFramePr/>
          <p:nvPr/>
        </p:nvGraphicFramePr>
        <p:xfrm>
          <a:off x="315843" y="2279374"/>
          <a:ext cx="5945809" cy="3918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580DA5-0A24-4247-A8E0-5CD467551CFB}"/>
              </a:ext>
            </a:extLst>
          </p:cNvPr>
          <p:cNvGraphicFramePr/>
          <p:nvPr/>
        </p:nvGraphicFramePr>
        <p:xfrm>
          <a:off x="6096000" y="2623930"/>
          <a:ext cx="4731028" cy="2984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E706C0-155F-EC40-B874-77B7CFB662E0}"/>
              </a:ext>
            </a:extLst>
          </p:cNvPr>
          <p:cNvCxnSpPr>
            <a:cxnSpLocks/>
          </p:cNvCxnSpPr>
          <p:nvPr/>
        </p:nvCxnSpPr>
        <p:spPr>
          <a:xfrm>
            <a:off x="5930348" y="3929270"/>
            <a:ext cx="1000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5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7536BC-E099-5645-886C-6481E812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 Slides</a:t>
            </a:r>
          </a:p>
        </p:txBody>
      </p:sp>
    </p:spTree>
    <p:extLst>
      <p:ext uri="{BB962C8B-B14F-4D97-AF65-F5344CB8AC3E}">
        <p14:creationId xmlns:p14="http://schemas.microsoft.com/office/powerpoint/2010/main" val="378944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hipping Policies">
            <a:extLst>
              <a:ext uri="{FF2B5EF4-FFF2-40B4-BE49-F238E27FC236}">
                <a16:creationId xmlns:a16="http://schemas.microsoft.com/office/drawing/2014/main" id="{F6F326D1-4488-C643-916C-0EE5977E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09" y="0"/>
            <a:ext cx="9879981" cy="673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FD9DD0-8C66-E047-AB3F-1CF525C37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Euphemia UCAS" panose="020B0503040102020104" pitchFamily="34" charset="-79"/>
                <a:cs typeface="Euphemia UCAS" panose="020B0503040102020104" pitchFamily="34" charset="-79"/>
              </a:rPr>
              <a:t>Shipping Division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4C762-0CAD-1149-906E-F6B82DAE5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phemia UCAS" panose="020B0503040102020104" pitchFamily="34" charset="-79"/>
                <a:cs typeface="Euphemia UCAS" panose="020B0503040102020104" pitchFamily="34" charset="-79"/>
              </a:rPr>
              <a:t>Customer Experience</a:t>
            </a:r>
          </a:p>
          <a:p>
            <a:r>
              <a:rPr lang="en-US" dirty="0">
                <a:latin typeface="Euphemia UCAS" panose="020B0503040102020104" pitchFamily="34" charset="-79"/>
                <a:cs typeface="Euphemia UCAS" panose="020B0503040102020104" pitchFamily="34" charset="-79"/>
              </a:rPr>
              <a:t>23 Oct 2020</a:t>
            </a:r>
          </a:p>
          <a:p>
            <a:endParaRPr lang="en-US" dirty="0">
              <a:latin typeface="Euphemia UCAS" panose="020B0503040102020104" pitchFamily="34" charset="-79"/>
              <a:cs typeface="Euphemia UCAS" panose="020B0503040102020104" pitchFamily="34" charset="-79"/>
            </a:endParaRPr>
          </a:p>
          <a:p>
            <a:r>
              <a:rPr lang="en-US" dirty="0">
                <a:latin typeface="Euphemia UCAS" panose="020B0503040102020104" pitchFamily="34" charset="-79"/>
                <a:cs typeface="Euphemia UCAS" panose="020B0503040102020104" pitchFamily="34" charset="-79"/>
              </a:rPr>
              <a:t>Laura Bishop</a:t>
            </a:r>
          </a:p>
        </p:txBody>
      </p:sp>
    </p:spTree>
    <p:extLst>
      <p:ext uri="{BB962C8B-B14F-4D97-AF65-F5344CB8AC3E}">
        <p14:creationId xmlns:p14="http://schemas.microsoft.com/office/powerpoint/2010/main" val="270270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8E29F4-65B4-E64B-88BB-D5BC1F4F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US" dirty="0">
                <a:latin typeface="Euphemia UCAS" panose="020B0503040102020104" pitchFamily="34" charset="-79"/>
                <a:cs typeface="Euphemia UCAS" panose="020B0503040102020104" pitchFamily="34" charset="-79"/>
              </a:rPr>
              <a:t>Customer Shipping Survey - Methods</a:t>
            </a:r>
          </a:p>
        </p:txBody>
      </p:sp>
      <p:graphicFrame>
        <p:nvGraphicFramePr>
          <p:cNvPr id="8" name="Chart 7" descr="Customer Shipping Survey results showing First Class and Priority mail are the most used shipping methods.">
            <a:extLst>
              <a:ext uri="{FF2B5EF4-FFF2-40B4-BE49-F238E27FC236}">
                <a16:creationId xmlns:a16="http://schemas.microsoft.com/office/drawing/2014/main" id="{85AC8EC6-E216-694F-AF03-833B19AD3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740663"/>
              </p:ext>
            </p:extLst>
          </p:nvPr>
        </p:nvGraphicFramePr>
        <p:xfrm>
          <a:off x="2133600" y="1559883"/>
          <a:ext cx="8559800" cy="433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37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 descr="Customer Shipping Survey on customer feeling about Cost, Ease of Use, Notifications, Tracking, Condition of Package, and Speed. Condition of Package had the lowest score.&#10;">
            <a:extLst>
              <a:ext uri="{FF2B5EF4-FFF2-40B4-BE49-F238E27FC236}">
                <a16:creationId xmlns:a16="http://schemas.microsoft.com/office/drawing/2014/main" id="{7ADA79EF-8372-2945-A0B0-56A0B0F73347}"/>
              </a:ext>
            </a:extLst>
          </p:cNvPr>
          <p:cNvGrpSpPr/>
          <p:nvPr/>
        </p:nvGrpSpPr>
        <p:grpSpPr>
          <a:xfrm>
            <a:off x="3384236" y="1456263"/>
            <a:ext cx="6156933" cy="5037671"/>
            <a:chOff x="2336021" y="1507312"/>
            <a:chExt cx="6156933" cy="503767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148331B-B739-7949-B491-8B7B4FC3592B}"/>
                </a:ext>
              </a:extLst>
            </p:cNvPr>
            <p:cNvGrpSpPr/>
            <p:nvPr/>
          </p:nvGrpSpPr>
          <p:grpSpPr>
            <a:xfrm>
              <a:off x="2347082" y="1507312"/>
              <a:ext cx="5489063" cy="494731"/>
              <a:chOff x="555781" y="2635032"/>
              <a:chExt cx="5489063" cy="494731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EE7331E-E66D-634F-A84E-FD717EE78F23}"/>
                  </a:ext>
                </a:extLst>
              </p:cNvPr>
              <p:cNvSpPr/>
              <p:nvPr/>
            </p:nvSpPr>
            <p:spPr>
              <a:xfrm>
                <a:off x="5621407" y="2649330"/>
                <a:ext cx="423437" cy="472019"/>
              </a:xfrm>
              <a:custGeom>
                <a:avLst/>
                <a:gdLst>
                  <a:gd name="connsiteX0" fmla="*/ 464127 w 685798"/>
                  <a:gd name="connsiteY0" fmla="*/ 0 h 849313"/>
                  <a:gd name="connsiteX1" fmla="*/ 573690 w 685798"/>
                  <a:gd name="connsiteY1" fmla="*/ 324411 h 849313"/>
                  <a:gd name="connsiteX2" fmla="*/ 685798 w 685798"/>
                  <a:gd name="connsiteY2" fmla="*/ 324411 h 849313"/>
                  <a:gd name="connsiteX3" fmla="*/ 685798 w 685798"/>
                  <a:gd name="connsiteY3" fmla="*/ 493874 h 849313"/>
                  <a:gd name="connsiteX4" fmla="*/ 641404 w 685798"/>
                  <a:gd name="connsiteY4" fmla="*/ 524903 h 849313"/>
                  <a:gd name="connsiteX5" fmla="*/ 685798 w 685798"/>
                  <a:gd name="connsiteY5" fmla="*/ 656345 h 849313"/>
                  <a:gd name="connsiteX6" fmla="*/ 685798 w 685798"/>
                  <a:gd name="connsiteY6" fmla="*/ 803758 h 849313"/>
                  <a:gd name="connsiteX7" fmla="*/ 464127 w 685798"/>
                  <a:gd name="connsiteY7" fmla="*/ 648814 h 849313"/>
                  <a:gd name="connsiteX8" fmla="*/ 177281 w 685798"/>
                  <a:gd name="connsiteY8" fmla="*/ 849313 h 849313"/>
                  <a:gd name="connsiteX9" fmla="*/ 286849 w 685798"/>
                  <a:gd name="connsiteY9" fmla="*/ 524903 h 849313"/>
                  <a:gd name="connsiteX10" fmla="*/ 0 w 685798"/>
                  <a:gd name="connsiteY10" fmla="*/ 324409 h 849313"/>
                  <a:gd name="connsiteX11" fmla="*/ 354563 w 685798"/>
                  <a:gd name="connsiteY11" fmla="*/ 324411 h 84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798" h="849313">
                    <a:moveTo>
                      <a:pt x="464127" y="0"/>
                    </a:moveTo>
                    <a:lnTo>
                      <a:pt x="573690" y="324411"/>
                    </a:lnTo>
                    <a:lnTo>
                      <a:pt x="685798" y="324411"/>
                    </a:lnTo>
                    <a:lnTo>
                      <a:pt x="685798" y="493874"/>
                    </a:lnTo>
                    <a:lnTo>
                      <a:pt x="641404" y="524903"/>
                    </a:lnTo>
                    <a:lnTo>
                      <a:pt x="685798" y="656345"/>
                    </a:lnTo>
                    <a:lnTo>
                      <a:pt x="685798" y="803758"/>
                    </a:lnTo>
                    <a:lnTo>
                      <a:pt x="464127" y="648814"/>
                    </a:lnTo>
                    <a:lnTo>
                      <a:pt x="177281" y="849313"/>
                    </a:lnTo>
                    <a:lnTo>
                      <a:pt x="286849" y="524903"/>
                    </a:lnTo>
                    <a:lnTo>
                      <a:pt x="0" y="324409"/>
                    </a:lnTo>
                    <a:lnTo>
                      <a:pt x="354563" y="324411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BFB0D1-566D-5F4E-A1DF-97EA81A69F78}"/>
                  </a:ext>
                </a:extLst>
              </p:cNvPr>
              <p:cNvSpPr txBox="1"/>
              <p:nvPr/>
            </p:nvSpPr>
            <p:spPr>
              <a:xfrm>
                <a:off x="555781" y="2709087"/>
                <a:ext cx="1535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uphemia UCAS" panose="020B0503040102020104" pitchFamily="34" charset="-79"/>
                    <a:cs typeface="Euphemia UCAS" panose="020B0503040102020104" pitchFamily="34" charset="-79"/>
                  </a:rPr>
                  <a:t>Overall Cost</a:t>
                </a:r>
              </a:p>
            </p:txBody>
          </p:sp>
          <p:sp>
            <p:nvSpPr>
              <p:cNvPr id="38" name="5-Point Star 37">
                <a:extLst>
                  <a:ext uri="{FF2B5EF4-FFF2-40B4-BE49-F238E27FC236}">
                    <a16:creationId xmlns:a16="http://schemas.microsoft.com/office/drawing/2014/main" id="{0F616FF4-1546-3743-906E-4F31CF4786F2}"/>
                  </a:ext>
                </a:extLst>
              </p:cNvPr>
              <p:cNvSpPr/>
              <p:nvPr/>
            </p:nvSpPr>
            <p:spPr>
              <a:xfrm>
                <a:off x="3224914" y="2635032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5-Point Star 39">
                <a:extLst>
                  <a:ext uri="{FF2B5EF4-FFF2-40B4-BE49-F238E27FC236}">
                    <a16:creationId xmlns:a16="http://schemas.microsoft.com/office/drawing/2014/main" id="{02DB2FFF-8605-924D-9B49-63E019F8DD97}"/>
                  </a:ext>
                </a:extLst>
              </p:cNvPr>
              <p:cNvSpPr/>
              <p:nvPr/>
            </p:nvSpPr>
            <p:spPr>
              <a:xfrm>
                <a:off x="4820425" y="2657743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5-Point Star 40">
                <a:extLst>
                  <a:ext uri="{FF2B5EF4-FFF2-40B4-BE49-F238E27FC236}">
                    <a16:creationId xmlns:a16="http://schemas.microsoft.com/office/drawing/2014/main" id="{739E0AC4-543F-7641-8124-D98E000065B1}"/>
                  </a:ext>
                </a:extLst>
              </p:cNvPr>
              <p:cNvSpPr/>
              <p:nvPr/>
            </p:nvSpPr>
            <p:spPr>
              <a:xfrm>
                <a:off x="4055329" y="2657743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1510B36-B423-C54B-B862-319905F37119}"/>
                </a:ext>
              </a:extLst>
            </p:cNvPr>
            <p:cNvGrpSpPr/>
            <p:nvPr/>
          </p:nvGrpSpPr>
          <p:grpSpPr>
            <a:xfrm>
              <a:off x="2379793" y="2423616"/>
              <a:ext cx="5397271" cy="477457"/>
              <a:chOff x="521814" y="2872282"/>
              <a:chExt cx="5397271" cy="477457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3DCD92C-2702-A248-9B7B-F55674C92F8B}"/>
                  </a:ext>
                </a:extLst>
              </p:cNvPr>
              <p:cNvSpPr/>
              <p:nvPr/>
            </p:nvSpPr>
            <p:spPr>
              <a:xfrm>
                <a:off x="5619006" y="2872283"/>
                <a:ext cx="300079" cy="472019"/>
              </a:xfrm>
              <a:custGeom>
                <a:avLst/>
                <a:gdLst>
                  <a:gd name="connsiteX0" fmla="*/ 464127 w 486007"/>
                  <a:gd name="connsiteY0" fmla="*/ 0 h 849313"/>
                  <a:gd name="connsiteX1" fmla="*/ 486007 w 486007"/>
                  <a:gd name="connsiteY1" fmla="*/ 64786 h 849313"/>
                  <a:gd name="connsiteX2" fmla="*/ 486007 w 486007"/>
                  <a:gd name="connsiteY2" fmla="*/ 664108 h 849313"/>
                  <a:gd name="connsiteX3" fmla="*/ 464127 w 486007"/>
                  <a:gd name="connsiteY3" fmla="*/ 648814 h 849313"/>
                  <a:gd name="connsiteX4" fmla="*/ 177281 w 486007"/>
                  <a:gd name="connsiteY4" fmla="*/ 849313 h 849313"/>
                  <a:gd name="connsiteX5" fmla="*/ 286849 w 486007"/>
                  <a:gd name="connsiteY5" fmla="*/ 524903 h 849313"/>
                  <a:gd name="connsiteX6" fmla="*/ 0 w 486007"/>
                  <a:gd name="connsiteY6" fmla="*/ 324409 h 849313"/>
                  <a:gd name="connsiteX7" fmla="*/ 354563 w 486007"/>
                  <a:gd name="connsiteY7" fmla="*/ 324411 h 84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7" h="849313">
                    <a:moveTo>
                      <a:pt x="464127" y="0"/>
                    </a:moveTo>
                    <a:lnTo>
                      <a:pt x="486007" y="64786"/>
                    </a:lnTo>
                    <a:lnTo>
                      <a:pt x="486007" y="664108"/>
                    </a:lnTo>
                    <a:lnTo>
                      <a:pt x="464127" y="648814"/>
                    </a:lnTo>
                    <a:lnTo>
                      <a:pt x="177281" y="849313"/>
                    </a:lnTo>
                    <a:lnTo>
                      <a:pt x="286849" y="524903"/>
                    </a:lnTo>
                    <a:lnTo>
                      <a:pt x="0" y="324409"/>
                    </a:lnTo>
                    <a:lnTo>
                      <a:pt x="354563" y="324411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FF6DD4-75A1-5D45-B58D-6B74EB96AFFC}"/>
                  </a:ext>
                </a:extLst>
              </p:cNvPr>
              <p:cNvSpPr txBox="1"/>
              <p:nvPr/>
            </p:nvSpPr>
            <p:spPr>
              <a:xfrm>
                <a:off x="521814" y="2894624"/>
                <a:ext cx="1531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uphemia UCAS" panose="020B0503040102020104" pitchFamily="34" charset="-79"/>
                    <a:cs typeface="Euphemia UCAS" panose="020B0503040102020104" pitchFamily="34" charset="-79"/>
                  </a:rPr>
                  <a:t>Ease of Use</a:t>
                </a:r>
              </a:p>
            </p:txBody>
          </p:sp>
          <p:sp>
            <p:nvSpPr>
              <p:cNvPr id="39" name="5-Point Star 38">
                <a:extLst>
                  <a:ext uri="{FF2B5EF4-FFF2-40B4-BE49-F238E27FC236}">
                    <a16:creationId xmlns:a16="http://schemas.microsoft.com/office/drawing/2014/main" id="{74F9AF21-2C2D-414A-A7FB-E0CAD6000022}"/>
                  </a:ext>
                </a:extLst>
              </p:cNvPr>
              <p:cNvSpPr/>
              <p:nvPr/>
            </p:nvSpPr>
            <p:spPr>
              <a:xfrm>
                <a:off x="3174601" y="2877719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5-Point Star 42">
                <a:extLst>
                  <a:ext uri="{FF2B5EF4-FFF2-40B4-BE49-F238E27FC236}">
                    <a16:creationId xmlns:a16="http://schemas.microsoft.com/office/drawing/2014/main" id="{DB036723-B570-9F49-8AD4-8F06A6EAAF36}"/>
                  </a:ext>
                </a:extLst>
              </p:cNvPr>
              <p:cNvSpPr/>
              <p:nvPr/>
            </p:nvSpPr>
            <p:spPr>
              <a:xfrm>
                <a:off x="4014055" y="2872282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5-Point Star 43">
                <a:extLst>
                  <a:ext uri="{FF2B5EF4-FFF2-40B4-BE49-F238E27FC236}">
                    <a16:creationId xmlns:a16="http://schemas.microsoft.com/office/drawing/2014/main" id="{9AE6F0BE-9132-DF4C-908E-650D15575FD0}"/>
                  </a:ext>
                </a:extLst>
              </p:cNvPr>
              <p:cNvSpPr/>
              <p:nvPr/>
            </p:nvSpPr>
            <p:spPr>
              <a:xfrm>
                <a:off x="4813211" y="2872282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EABA5AD-5768-A84E-9ED0-AC3DC419C4B0}"/>
                </a:ext>
              </a:extLst>
            </p:cNvPr>
            <p:cNvGrpSpPr/>
            <p:nvPr/>
          </p:nvGrpSpPr>
          <p:grpSpPr>
            <a:xfrm>
              <a:off x="2347082" y="3317209"/>
              <a:ext cx="6145872" cy="481711"/>
              <a:chOff x="485532" y="3274629"/>
              <a:chExt cx="6145872" cy="481711"/>
            </a:xfrm>
          </p:grpSpPr>
          <p:sp>
            <p:nvSpPr>
              <p:cNvPr id="24" name="5-Point Star 23">
                <a:extLst>
                  <a:ext uri="{FF2B5EF4-FFF2-40B4-BE49-F238E27FC236}">
                    <a16:creationId xmlns:a16="http://schemas.microsoft.com/office/drawing/2014/main" id="{CFF7729C-E445-3142-9A6D-5877E6E8DC51}"/>
                  </a:ext>
                </a:extLst>
              </p:cNvPr>
              <p:cNvSpPr/>
              <p:nvPr/>
            </p:nvSpPr>
            <p:spPr>
              <a:xfrm>
                <a:off x="3178869" y="3284320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FE7B51-C1CF-0D41-9C5F-78D1A81F86D6}"/>
                  </a:ext>
                </a:extLst>
              </p:cNvPr>
              <p:cNvSpPr txBox="1"/>
              <p:nvPr/>
            </p:nvSpPr>
            <p:spPr>
              <a:xfrm>
                <a:off x="485532" y="3366051"/>
                <a:ext cx="2534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uphemia UCAS" panose="020B0503040102020104" pitchFamily="34" charset="-79"/>
                    <a:cs typeface="Euphemia UCAS" panose="020B0503040102020104" pitchFamily="34" charset="-79"/>
                  </a:rPr>
                  <a:t>Shipping Notifications</a:t>
                </a:r>
              </a:p>
            </p:txBody>
          </p:sp>
          <p:sp>
            <p:nvSpPr>
              <p:cNvPr id="46" name="5-Point Star 45">
                <a:extLst>
                  <a:ext uri="{FF2B5EF4-FFF2-40B4-BE49-F238E27FC236}">
                    <a16:creationId xmlns:a16="http://schemas.microsoft.com/office/drawing/2014/main" id="{2ADAC8A8-7765-F744-A8FB-D12E4600E107}"/>
                  </a:ext>
                </a:extLst>
              </p:cNvPr>
              <p:cNvSpPr/>
              <p:nvPr/>
            </p:nvSpPr>
            <p:spPr>
              <a:xfrm>
                <a:off x="4029297" y="3274629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5-Point Star 46">
                <a:extLst>
                  <a:ext uri="{FF2B5EF4-FFF2-40B4-BE49-F238E27FC236}">
                    <a16:creationId xmlns:a16="http://schemas.microsoft.com/office/drawing/2014/main" id="{B20E9912-D51F-5949-BF78-8046C7045789}"/>
                  </a:ext>
                </a:extLst>
              </p:cNvPr>
              <p:cNvSpPr/>
              <p:nvPr/>
            </p:nvSpPr>
            <p:spPr>
              <a:xfrm>
                <a:off x="4834518" y="3284320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5-Point Star 47">
                <a:extLst>
                  <a:ext uri="{FF2B5EF4-FFF2-40B4-BE49-F238E27FC236}">
                    <a16:creationId xmlns:a16="http://schemas.microsoft.com/office/drawing/2014/main" id="{F96740F3-3D0B-6948-9D64-1C73888180CC}"/>
                  </a:ext>
                </a:extLst>
              </p:cNvPr>
              <p:cNvSpPr/>
              <p:nvPr/>
            </p:nvSpPr>
            <p:spPr>
              <a:xfrm>
                <a:off x="5605525" y="3284320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7A4BE6EB-0860-A444-9F24-CDE7EE7B8C6C}"/>
                  </a:ext>
                </a:extLst>
              </p:cNvPr>
              <p:cNvSpPr/>
              <p:nvPr/>
            </p:nvSpPr>
            <p:spPr>
              <a:xfrm>
                <a:off x="6331325" y="3284321"/>
                <a:ext cx="300079" cy="472019"/>
              </a:xfrm>
              <a:custGeom>
                <a:avLst/>
                <a:gdLst>
                  <a:gd name="connsiteX0" fmla="*/ 464127 w 486007"/>
                  <a:gd name="connsiteY0" fmla="*/ 0 h 849313"/>
                  <a:gd name="connsiteX1" fmla="*/ 486007 w 486007"/>
                  <a:gd name="connsiteY1" fmla="*/ 64786 h 849313"/>
                  <a:gd name="connsiteX2" fmla="*/ 486007 w 486007"/>
                  <a:gd name="connsiteY2" fmla="*/ 664108 h 849313"/>
                  <a:gd name="connsiteX3" fmla="*/ 464127 w 486007"/>
                  <a:gd name="connsiteY3" fmla="*/ 648814 h 849313"/>
                  <a:gd name="connsiteX4" fmla="*/ 177281 w 486007"/>
                  <a:gd name="connsiteY4" fmla="*/ 849313 h 849313"/>
                  <a:gd name="connsiteX5" fmla="*/ 286849 w 486007"/>
                  <a:gd name="connsiteY5" fmla="*/ 524903 h 849313"/>
                  <a:gd name="connsiteX6" fmla="*/ 0 w 486007"/>
                  <a:gd name="connsiteY6" fmla="*/ 324409 h 849313"/>
                  <a:gd name="connsiteX7" fmla="*/ 354563 w 486007"/>
                  <a:gd name="connsiteY7" fmla="*/ 324411 h 84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7" h="849313">
                    <a:moveTo>
                      <a:pt x="464127" y="0"/>
                    </a:moveTo>
                    <a:lnTo>
                      <a:pt x="486007" y="64786"/>
                    </a:lnTo>
                    <a:lnTo>
                      <a:pt x="486007" y="664108"/>
                    </a:lnTo>
                    <a:lnTo>
                      <a:pt x="464127" y="648814"/>
                    </a:lnTo>
                    <a:lnTo>
                      <a:pt x="177281" y="849313"/>
                    </a:lnTo>
                    <a:lnTo>
                      <a:pt x="286849" y="524903"/>
                    </a:lnTo>
                    <a:lnTo>
                      <a:pt x="0" y="324409"/>
                    </a:lnTo>
                    <a:lnTo>
                      <a:pt x="354563" y="324411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06E90B8-EC50-E748-8D61-AAC5977E7B73}"/>
                </a:ext>
              </a:extLst>
            </p:cNvPr>
            <p:cNvGrpSpPr/>
            <p:nvPr/>
          </p:nvGrpSpPr>
          <p:grpSpPr>
            <a:xfrm>
              <a:off x="2336021" y="4281230"/>
              <a:ext cx="5440403" cy="478598"/>
              <a:chOff x="485532" y="4136487"/>
              <a:chExt cx="5440403" cy="478598"/>
            </a:xfrm>
          </p:grpSpPr>
          <p:sp>
            <p:nvSpPr>
              <p:cNvPr id="20" name="5-Point Star 19">
                <a:extLst>
                  <a:ext uri="{FF2B5EF4-FFF2-40B4-BE49-F238E27FC236}">
                    <a16:creationId xmlns:a16="http://schemas.microsoft.com/office/drawing/2014/main" id="{E25ADD72-BE67-9549-9D97-43D25D721FEE}"/>
                  </a:ext>
                </a:extLst>
              </p:cNvPr>
              <p:cNvSpPr/>
              <p:nvPr/>
            </p:nvSpPr>
            <p:spPr>
              <a:xfrm>
                <a:off x="3168251" y="4136487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958F17-BB0F-4E4A-841A-2B2F13A58FF2}"/>
                  </a:ext>
                </a:extLst>
              </p:cNvPr>
              <p:cNvSpPr txBox="1"/>
              <p:nvPr/>
            </p:nvSpPr>
            <p:spPr>
              <a:xfrm>
                <a:off x="485532" y="4242406"/>
                <a:ext cx="2249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uphemia UCAS" panose="020B0503040102020104" pitchFamily="34" charset="-79"/>
                    <a:cs typeface="Euphemia UCAS" panose="020B0503040102020104" pitchFamily="34" charset="-79"/>
                  </a:rPr>
                  <a:t>Tracking Capability</a:t>
                </a:r>
              </a:p>
            </p:txBody>
          </p:sp>
          <p:sp>
            <p:nvSpPr>
              <p:cNvPr id="55" name="5-Point Star 54">
                <a:extLst>
                  <a:ext uri="{FF2B5EF4-FFF2-40B4-BE49-F238E27FC236}">
                    <a16:creationId xmlns:a16="http://schemas.microsoft.com/office/drawing/2014/main" id="{5782F992-0EA7-024A-9302-9B14A5727758}"/>
                  </a:ext>
                </a:extLst>
              </p:cNvPr>
              <p:cNvSpPr/>
              <p:nvPr/>
            </p:nvSpPr>
            <p:spPr>
              <a:xfrm>
                <a:off x="3933207" y="4136487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5-Point Star 55">
                <a:extLst>
                  <a:ext uri="{FF2B5EF4-FFF2-40B4-BE49-F238E27FC236}">
                    <a16:creationId xmlns:a16="http://schemas.microsoft.com/office/drawing/2014/main" id="{793DF2F6-1656-904E-8BF9-5D6646596B98}"/>
                  </a:ext>
                </a:extLst>
              </p:cNvPr>
              <p:cNvSpPr/>
              <p:nvPr/>
            </p:nvSpPr>
            <p:spPr>
              <a:xfrm>
                <a:off x="4834518" y="4143065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97EC6546-8E79-C642-86E3-BA80349457F7}"/>
                  </a:ext>
                </a:extLst>
              </p:cNvPr>
              <p:cNvSpPr/>
              <p:nvPr/>
            </p:nvSpPr>
            <p:spPr>
              <a:xfrm>
                <a:off x="5625856" y="4136487"/>
                <a:ext cx="300079" cy="472019"/>
              </a:xfrm>
              <a:custGeom>
                <a:avLst/>
                <a:gdLst>
                  <a:gd name="connsiteX0" fmla="*/ 464127 w 486007"/>
                  <a:gd name="connsiteY0" fmla="*/ 0 h 849313"/>
                  <a:gd name="connsiteX1" fmla="*/ 486007 w 486007"/>
                  <a:gd name="connsiteY1" fmla="*/ 64786 h 849313"/>
                  <a:gd name="connsiteX2" fmla="*/ 486007 w 486007"/>
                  <a:gd name="connsiteY2" fmla="*/ 664108 h 849313"/>
                  <a:gd name="connsiteX3" fmla="*/ 464127 w 486007"/>
                  <a:gd name="connsiteY3" fmla="*/ 648814 h 849313"/>
                  <a:gd name="connsiteX4" fmla="*/ 177281 w 486007"/>
                  <a:gd name="connsiteY4" fmla="*/ 849313 h 849313"/>
                  <a:gd name="connsiteX5" fmla="*/ 286849 w 486007"/>
                  <a:gd name="connsiteY5" fmla="*/ 524903 h 849313"/>
                  <a:gd name="connsiteX6" fmla="*/ 0 w 486007"/>
                  <a:gd name="connsiteY6" fmla="*/ 324409 h 849313"/>
                  <a:gd name="connsiteX7" fmla="*/ 354563 w 486007"/>
                  <a:gd name="connsiteY7" fmla="*/ 324411 h 84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7" h="849313">
                    <a:moveTo>
                      <a:pt x="464127" y="0"/>
                    </a:moveTo>
                    <a:lnTo>
                      <a:pt x="486007" y="64786"/>
                    </a:lnTo>
                    <a:lnTo>
                      <a:pt x="486007" y="664108"/>
                    </a:lnTo>
                    <a:lnTo>
                      <a:pt x="464127" y="648814"/>
                    </a:lnTo>
                    <a:lnTo>
                      <a:pt x="177281" y="849313"/>
                    </a:lnTo>
                    <a:lnTo>
                      <a:pt x="286849" y="524903"/>
                    </a:lnTo>
                    <a:lnTo>
                      <a:pt x="0" y="324409"/>
                    </a:lnTo>
                    <a:lnTo>
                      <a:pt x="354563" y="324411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A4C5357-8969-3044-BEFD-0DCBE6DAF2A9}"/>
                </a:ext>
              </a:extLst>
            </p:cNvPr>
            <p:cNvGrpSpPr/>
            <p:nvPr/>
          </p:nvGrpSpPr>
          <p:grpSpPr>
            <a:xfrm>
              <a:off x="2426367" y="5243022"/>
              <a:ext cx="4563496" cy="487309"/>
              <a:chOff x="555781" y="5084694"/>
              <a:chExt cx="4563496" cy="487309"/>
            </a:xfrm>
          </p:grpSpPr>
          <p:sp>
            <p:nvSpPr>
              <p:cNvPr id="21" name="5-Point Star 20">
                <a:extLst>
                  <a:ext uri="{FF2B5EF4-FFF2-40B4-BE49-F238E27FC236}">
                    <a16:creationId xmlns:a16="http://schemas.microsoft.com/office/drawing/2014/main" id="{63F29900-74E8-4549-9F9A-36756206CFF3}"/>
                  </a:ext>
                </a:extLst>
              </p:cNvPr>
              <p:cNvSpPr/>
              <p:nvPr/>
            </p:nvSpPr>
            <p:spPr>
              <a:xfrm>
                <a:off x="3163100" y="5084694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36C957F-1B78-5647-B43D-125A647D2F45}"/>
                  </a:ext>
                </a:extLst>
              </p:cNvPr>
              <p:cNvSpPr txBox="1"/>
              <p:nvPr/>
            </p:nvSpPr>
            <p:spPr>
              <a:xfrm>
                <a:off x="555781" y="5098124"/>
                <a:ext cx="2536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uphemia UCAS" panose="020B0503040102020104" pitchFamily="34" charset="-79"/>
                    <a:cs typeface="Euphemia UCAS" panose="020B0503040102020104" pitchFamily="34" charset="-79"/>
                  </a:rPr>
                  <a:t>Condition of Package</a:t>
                </a:r>
              </a:p>
            </p:txBody>
          </p:sp>
          <p:sp>
            <p:nvSpPr>
              <p:cNvPr id="59" name="5-Point Star 58">
                <a:extLst>
                  <a:ext uri="{FF2B5EF4-FFF2-40B4-BE49-F238E27FC236}">
                    <a16:creationId xmlns:a16="http://schemas.microsoft.com/office/drawing/2014/main" id="{DDF2D8A3-B286-4240-AFB7-3C86D37FD793}"/>
                  </a:ext>
                </a:extLst>
              </p:cNvPr>
              <p:cNvSpPr/>
              <p:nvPr/>
            </p:nvSpPr>
            <p:spPr>
              <a:xfrm>
                <a:off x="3933207" y="5096098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D788B52-85FA-604F-8E35-E4B6726C1A68}"/>
                  </a:ext>
                </a:extLst>
              </p:cNvPr>
              <p:cNvSpPr/>
              <p:nvPr/>
            </p:nvSpPr>
            <p:spPr>
              <a:xfrm>
                <a:off x="4819198" y="5099984"/>
                <a:ext cx="300079" cy="472019"/>
              </a:xfrm>
              <a:custGeom>
                <a:avLst/>
                <a:gdLst>
                  <a:gd name="connsiteX0" fmla="*/ 464127 w 486007"/>
                  <a:gd name="connsiteY0" fmla="*/ 0 h 849313"/>
                  <a:gd name="connsiteX1" fmla="*/ 486007 w 486007"/>
                  <a:gd name="connsiteY1" fmla="*/ 64786 h 849313"/>
                  <a:gd name="connsiteX2" fmla="*/ 486007 w 486007"/>
                  <a:gd name="connsiteY2" fmla="*/ 664108 h 849313"/>
                  <a:gd name="connsiteX3" fmla="*/ 464127 w 486007"/>
                  <a:gd name="connsiteY3" fmla="*/ 648814 h 849313"/>
                  <a:gd name="connsiteX4" fmla="*/ 177281 w 486007"/>
                  <a:gd name="connsiteY4" fmla="*/ 849313 h 849313"/>
                  <a:gd name="connsiteX5" fmla="*/ 286849 w 486007"/>
                  <a:gd name="connsiteY5" fmla="*/ 524903 h 849313"/>
                  <a:gd name="connsiteX6" fmla="*/ 0 w 486007"/>
                  <a:gd name="connsiteY6" fmla="*/ 324409 h 849313"/>
                  <a:gd name="connsiteX7" fmla="*/ 354563 w 486007"/>
                  <a:gd name="connsiteY7" fmla="*/ 324411 h 84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7" h="849313">
                    <a:moveTo>
                      <a:pt x="464127" y="0"/>
                    </a:moveTo>
                    <a:lnTo>
                      <a:pt x="486007" y="64786"/>
                    </a:lnTo>
                    <a:lnTo>
                      <a:pt x="486007" y="664108"/>
                    </a:lnTo>
                    <a:lnTo>
                      <a:pt x="464127" y="648814"/>
                    </a:lnTo>
                    <a:lnTo>
                      <a:pt x="177281" y="849313"/>
                    </a:lnTo>
                    <a:lnTo>
                      <a:pt x="286849" y="524903"/>
                    </a:lnTo>
                    <a:lnTo>
                      <a:pt x="0" y="324409"/>
                    </a:lnTo>
                    <a:lnTo>
                      <a:pt x="354563" y="324411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3FCE493-395D-E643-9CB2-93B851E1D89E}"/>
                </a:ext>
              </a:extLst>
            </p:cNvPr>
            <p:cNvGrpSpPr/>
            <p:nvPr/>
          </p:nvGrpSpPr>
          <p:grpSpPr>
            <a:xfrm>
              <a:off x="2390050" y="6068416"/>
              <a:ext cx="6102904" cy="476567"/>
              <a:chOff x="585712" y="5720603"/>
              <a:chExt cx="6102904" cy="476567"/>
            </a:xfrm>
          </p:grpSpPr>
          <p:sp>
            <p:nvSpPr>
              <p:cNvPr id="22" name="5-Point Star 21">
                <a:extLst>
                  <a:ext uri="{FF2B5EF4-FFF2-40B4-BE49-F238E27FC236}">
                    <a16:creationId xmlns:a16="http://schemas.microsoft.com/office/drawing/2014/main" id="{65C93E6C-BB1E-D041-B008-6BC560271DB6}"/>
                  </a:ext>
                </a:extLst>
              </p:cNvPr>
              <p:cNvSpPr/>
              <p:nvPr/>
            </p:nvSpPr>
            <p:spPr>
              <a:xfrm>
                <a:off x="3163099" y="5725150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0AA631-0A59-1B4E-9B38-DBBD08F4375F}"/>
                  </a:ext>
                </a:extLst>
              </p:cNvPr>
              <p:cNvSpPr txBox="1"/>
              <p:nvPr/>
            </p:nvSpPr>
            <p:spPr>
              <a:xfrm>
                <a:off x="585712" y="5776494"/>
                <a:ext cx="1794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Euphemia UCAS" panose="020B0503040102020104" pitchFamily="34" charset="-79"/>
                    <a:cs typeface="Euphemia UCAS" panose="020B0503040102020104" pitchFamily="34" charset="-79"/>
                  </a:rPr>
                  <a:t>Delivery Speed</a:t>
                </a: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B9D202BF-D25B-A24C-8D96-BB7C4219D6FA}"/>
                  </a:ext>
                </a:extLst>
              </p:cNvPr>
              <p:cNvSpPr/>
              <p:nvPr/>
            </p:nvSpPr>
            <p:spPr>
              <a:xfrm>
                <a:off x="6388537" y="5720603"/>
                <a:ext cx="300079" cy="472019"/>
              </a:xfrm>
              <a:custGeom>
                <a:avLst/>
                <a:gdLst>
                  <a:gd name="connsiteX0" fmla="*/ 464127 w 486007"/>
                  <a:gd name="connsiteY0" fmla="*/ 0 h 849313"/>
                  <a:gd name="connsiteX1" fmla="*/ 486007 w 486007"/>
                  <a:gd name="connsiteY1" fmla="*/ 64786 h 849313"/>
                  <a:gd name="connsiteX2" fmla="*/ 486007 w 486007"/>
                  <a:gd name="connsiteY2" fmla="*/ 664108 h 849313"/>
                  <a:gd name="connsiteX3" fmla="*/ 464127 w 486007"/>
                  <a:gd name="connsiteY3" fmla="*/ 648814 h 849313"/>
                  <a:gd name="connsiteX4" fmla="*/ 177281 w 486007"/>
                  <a:gd name="connsiteY4" fmla="*/ 849313 h 849313"/>
                  <a:gd name="connsiteX5" fmla="*/ 286849 w 486007"/>
                  <a:gd name="connsiteY5" fmla="*/ 524903 h 849313"/>
                  <a:gd name="connsiteX6" fmla="*/ 0 w 486007"/>
                  <a:gd name="connsiteY6" fmla="*/ 324409 h 849313"/>
                  <a:gd name="connsiteX7" fmla="*/ 354563 w 486007"/>
                  <a:gd name="connsiteY7" fmla="*/ 324411 h 849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6007" h="849313">
                    <a:moveTo>
                      <a:pt x="464127" y="0"/>
                    </a:moveTo>
                    <a:lnTo>
                      <a:pt x="486007" y="64786"/>
                    </a:lnTo>
                    <a:lnTo>
                      <a:pt x="486007" y="664108"/>
                    </a:lnTo>
                    <a:lnTo>
                      <a:pt x="464127" y="648814"/>
                    </a:lnTo>
                    <a:lnTo>
                      <a:pt x="177281" y="849313"/>
                    </a:lnTo>
                    <a:lnTo>
                      <a:pt x="286849" y="524903"/>
                    </a:lnTo>
                    <a:lnTo>
                      <a:pt x="0" y="324409"/>
                    </a:lnTo>
                    <a:lnTo>
                      <a:pt x="354563" y="324411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5-Point Star 62">
                <a:extLst>
                  <a:ext uri="{FF2B5EF4-FFF2-40B4-BE49-F238E27FC236}">
                    <a16:creationId xmlns:a16="http://schemas.microsoft.com/office/drawing/2014/main" id="{3EE736A5-8B9D-A144-84D5-5D0264BA680E}"/>
                  </a:ext>
                </a:extLst>
              </p:cNvPr>
              <p:cNvSpPr/>
              <p:nvPr/>
            </p:nvSpPr>
            <p:spPr>
              <a:xfrm>
                <a:off x="3929425" y="5725150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5-Point Star 63">
                <a:extLst>
                  <a:ext uri="{FF2B5EF4-FFF2-40B4-BE49-F238E27FC236}">
                    <a16:creationId xmlns:a16="http://schemas.microsoft.com/office/drawing/2014/main" id="{01D1BC85-757D-E144-B8FC-94B85F3385AF}"/>
                  </a:ext>
                </a:extLst>
              </p:cNvPr>
              <p:cNvSpPr/>
              <p:nvPr/>
            </p:nvSpPr>
            <p:spPr>
              <a:xfrm>
                <a:off x="4828463" y="5725150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5-Point Star 64">
                <a:extLst>
                  <a:ext uri="{FF2B5EF4-FFF2-40B4-BE49-F238E27FC236}">
                    <a16:creationId xmlns:a16="http://schemas.microsoft.com/office/drawing/2014/main" id="{07F595C1-CA24-504A-B2FD-C8665916E24F}"/>
                  </a:ext>
                </a:extLst>
              </p:cNvPr>
              <p:cNvSpPr/>
              <p:nvPr/>
            </p:nvSpPr>
            <p:spPr>
              <a:xfrm>
                <a:off x="5619006" y="5725150"/>
                <a:ext cx="573139" cy="472020"/>
              </a:xfrm>
              <a:prstGeom prst="star5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Title 3">
            <a:extLst>
              <a:ext uri="{FF2B5EF4-FFF2-40B4-BE49-F238E27FC236}">
                <a16:creationId xmlns:a16="http://schemas.microsoft.com/office/drawing/2014/main" id="{96CF2B3C-D4BA-2D4E-B71C-4D01635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7" y="25794"/>
            <a:ext cx="11403874" cy="1325563"/>
          </a:xfrm>
        </p:spPr>
        <p:txBody>
          <a:bodyPr/>
          <a:lstStyle/>
          <a:p>
            <a:r>
              <a:rPr lang="en-US" dirty="0">
                <a:latin typeface="Euphemia UCAS" panose="020B0503040102020104" pitchFamily="34" charset="-79"/>
                <a:cs typeface="Euphemia UCAS" panose="020B0503040102020104" pitchFamily="34" charset="-79"/>
              </a:rPr>
              <a:t>Customer Shipping Survey – All Methods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7BA2C9A-DE9F-9C41-8218-99E410AE4162}"/>
                  </a:ext>
                </a:extLst>
              </p14:cNvPr>
              <p14:cNvContentPartPr/>
              <p14:nvPr/>
            </p14:nvContentPartPr>
            <p14:xfrm>
              <a:off x="7305989" y="487786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7BA2C9A-DE9F-9C41-8218-99E410AE41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6989" y="48692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4676CCF-38D5-5245-8C7D-B7DB147AA168}"/>
                  </a:ext>
                </a:extLst>
              </p14:cNvPr>
              <p14:cNvContentPartPr/>
              <p14:nvPr/>
            </p14:nvContentPartPr>
            <p14:xfrm>
              <a:off x="6990269" y="4903060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4676CCF-38D5-5245-8C7D-B7DB147AA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1629" y="4894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F6D02EA-87B5-BB45-B3F6-A072B835B3F3}"/>
                  </a:ext>
                </a:extLst>
              </p14:cNvPr>
              <p14:cNvContentPartPr/>
              <p14:nvPr/>
            </p14:nvContentPartPr>
            <p14:xfrm>
              <a:off x="-617611" y="4238500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F6D02EA-87B5-BB45-B3F6-A072B835B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26251" y="4229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B29F216-7C4E-FB4A-AA8C-86436A0F089C}"/>
                  </a:ext>
                </a:extLst>
              </p14:cNvPr>
              <p14:cNvContentPartPr/>
              <p14:nvPr/>
            </p14:nvContentPartPr>
            <p14:xfrm>
              <a:off x="-429331" y="2155900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B29F216-7C4E-FB4A-AA8C-86436A0F0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37971" y="21469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6F7C2916-74DC-C045-A0DE-5366F24BC2E3}"/>
              </a:ext>
            </a:extLst>
          </p:cNvPr>
          <p:cNvSpPr/>
          <p:nvPr/>
        </p:nvSpPr>
        <p:spPr>
          <a:xfrm>
            <a:off x="3370367" y="4776397"/>
            <a:ext cx="5863708" cy="13085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1764-D201-E748-A38F-B86E6A02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0"/>
            <a:ext cx="10515600" cy="1325563"/>
          </a:xfrm>
        </p:spPr>
        <p:txBody>
          <a:bodyPr/>
          <a:lstStyle/>
          <a:p>
            <a:r>
              <a:rPr lang="en-US" dirty="0">
                <a:latin typeface="Euphemia UCAS" panose="020B0503040102020104" pitchFamily="34" charset="-79"/>
                <a:cs typeface="Euphemia UCAS" panose="020B0503040102020104" pitchFamily="34" charset="-79"/>
              </a:rPr>
              <a:t>Shipping Complaints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 descr="Breakdown of Shipping Complaints that supports the survey results of Condition of Package with the lowest score. ">
                <a:extLst>
                  <a:ext uri="{FF2B5EF4-FFF2-40B4-BE49-F238E27FC236}">
                    <a16:creationId xmlns:a16="http://schemas.microsoft.com/office/drawing/2014/main" id="{E2EBAC9C-3434-214E-AE0D-3426F8563A6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4694079"/>
                  </p:ext>
                </p:extLst>
              </p:nvPr>
            </p:nvGraphicFramePr>
            <p:xfrm>
              <a:off x="2008414" y="1289049"/>
              <a:ext cx="8931729" cy="520972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 descr="Breakdown of Shipping Complaints that supports the survey results of Condition of Package with the lowest score. ">
                <a:extLst>
                  <a:ext uri="{FF2B5EF4-FFF2-40B4-BE49-F238E27FC236}">
                    <a16:creationId xmlns:a16="http://schemas.microsoft.com/office/drawing/2014/main" id="{E2EBAC9C-3434-214E-AE0D-3426F8563A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8414" y="1289049"/>
                <a:ext cx="8931729" cy="52097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339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CB4DAFF-C93B-4F49-B48D-38BA3EED607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3755</TotalTime>
  <Words>128</Words>
  <Application>Microsoft Macintosh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Euphemia UCAS</vt:lpstr>
      <vt:lpstr>Office Theme</vt:lpstr>
      <vt:lpstr>Original Slides</vt:lpstr>
      <vt:lpstr>Customer Shipping Survey</vt:lpstr>
      <vt:lpstr>SHIPPING DISTANCES</vt:lpstr>
      <vt:lpstr>Shipping Complaints</vt:lpstr>
      <vt:lpstr>Redesign Slides</vt:lpstr>
      <vt:lpstr>Shipping Division Update</vt:lpstr>
      <vt:lpstr>Customer Shipping Survey - Methods</vt:lpstr>
      <vt:lpstr>Customer Shipping Survey – All Methods</vt:lpstr>
      <vt:lpstr>Shipping Complaints</vt:lpstr>
      <vt:lpstr>SHIPPING DISTANCES for JULY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Krum</dc:creator>
  <cp:lastModifiedBy>Laura Bishop</cp:lastModifiedBy>
  <cp:revision>22</cp:revision>
  <dcterms:created xsi:type="dcterms:W3CDTF">2020-08-04T21:16:14Z</dcterms:created>
  <dcterms:modified xsi:type="dcterms:W3CDTF">2021-01-11T20:38:25Z</dcterms:modified>
</cp:coreProperties>
</file>