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9" r:id="rId4"/>
    <p:sldId id="260" r:id="rId5"/>
    <p:sldId id="261" r:id="rId6"/>
    <p:sldId id="258" r:id="rId7"/>
    <p:sldId id="262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F405-6463-44F8-998C-CFC13FC09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D6939-8ED8-4587-AB68-B477B3B9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7350F-95D6-424E-A71A-0AF4A093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CD3CD-A197-4D7F-B343-75B23140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5C40-AC3E-4725-A34C-4678FFD6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9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6012-9128-4F44-B2E3-8CAA33CC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17C95-43BF-4C1F-87A6-7E9F2211C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85FDA-E30C-46B9-96FA-6F9D0604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5D6-04E6-4143-844B-22108516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CA65-26EC-4090-9542-D3DFE2A8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1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EAD9B-E574-4341-BBC8-BC16125C3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56A-9615-4688-A1AD-3AF57ED43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487D-9A11-45F1-AF3B-39875A56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F2F8D-187B-4796-BC0A-50A05555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20F8-6FA1-471C-AA41-7D4492CC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9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297F-FEB5-41C4-977D-B51F5BE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9487-86F8-4652-B9E1-2850C4531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1BEAE-D776-4FFE-AC25-40217620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0FB37-E716-47C7-9211-338D8B64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1E2EE-EED4-4EAF-A247-7E13FBEB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596A-5A67-4248-A7B6-A527A429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650EE-1F63-4CDE-896F-F19F0693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9076-E8F1-4F56-8DC0-5DC48D87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FB98-3DC7-444A-9D8E-A2631921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BEC3-C540-4C10-B851-852C0221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7AD1-3C69-4367-BA97-31C8834C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98BD-7646-444B-AC80-29B9DEE4E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6D4C8-BB9E-45C7-B0EE-89E6EF0DF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54A7D-45A1-40AF-87D3-196C8CC5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483AF-6B7D-4552-B4C5-13ACAF87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91D28-AEC6-49B1-ADAF-66E30697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8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E6C7-B3AD-47AA-99FB-2A3AFB4C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9E977-1706-4AA8-AF47-C1BF835B7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B11CB-FAE6-4873-BC3E-3569785F9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C7526-6D8E-4D87-A3C8-66909C7F4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57ECB-99FA-4BF8-BC09-89BA527B7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8BA42-1BD7-4A6B-B3C2-9EB1ABE4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29DD0-30CE-4A12-9D45-E7CCB933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A7A56-B21C-499C-A042-AD5C1EAB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3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F869-9D6A-434A-BFBB-A7E1986D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0398D-AAAC-4B34-805B-0250307A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093C-10C7-46E6-BD2C-15BC2A3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9AE90-D38B-452D-B60D-F1225126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3D1EB-0C94-469E-B9F4-B26B116B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AA35E-985C-426E-AEFB-0D6B5CA9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15041-63E5-45A4-AD50-BA3CBE7E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9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DDC7-FD6D-4409-BFE8-8CBC882B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2C38-F9E9-41F4-8BA1-92434583C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374C8-BB54-431B-858C-E7781896D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0EF81-290B-431C-9352-0EEA9752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AF0E7-D624-4B07-9139-FEEFB80F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17B5B-E3AA-41D0-BBBE-25F202C1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6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CF99-E8BE-4C8A-8CCD-7B6C827A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2D07A-6AE8-4BC0-868E-307E933C3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C7A30-9790-4EA0-816A-DE22C299B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9A3D9-F82B-45B7-9C25-FD1F8192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BF5FC-0F51-425C-BED6-62DF54FC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0F8DC-72A5-4670-85CD-CDB7BA84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7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2269B-C500-42BC-9A25-66937437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0C2BD-D7FB-475E-A291-53FA74FC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063C9-3B38-45E0-B8AC-6D0BD39BD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317B5-944C-4E5A-8961-28A304864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083F-9CBD-493A-BEF0-916C1853D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9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04D43E-708E-4AB2-8791-04C7BF7AE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80F90C-AA1E-4CB4-A662-4C479A827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B82F0-4557-4B03-9057-501210A37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940" y="1207438"/>
            <a:ext cx="3365024" cy="444312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595959"/>
                </a:solidFill>
              </a:rPr>
              <a:t>Predicting with Bank Marketing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F80AA-665A-4CDD-BA68-10F340BC7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3070" y="2168070"/>
            <a:ext cx="2521861" cy="2521861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6D622-A4FD-4A76-A587-1D9B858D5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3463" y="2483915"/>
            <a:ext cx="1865622" cy="1890170"/>
          </a:xfrm>
        </p:spPr>
        <p:txBody>
          <a:bodyPr anchor="ctr">
            <a:norm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Prepared by: Austin Lim</a:t>
            </a:r>
          </a:p>
        </p:txBody>
      </p:sp>
    </p:spTree>
    <p:extLst>
      <p:ext uri="{BB962C8B-B14F-4D97-AF65-F5344CB8AC3E}">
        <p14:creationId xmlns:p14="http://schemas.microsoft.com/office/powerpoint/2010/main" val="86560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C426D-8371-42AE-86AB-C7D01442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</a:rPr>
              <a:t>Benchmark for New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BABDC-8FFB-46FF-BFD8-8E25D73B9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07" y="3087566"/>
            <a:ext cx="4353116" cy="317312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595959"/>
                </a:solidFill>
              </a:rPr>
              <a:t>Logit Model: </a:t>
            </a:r>
            <a:br>
              <a:rPr lang="en-US" sz="2000" dirty="0">
                <a:solidFill>
                  <a:srgbClr val="595959"/>
                </a:solidFill>
              </a:rPr>
            </a:br>
            <a:br>
              <a:rPr lang="en-US" sz="2000" dirty="0">
                <a:solidFill>
                  <a:srgbClr val="595959"/>
                </a:solidFill>
              </a:rPr>
            </a:br>
            <a:r>
              <a:rPr lang="en-US" sz="2000" dirty="0">
                <a:solidFill>
                  <a:srgbClr val="595959"/>
                </a:solidFill>
              </a:rPr>
              <a:t>Use Duration as the only independent variable for prediction</a:t>
            </a:r>
          </a:p>
          <a:p>
            <a:endParaRPr lang="en-US" sz="2000" dirty="0">
              <a:solidFill>
                <a:srgbClr val="595959"/>
              </a:solidFill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2365503-7273-4227-A360-4107E5A98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371062"/>
            <a:ext cx="4797056" cy="416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3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FF31-0027-4BC1-BDD9-C4BFD7E0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Model: Random Forest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854FFFE-DC4A-4E5E-A56D-9113E8169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0106"/>
            <a:ext cx="4102881" cy="4351338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03BB81E-DB63-4ABA-ABD7-1B4A06533A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7" t="685" r="1"/>
          <a:stretch/>
        </p:blipFill>
        <p:spPr>
          <a:xfrm>
            <a:off x="6430296" y="2010106"/>
            <a:ext cx="4240162" cy="417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0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7AB8-A1D0-4AD7-A873-EE37FE72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Performance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8BAA1AA-C59E-4C89-BC73-3F4045137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632" y="1921490"/>
            <a:ext cx="5018605" cy="4351338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0856BB1-D205-4DDA-B3F5-6AE70113D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1490"/>
            <a:ext cx="5092268" cy="4415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ABF34C-0870-49FD-AC49-6315F27E9452}"/>
              </a:ext>
            </a:extLst>
          </p:cNvPr>
          <p:cNvSpPr txBox="1"/>
          <p:nvPr/>
        </p:nvSpPr>
        <p:spPr>
          <a:xfrm>
            <a:off x="1356878" y="1563632"/>
            <a:ext cx="100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16F16-D8FD-4FA4-9CEF-F50C26A3092A}"/>
              </a:ext>
            </a:extLst>
          </p:cNvPr>
          <p:cNvSpPr txBox="1"/>
          <p:nvPr/>
        </p:nvSpPr>
        <p:spPr>
          <a:xfrm>
            <a:off x="6780363" y="1548421"/>
            <a:ext cx="90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Valid:</a:t>
            </a:r>
          </a:p>
        </p:txBody>
      </p:sp>
    </p:spTree>
    <p:extLst>
      <p:ext uri="{BB962C8B-B14F-4D97-AF65-F5344CB8AC3E}">
        <p14:creationId xmlns:p14="http://schemas.microsoft.com/office/powerpoint/2010/main" val="175101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68E40-6978-49AE-946B-77E6E819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77" y="332442"/>
            <a:ext cx="4873055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595959"/>
                </a:solidFill>
              </a:rPr>
              <a:t>Let’s try with threshold = 0.5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E81F62-0DA5-4618-9259-8F883A103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solidFill>
                  <a:srgbClr val="595959"/>
                </a:solidFill>
              </a:rPr>
              <a:t>Recall: </a:t>
            </a:r>
            <a:r>
              <a:rPr lang="en-US" sz="2000" dirty="0">
                <a:solidFill>
                  <a:srgbClr val="595959"/>
                </a:solidFill>
              </a:rPr>
              <a:t>	0.9747</a:t>
            </a:r>
            <a:br>
              <a:rPr lang="en-US" sz="2000" dirty="0">
                <a:solidFill>
                  <a:srgbClr val="595959"/>
                </a:solidFill>
              </a:rPr>
            </a:br>
            <a:endParaRPr lang="en-US" sz="2000" dirty="0">
              <a:solidFill>
                <a:srgbClr val="595959"/>
              </a:solidFill>
            </a:endParaRPr>
          </a:p>
          <a:p>
            <a:r>
              <a:rPr lang="en-US" sz="2000" b="1" dirty="0">
                <a:solidFill>
                  <a:srgbClr val="595959"/>
                </a:solidFill>
              </a:rPr>
              <a:t>Precision: </a:t>
            </a:r>
            <a:r>
              <a:rPr lang="en-US" sz="2000" dirty="0">
                <a:solidFill>
                  <a:srgbClr val="595959"/>
                </a:solidFill>
              </a:rPr>
              <a:t>	0.6234</a:t>
            </a:r>
          </a:p>
          <a:p>
            <a:endParaRPr lang="en-US" sz="1600" dirty="0">
              <a:solidFill>
                <a:srgbClr val="595959"/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CE32F21-F9B7-4DD4-89E2-B1B7308B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682871"/>
            <a:ext cx="4797056" cy="353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6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1715B-B88E-4438-AE7B-F9123AE8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16" y="871442"/>
            <a:ext cx="2924843" cy="3172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Business Insights:</a:t>
            </a:r>
            <a:b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7532DA9-AF27-47CD-BAE9-2390A625B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716" y="780094"/>
            <a:ext cx="6106987" cy="52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8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27D66-75BD-49DC-B77E-7F39DCE4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Sensitivity Analysis: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1B2CEDA-4794-44C4-AB92-C942AC3E4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412" y="2426818"/>
            <a:ext cx="4608227" cy="39976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199C3FB-E8A5-4B14-961C-9E89BD0F4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918" y="2426818"/>
            <a:ext cx="460822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6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CDCBD8F-D82E-48C2-A631-A6BC7C5F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3" y="2962275"/>
            <a:ext cx="3262313" cy="28194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4937374-144A-435B-9707-5138C5E5C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888" y="2962275"/>
            <a:ext cx="3262313" cy="2819400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F31D179-323C-41F2-AC62-0E51146FD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18463" y="2962275"/>
            <a:ext cx="3262313" cy="28194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20CE79-7106-4CF5-852A-9AA4DA16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Sensitivity Analysis:</a:t>
            </a:r>
          </a:p>
        </p:txBody>
      </p:sp>
    </p:spTree>
    <p:extLst>
      <p:ext uri="{BB962C8B-B14F-4D97-AF65-F5344CB8AC3E}">
        <p14:creationId xmlns:p14="http://schemas.microsoft.com/office/powerpoint/2010/main" val="187500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CAADA2-14BE-41D0-AAB5-63CE7058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B8356-CBDE-4DFD-A0D1-05042859B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7434727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C02101-A358-4503-9755-19E25B531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64" y="685798"/>
            <a:ext cx="607433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40C49-C34F-4F15-B6F0-4243260B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32" y="1673841"/>
            <a:ext cx="4344935" cy="3510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F3B455-556F-48DE-8356-331B00ACD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4729" y="-1"/>
            <a:ext cx="4757271" cy="6857999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7FCFAB8-9E9C-414D-9FCB-CECED12D5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C16827-9A48-4468-BE81-11EC18E0A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54102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1FC0D-BA40-41DF-8405-E9498DB9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439" y="1335183"/>
            <a:ext cx="3516922" cy="415089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</a:rPr>
              <a:t>Goal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9956BA-5C38-49F9-88D6-BD6C71E9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85799"/>
            <a:ext cx="5410200" cy="5486401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5567-6CEF-42D1-BF71-A6D53EAFF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001" y="1335183"/>
            <a:ext cx="4110198" cy="418763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Efficient Marketing Campaign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Evaluate Existing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102380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A1FA41-E1D1-43CF-8B3B-5E6140890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C2D84B-6969-4F00-BEBA-81C2EBCD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282BE-4461-4794-89A5-394723CD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3354572" cy="411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DA3D3-3A5C-4158-B834-80EFDBB2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115" y="1808855"/>
            <a:ext cx="2552956" cy="324029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E1BD-2BA6-4286-A9D5-B1A90B7D3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856" y="871442"/>
            <a:ext cx="4363748" cy="511511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Information: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Marital Status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Education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Credit in Default?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Housing Loan?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Personal Loan?</a:t>
            </a:r>
          </a:p>
        </p:txBody>
      </p:sp>
    </p:spTree>
    <p:extLst>
      <p:ext uri="{BB962C8B-B14F-4D97-AF65-F5344CB8AC3E}">
        <p14:creationId xmlns:p14="http://schemas.microsoft.com/office/powerpoint/2010/main" val="245362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A1FA41-E1D1-43CF-8B3B-5E6140890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C2D84B-6969-4F00-BEBA-81C2EBCD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282BE-4461-4794-89A5-394723CD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3354572" cy="411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B291E-FBCE-4A8E-B8DE-ACC8C166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115" y="1808855"/>
            <a:ext cx="2552956" cy="324029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A5505-6727-44B0-9A80-A62D06C4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819" y="871442"/>
            <a:ext cx="5818240" cy="511511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Campaign Information: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Contact Communication 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 of Week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Contact Duration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Contacts Performed During This Campaign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Contacts Performed Before This Campaign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Outcome of Previous Campaign 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Poutcome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Days passed since last campaign 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Pday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739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A1FA41-E1D1-43CF-8B3B-5E6140890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C2D84B-6969-4F00-BEBA-81C2EBCD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282BE-4461-4794-89A5-394723CD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3354572" cy="411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2A392-5D65-4CC7-8299-D34B776B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115" y="1808855"/>
            <a:ext cx="2552956" cy="324029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A630-DC56-4234-9AAD-114357B0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856" y="871442"/>
            <a:ext cx="4363748" cy="511511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Social and Economic Information: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Employment Variation Rate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CPI: Consumer Price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Euribor 3 Month Rate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Employees</a:t>
            </a:r>
          </a:p>
        </p:txBody>
      </p:sp>
    </p:spTree>
    <p:extLst>
      <p:ext uri="{BB962C8B-B14F-4D97-AF65-F5344CB8AC3E}">
        <p14:creationId xmlns:p14="http://schemas.microsoft.com/office/powerpoint/2010/main" val="298570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C66C5D90-B537-4A37-9AA2-B9CDE80DA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090" y="277044"/>
            <a:ext cx="9654652" cy="6504666"/>
          </a:xfrm>
        </p:spPr>
      </p:pic>
    </p:spTree>
    <p:extLst>
      <p:ext uri="{BB962C8B-B14F-4D97-AF65-F5344CB8AC3E}">
        <p14:creationId xmlns:p14="http://schemas.microsoft.com/office/powerpoint/2010/main" val="200541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A1FA41-E1D1-43CF-8B3B-5E6140890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C2D84B-6969-4F00-BEBA-81C2EBCD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282BE-4461-4794-89A5-394723CD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3354572" cy="411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4BE97-2F99-43C8-B1F7-4F1E915F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115" y="1808855"/>
            <a:ext cx="2552956" cy="3240290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Data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5AAB-1D10-406B-B4FA-B10F1F54E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856" y="871442"/>
            <a:ext cx="4363748" cy="511511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NAs (Unknown Values)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Changing Variable Formats 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Splitting Data (Training 70%, Valid 30%)</a:t>
            </a:r>
          </a:p>
        </p:txBody>
      </p:sp>
    </p:spTree>
    <p:extLst>
      <p:ext uri="{BB962C8B-B14F-4D97-AF65-F5344CB8AC3E}">
        <p14:creationId xmlns:p14="http://schemas.microsoft.com/office/powerpoint/2010/main" val="249618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F7281F-D4E3-44C4-BFBA-CB593A7F6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B49220-D709-41F4-BFDA-B6A2F0757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33909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30017-40E3-429A-9768-5C219E6B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922" y="1259958"/>
            <a:ext cx="2392883" cy="24817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>
                <a:solidFill>
                  <a:srgbClr val="595959"/>
                </a:solidFill>
              </a:rPr>
              <a:t>AUPRC – Area Under Precision Recall Curve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47192604-7ABE-4D4B-9F10-7F2C22410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5063" y="1259958"/>
            <a:ext cx="5520478" cy="47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5FB4646-2A80-4630-B2BD-A81D87E42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44675"/>
            <a:ext cx="5145088" cy="4449763"/>
          </a:xfrm>
          <a:prstGeom prst="rect">
            <a:avLst/>
          </a:prstGeom>
        </p:spPr>
      </p:pic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83220864-2557-4F27-A76B-508A3638A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0925" y="1844675"/>
            <a:ext cx="5145088" cy="44497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AFBFCB-7220-4EA3-AA42-F44732B5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Model 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C29E66-992D-4C6C-B93C-0D1031DAD8F9}"/>
              </a:ext>
            </a:extLst>
          </p:cNvPr>
          <p:cNvSpPr txBox="1"/>
          <p:nvPr/>
        </p:nvSpPr>
        <p:spPr>
          <a:xfrm>
            <a:off x="1548607" y="1521719"/>
            <a:ext cx="100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B842C-4086-4C4D-846E-E32B53C87EF2}"/>
              </a:ext>
            </a:extLst>
          </p:cNvPr>
          <p:cNvSpPr txBox="1"/>
          <p:nvPr/>
        </p:nvSpPr>
        <p:spPr>
          <a:xfrm>
            <a:off x="6780363" y="1548421"/>
            <a:ext cx="90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Valid:</a:t>
            </a:r>
          </a:p>
        </p:txBody>
      </p:sp>
    </p:spTree>
    <p:extLst>
      <p:ext uri="{BB962C8B-B14F-4D97-AF65-F5344CB8AC3E}">
        <p14:creationId xmlns:p14="http://schemas.microsoft.com/office/powerpoint/2010/main" val="228606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209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Predicting with Bank Marketing Data</vt:lpstr>
      <vt:lpstr>Goal</vt:lpstr>
      <vt:lpstr>Data Variables</vt:lpstr>
      <vt:lpstr>Data Variables</vt:lpstr>
      <vt:lpstr>Data Variables</vt:lpstr>
      <vt:lpstr>PowerPoint Presentation</vt:lpstr>
      <vt:lpstr>Data Cleaning:</vt:lpstr>
      <vt:lpstr>AUPRC – Area Under Precision Recall Curve</vt:lpstr>
      <vt:lpstr>Current Model Evaluation</vt:lpstr>
      <vt:lpstr>Benchmark for New Model:</vt:lpstr>
      <vt:lpstr>New Model: Random Forest</vt:lpstr>
      <vt:lpstr>Random Forest Performance</vt:lpstr>
      <vt:lpstr>Let’s try with threshold = 0.5</vt:lpstr>
      <vt:lpstr>Business Insights:  Feature Importance</vt:lpstr>
      <vt:lpstr>Sensitivity Analysis:</vt:lpstr>
      <vt:lpstr>Sensitivity Analysis: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with Bank Marketing Data</dc:title>
  <dc:creator>Austin Lim</dc:creator>
  <cp:lastModifiedBy>Austin Lim</cp:lastModifiedBy>
  <cp:revision>11</cp:revision>
  <dcterms:created xsi:type="dcterms:W3CDTF">2021-08-08T05:48:49Z</dcterms:created>
  <dcterms:modified xsi:type="dcterms:W3CDTF">2021-08-08T21:55:56Z</dcterms:modified>
</cp:coreProperties>
</file>