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4C037-7C70-41C0-8DA8-6FB56A3A3C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B13099-902A-4ABE-92A6-CBF2FCF1446A}">
      <dgm:prSet/>
      <dgm:spPr/>
      <dgm:t>
        <a:bodyPr/>
        <a:lstStyle/>
        <a:p>
          <a:r>
            <a:rPr lang="en-US" baseline="0" dirty="0"/>
            <a:t>Most Expensive PSF (Top 3): </a:t>
          </a:r>
        </a:p>
        <a:p>
          <a:endParaRPr lang="en-US" baseline="0" dirty="0"/>
        </a:p>
        <a:p>
          <a:r>
            <a:rPr lang="en-US" baseline="0" dirty="0"/>
            <a:t>St. Helena, Angwin, Pacifica</a:t>
          </a:r>
          <a:endParaRPr lang="en-US" dirty="0"/>
        </a:p>
      </dgm:t>
    </dgm:pt>
    <dgm:pt modelId="{6E9E5568-6776-43C7-B95E-AC5DBDA9B150}" type="parTrans" cxnId="{DD65F797-89DA-4C53-800C-112D5E18F923}">
      <dgm:prSet/>
      <dgm:spPr/>
      <dgm:t>
        <a:bodyPr/>
        <a:lstStyle/>
        <a:p>
          <a:endParaRPr lang="en-US"/>
        </a:p>
      </dgm:t>
    </dgm:pt>
    <dgm:pt modelId="{FE89C11D-43DC-462F-A26B-22A590269F8B}" type="sibTrans" cxnId="{DD65F797-89DA-4C53-800C-112D5E18F923}">
      <dgm:prSet/>
      <dgm:spPr/>
      <dgm:t>
        <a:bodyPr/>
        <a:lstStyle/>
        <a:p>
          <a:endParaRPr lang="en-US"/>
        </a:p>
      </dgm:t>
    </dgm:pt>
    <dgm:pt modelId="{E0F00D77-DFA9-46C9-8615-385D79C5BD06}">
      <dgm:prSet/>
      <dgm:spPr/>
      <dgm:t>
        <a:bodyPr/>
        <a:lstStyle/>
        <a:p>
          <a:r>
            <a:rPr lang="en-US" baseline="0" dirty="0"/>
            <a:t>Least Expensive PSF (Bottom 3): </a:t>
          </a:r>
        </a:p>
        <a:p>
          <a:endParaRPr lang="en-US" baseline="0" dirty="0"/>
        </a:p>
        <a:p>
          <a:r>
            <a:rPr lang="en-US" baseline="0" dirty="0"/>
            <a:t>El Cerrito, Mountain View, American Canyon</a:t>
          </a:r>
          <a:endParaRPr lang="en-US" dirty="0"/>
        </a:p>
      </dgm:t>
    </dgm:pt>
    <dgm:pt modelId="{25476BE3-9DA7-4242-92BB-B88E9FE92F47}" type="parTrans" cxnId="{80C0AD20-F1AA-4A6E-9FFD-1DA56487F060}">
      <dgm:prSet/>
      <dgm:spPr/>
      <dgm:t>
        <a:bodyPr/>
        <a:lstStyle/>
        <a:p>
          <a:endParaRPr lang="en-US"/>
        </a:p>
      </dgm:t>
    </dgm:pt>
    <dgm:pt modelId="{F4423869-4EE0-418A-948D-831C7BDBEC16}" type="sibTrans" cxnId="{80C0AD20-F1AA-4A6E-9FFD-1DA56487F060}">
      <dgm:prSet/>
      <dgm:spPr/>
      <dgm:t>
        <a:bodyPr/>
        <a:lstStyle/>
        <a:p>
          <a:endParaRPr lang="en-US"/>
        </a:p>
      </dgm:t>
    </dgm:pt>
    <dgm:pt modelId="{0545423A-8CC5-438E-B21D-2F8F27A7AB2C}" type="pres">
      <dgm:prSet presAssocID="{9604C037-7C70-41C0-8DA8-6FB56A3A3C19}" presName="vert0" presStyleCnt="0">
        <dgm:presLayoutVars>
          <dgm:dir/>
          <dgm:animOne val="branch"/>
          <dgm:animLvl val="lvl"/>
        </dgm:presLayoutVars>
      </dgm:prSet>
      <dgm:spPr/>
    </dgm:pt>
    <dgm:pt modelId="{007CA018-28E6-4F31-B593-BFE2C9BA819C}" type="pres">
      <dgm:prSet presAssocID="{D8B13099-902A-4ABE-92A6-CBF2FCF1446A}" presName="thickLine" presStyleLbl="alignNode1" presStyleIdx="0" presStyleCnt="2"/>
      <dgm:spPr/>
    </dgm:pt>
    <dgm:pt modelId="{00A73A08-F692-4168-86FF-299E425F265A}" type="pres">
      <dgm:prSet presAssocID="{D8B13099-902A-4ABE-92A6-CBF2FCF1446A}" presName="horz1" presStyleCnt="0"/>
      <dgm:spPr/>
    </dgm:pt>
    <dgm:pt modelId="{803B2FD8-DC3A-4E49-9B9B-D28827AC75C7}" type="pres">
      <dgm:prSet presAssocID="{D8B13099-902A-4ABE-92A6-CBF2FCF1446A}" presName="tx1" presStyleLbl="revTx" presStyleIdx="0" presStyleCnt="2"/>
      <dgm:spPr/>
    </dgm:pt>
    <dgm:pt modelId="{1989873E-886D-44B4-823F-572005BD87B9}" type="pres">
      <dgm:prSet presAssocID="{D8B13099-902A-4ABE-92A6-CBF2FCF1446A}" presName="vert1" presStyleCnt="0"/>
      <dgm:spPr/>
    </dgm:pt>
    <dgm:pt modelId="{FAFA7F09-0311-4487-B563-390FF281D4C9}" type="pres">
      <dgm:prSet presAssocID="{E0F00D77-DFA9-46C9-8615-385D79C5BD06}" presName="thickLine" presStyleLbl="alignNode1" presStyleIdx="1" presStyleCnt="2"/>
      <dgm:spPr/>
    </dgm:pt>
    <dgm:pt modelId="{0AF0F811-18C2-407A-A77C-EE36BB08770F}" type="pres">
      <dgm:prSet presAssocID="{E0F00D77-DFA9-46C9-8615-385D79C5BD06}" presName="horz1" presStyleCnt="0"/>
      <dgm:spPr/>
    </dgm:pt>
    <dgm:pt modelId="{DAD5ECBD-0C90-4987-9CD8-CDA13118D5AD}" type="pres">
      <dgm:prSet presAssocID="{E0F00D77-DFA9-46C9-8615-385D79C5BD06}" presName="tx1" presStyleLbl="revTx" presStyleIdx="1" presStyleCnt="2"/>
      <dgm:spPr/>
    </dgm:pt>
    <dgm:pt modelId="{A6CCFBB6-0922-4768-A87C-EF7B1C262340}" type="pres">
      <dgm:prSet presAssocID="{E0F00D77-DFA9-46C9-8615-385D79C5BD06}" presName="vert1" presStyleCnt="0"/>
      <dgm:spPr/>
    </dgm:pt>
  </dgm:ptLst>
  <dgm:cxnLst>
    <dgm:cxn modelId="{80C0AD20-F1AA-4A6E-9FFD-1DA56487F060}" srcId="{9604C037-7C70-41C0-8DA8-6FB56A3A3C19}" destId="{E0F00D77-DFA9-46C9-8615-385D79C5BD06}" srcOrd="1" destOrd="0" parTransId="{25476BE3-9DA7-4242-92BB-B88E9FE92F47}" sibTransId="{F4423869-4EE0-418A-948D-831C7BDBEC16}"/>
    <dgm:cxn modelId="{EE167369-8EFF-4753-83F2-48C6C327C937}" type="presOf" srcId="{D8B13099-902A-4ABE-92A6-CBF2FCF1446A}" destId="{803B2FD8-DC3A-4E49-9B9B-D28827AC75C7}" srcOrd="0" destOrd="0" presId="urn:microsoft.com/office/officeart/2008/layout/LinedList"/>
    <dgm:cxn modelId="{DD65F797-89DA-4C53-800C-112D5E18F923}" srcId="{9604C037-7C70-41C0-8DA8-6FB56A3A3C19}" destId="{D8B13099-902A-4ABE-92A6-CBF2FCF1446A}" srcOrd="0" destOrd="0" parTransId="{6E9E5568-6776-43C7-B95E-AC5DBDA9B150}" sibTransId="{FE89C11D-43DC-462F-A26B-22A590269F8B}"/>
    <dgm:cxn modelId="{23361BBF-3EBE-47D2-8C4A-E406F6E58353}" type="presOf" srcId="{9604C037-7C70-41C0-8DA8-6FB56A3A3C19}" destId="{0545423A-8CC5-438E-B21D-2F8F27A7AB2C}" srcOrd="0" destOrd="0" presId="urn:microsoft.com/office/officeart/2008/layout/LinedList"/>
    <dgm:cxn modelId="{003121C4-CD60-43F9-AE53-0F636C736E3C}" type="presOf" srcId="{E0F00D77-DFA9-46C9-8615-385D79C5BD06}" destId="{DAD5ECBD-0C90-4987-9CD8-CDA13118D5AD}" srcOrd="0" destOrd="0" presId="urn:microsoft.com/office/officeart/2008/layout/LinedList"/>
    <dgm:cxn modelId="{4F88321B-2D69-4633-9BF8-91DDD9013B84}" type="presParOf" srcId="{0545423A-8CC5-438E-B21D-2F8F27A7AB2C}" destId="{007CA018-28E6-4F31-B593-BFE2C9BA819C}" srcOrd="0" destOrd="0" presId="urn:microsoft.com/office/officeart/2008/layout/LinedList"/>
    <dgm:cxn modelId="{44145D9D-83AB-4EDD-899E-B7FA541795E3}" type="presParOf" srcId="{0545423A-8CC5-438E-B21D-2F8F27A7AB2C}" destId="{00A73A08-F692-4168-86FF-299E425F265A}" srcOrd="1" destOrd="0" presId="urn:microsoft.com/office/officeart/2008/layout/LinedList"/>
    <dgm:cxn modelId="{6D48456E-E884-4718-B989-5308058FE96C}" type="presParOf" srcId="{00A73A08-F692-4168-86FF-299E425F265A}" destId="{803B2FD8-DC3A-4E49-9B9B-D28827AC75C7}" srcOrd="0" destOrd="0" presId="urn:microsoft.com/office/officeart/2008/layout/LinedList"/>
    <dgm:cxn modelId="{61B83216-B4D3-4BE7-B443-ECB8AE904F32}" type="presParOf" srcId="{00A73A08-F692-4168-86FF-299E425F265A}" destId="{1989873E-886D-44B4-823F-572005BD87B9}" srcOrd="1" destOrd="0" presId="urn:microsoft.com/office/officeart/2008/layout/LinedList"/>
    <dgm:cxn modelId="{4B524031-7F9A-48AA-B928-6C653FF8C1FA}" type="presParOf" srcId="{0545423A-8CC5-438E-B21D-2F8F27A7AB2C}" destId="{FAFA7F09-0311-4487-B563-390FF281D4C9}" srcOrd="2" destOrd="0" presId="urn:microsoft.com/office/officeart/2008/layout/LinedList"/>
    <dgm:cxn modelId="{ACCFB31E-4657-49F6-BB74-CBED4889D6AF}" type="presParOf" srcId="{0545423A-8CC5-438E-B21D-2F8F27A7AB2C}" destId="{0AF0F811-18C2-407A-A77C-EE36BB08770F}" srcOrd="3" destOrd="0" presId="urn:microsoft.com/office/officeart/2008/layout/LinedList"/>
    <dgm:cxn modelId="{EF42EA51-2C16-4EC4-9AE9-B67DD530BB5F}" type="presParOf" srcId="{0AF0F811-18C2-407A-A77C-EE36BB08770F}" destId="{DAD5ECBD-0C90-4987-9CD8-CDA13118D5AD}" srcOrd="0" destOrd="0" presId="urn:microsoft.com/office/officeart/2008/layout/LinedList"/>
    <dgm:cxn modelId="{60AEC7A0-58F5-457A-B0FA-E72B2514F7FE}" type="presParOf" srcId="{0AF0F811-18C2-407A-A77C-EE36BB08770F}" destId="{A6CCFBB6-0922-4768-A87C-EF7B1C2623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4C037-7C70-41C0-8DA8-6FB56A3A3C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B13099-902A-4ABE-92A6-CBF2FCF1446A}">
      <dgm:prSet/>
      <dgm:spPr/>
      <dgm:t>
        <a:bodyPr/>
        <a:lstStyle/>
        <a:p>
          <a:r>
            <a:rPr lang="en-US" baseline="0" dirty="0"/>
            <a:t>Most Expensive County PSF: </a:t>
          </a:r>
        </a:p>
        <a:p>
          <a:endParaRPr lang="en-US" baseline="0" dirty="0"/>
        </a:p>
        <a:p>
          <a:r>
            <a:rPr lang="en-US" baseline="0" dirty="0"/>
            <a:t>San Francisco County </a:t>
          </a:r>
          <a:endParaRPr lang="en-US" dirty="0"/>
        </a:p>
      </dgm:t>
    </dgm:pt>
    <dgm:pt modelId="{6E9E5568-6776-43C7-B95E-AC5DBDA9B150}" type="parTrans" cxnId="{DD65F797-89DA-4C53-800C-112D5E18F923}">
      <dgm:prSet/>
      <dgm:spPr/>
      <dgm:t>
        <a:bodyPr/>
        <a:lstStyle/>
        <a:p>
          <a:endParaRPr lang="en-US"/>
        </a:p>
      </dgm:t>
    </dgm:pt>
    <dgm:pt modelId="{FE89C11D-43DC-462F-A26B-22A590269F8B}" type="sibTrans" cxnId="{DD65F797-89DA-4C53-800C-112D5E18F923}">
      <dgm:prSet/>
      <dgm:spPr/>
      <dgm:t>
        <a:bodyPr/>
        <a:lstStyle/>
        <a:p>
          <a:endParaRPr lang="en-US"/>
        </a:p>
      </dgm:t>
    </dgm:pt>
    <dgm:pt modelId="{E0F00D77-DFA9-46C9-8615-385D79C5BD06}">
      <dgm:prSet/>
      <dgm:spPr/>
      <dgm:t>
        <a:bodyPr/>
        <a:lstStyle/>
        <a:p>
          <a:r>
            <a:rPr lang="en-US" baseline="0" dirty="0"/>
            <a:t>Least Expensive County PSF: </a:t>
          </a:r>
        </a:p>
        <a:p>
          <a:endParaRPr lang="en-US" baseline="0" dirty="0"/>
        </a:p>
        <a:p>
          <a:r>
            <a:rPr lang="en-US" baseline="0" dirty="0"/>
            <a:t>Solano County</a:t>
          </a:r>
          <a:endParaRPr lang="en-US" dirty="0"/>
        </a:p>
      </dgm:t>
    </dgm:pt>
    <dgm:pt modelId="{25476BE3-9DA7-4242-92BB-B88E9FE92F47}" type="parTrans" cxnId="{80C0AD20-F1AA-4A6E-9FFD-1DA56487F060}">
      <dgm:prSet/>
      <dgm:spPr/>
      <dgm:t>
        <a:bodyPr/>
        <a:lstStyle/>
        <a:p>
          <a:endParaRPr lang="en-US"/>
        </a:p>
      </dgm:t>
    </dgm:pt>
    <dgm:pt modelId="{F4423869-4EE0-418A-948D-831C7BDBEC16}" type="sibTrans" cxnId="{80C0AD20-F1AA-4A6E-9FFD-1DA56487F060}">
      <dgm:prSet/>
      <dgm:spPr/>
      <dgm:t>
        <a:bodyPr/>
        <a:lstStyle/>
        <a:p>
          <a:endParaRPr lang="en-US"/>
        </a:p>
      </dgm:t>
    </dgm:pt>
    <dgm:pt modelId="{0545423A-8CC5-438E-B21D-2F8F27A7AB2C}" type="pres">
      <dgm:prSet presAssocID="{9604C037-7C70-41C0-8DA8-6FB56A3A3C19}" presName="vert0" presStyleCnt="0">
        <dgm:presLayoutVars>
          <dgm:dir/>
          <dgm:animOne val="branch"/>
          <dgm:animLvl val="lvl"/>
        </dgm:presLayoutVars>
      </dgm:prSet>
      <dgm:spPr/>
    </dgm:pt>
    <dgm:pt modelId="{007CA018-28E6-4F31-B593-BFE2C9BA819C}" type="pres">
      <dgm:prSet presAssocID="{D8B13099-902A-4ABE-92A6-CBF2FCF1446A}" presName="thickLine" presStyleLbl="alignNode1" presStyleIdx="0" presStyleCnt="2"/>
      <dgm:spPr/>
    </dgm:pt>
    <dgm:pt modelId="{00A73A08-F692-4168-86FF-299E425F265A}" type="pres">
      <dgm:prSet presAssocID="{D8B13099-902A-4ABE-92A6-CBF2FCF1446A}" presName="horz1" presStyleCnt="0"/>
      <dgm:spPr/>
    </dgm:pt>
    <dgm:pt modelId="{803B2FD8-DC3A-4E49-9B9B-D28827AC75C7}" type="pres">
      <dgm:prSet presAssocID="{D8B13099-902A-4ABE-92A6-CBF2FCF1446A}" presName="tx1" presStyleLbl="revTx" presStyleIdx="0" presStyleCnt="2"/>
      <dgm:spPr/>
    </dgm:pt>
    <dgm:pt modelId="{1989873E-886D-44B4-823F-572005BD87B9}" type="pres">
      <dgm:prSet presAssocID="{D8B13099-902A-4ABE-92A6-CBF2FCF1446A}" presName="vert1" presStyleCnt="0"/>
      <dgm:spPr/>
    </dgm:pt>
    <dgm:pt modelId="{FAFA7F09-0311-4487-B563-390FF281D4C9}" type="pres">
      <dgm:prSet presAssocID="{E0F00D77-DFA9-46C9-8615-385D79C5BD06}" presName="thickLine" presStyleLbl="alignNode1" presStyleIdx="1" presStyleCnt="2"/>
      <dgm:spPr/>
    </dgm:pt>
    <dgm:pt modelId="{0AF0F811-18C2-407A-A77C-EE36BB08770F}" type="pres">
      <dgm:prSet presAssocID="{E0F00D77-DFA9-46C9-8615-385D79C5BD06}" presName="horz1" presStyleCnt="0"/>
      <dgm:spPr/>
    </dgm:pt>
    <dgm:pt modelId="{DAD5ECBD-0C90-4987-9CD8-CDA13118D5AD}" type="pres">
      <dgm:prSet presAssocID="{E0F00D77-DFA9-46C9-8615-385D79C5BD06}" presName="tx1" presStyleLbl="revTx" presStyleIdx="1" presStyleCnt="2"/>
      <dgm:spPr/>
    </dgm:pt>
    <dgm:pt modelId="{A6CCFBB6-0922-4768-A87C-EF7B1C262340}" type="pres">
      <dgm:prSet presAssocID="{E0F00D77-DFA9-46C9-8615-385D79C5BD06}" presName="vert1" presStyleCnt="0"/>
      <dgm:spPr/>
    </dgm:pt>
  </dgm:ptLst>
  <dgm:cxnLst>
    <dgm:cxn modelId="{80C0AD20-F1AA-4A6E-9FFD-1DA56487F060}" srcId="{9604C037-7C70-41C0-8DA8-6FB56A3A3C19}" destId="{E0F00D77-DFA9-46C9-8615-385D79C5BD06}" srcOrd="1" destOrd="0" parTransId="{25476BE3-9DA7-4242-92BB-B88E9FE92F47}" sibTransId="{F4423869-4EE0-418A-948D-831C7BDBEC16}"/>
    <dgm:cxn modelId="{EE167369-8EFF-4753-83F2-48C6C327C937}" type="presOf" srcId="{D8B13099-902A-4ABE-92A6-CBF2FCF1446A}" destId="{803B2FD8-DC3A-4E49-9B9B-D28827AC75C7}" srcOrd="0" destOrd="0" presId="urn:microsoft.com/office/officeart/2008/layout/LinedList"/>
    <dgm:cxn modelId="{DD65F797-89DA-4C53-800C-112D5E18F923}" srcId="{9604C037-7C70-41C0-8DA8-6FB56A3A3C19}" destId="{D8B13099-902A-4ABE-92A6-CBF2FCF1446A}" srcOrd="0" destOrd="0" parTransId="{6E9E5568-6776-43C7-B95E-AC5DBDA9B150}" sibTransId="{FE89C11D-43DC-462F-A26B-22A590269F8B}"/>
    <dgm:cxn modelId="{23361BBF-3EBE-47D2-8C4A-E406F6E58353}" type="presOf" srcId="{9604C037-7C70-41C0-8DA8-6FB56A3A3C19}" destId="{0545423A-8CC5-438E-B21D-2F8F27A7AB2C}" srcOrd="0" destOrd="0" presId="urn:microsoft.com/office/officeart/2008/layout/LinedList"/>
    <dgm:cxn modelId="{003121C4-CD60-43F9-AE53-0F636C736E3C}" type="presOf" srcId="{E0F00D77-DFA9-46C9-8615-385D79C5BD06}" destId="{DAD5ECBD-0C90-4987-9CD8-CDA13118D5AD}" srcOrd="0" destOrd="0" presId="urn:microsoft.com/office/officeart/2008/layout/LinedList"/>
    <dgm:cxn modelId="{4F88321B-2D69-4633-9BF8-91DDD9013B84}" type="presParOf" srcId="{0545423A-8CC5-438E-B21D-2F8F27A7AB2C}" destId="{007CA018-28E6-4F31-B593-BFE2C9BA819C}" srcOrd="0" destOrd="0" presId="urn:microsoft.com/office/officeart/2008/layout/LinedList"/>
    <dgm:cxn modelId="{44145D9D-83AB-4EDD-899E-B7FA541795E3}" type="presParOf" srcId="{0545423A-8CC5-438E-B21D-2F8F27A7AB2C}" destId="{00A73A08-F692-4168-86FF-299E425F265A}" srcOrd="1" destOrd="0" presId="urn:microsoft.com/office/officeart/2008/layout/LinedList"/>
    <dgm:cxn modelId="{6D48456E-E884-4718-B989-5308058FE96C}" type="presParOf" srcId="{00A73A08-F692-4168-86FF-299E425F265A}" destId="{803B2FD8-DC3A-4E49-9B9B-D28827AC75C7}" srcOrd="0" destOrd="0" presId="urn:microsoft.com/office/officeart/2008/layout/LinedList"/>
    <dgm:cxn modelId="{61B83216-B4D3-4BE7-B443-ECB8AE904F32}" type="presParOf" srcId="{00A73A08-F692-4168-86FF-299E425F265A}" destId="{1989873E-886D-44B4-823F-572005BD87B9}" srcOrd="1" destOrd="0" presId="urn:microsoft.com/office/officeart/2008/layout/LinedList"/>
    <dgm:cxn modelId="{4B524031-7F9A-48AA-B928-6C653FF8C1FA}" type="presParOf" srcId="{0545423A-8CC5-438E-B21D-2F8F27A7AB2C}" destId="{FAFA7F09-0311-4487-B563-390FF281D4C9}" srcOrd="2" destOrd="0" presId="urn:microsoft.com/office/officeart/2008/layout/LinedList"/>
    <dgm:cxn modelId="{ACCFB31E-4657-49F6-BB74-CBED4889D6AF}" type="presParOf" srcId="{0545423A-8CC5-438E-B21D-2F8F27A7AB2C}" destId="{0AF0F811-18C2-407A-A77C-EE36BB08770F}" srcOrd="3" destOrd="0" presId="urn:microsoft.com/office/officeart/2008/layout/LinedList"/>
    <dgm:cxn modelId="{EF42EA51-2C16-4EC4-9AE9-B67DD530BB5F}" type="presParOf" srcId="{0AF0F811-18C2-407A-A77C-EE36BB08770F}" destId="{DAD5ECBD-0C90-4987-9CD8-CDA13118D5AD}" srcOrd="0" destOrd="0" presId="urn:microsoft.com/office/officeart/2008/layout/LinedList"/>
    <dgm:cxn modelId="{60AEC7A0-58F5-457A-B0FA-E72B2514F7FE}" type="presParOf" srcId="{0AF0F811-18C2-407A-A77C-EE36BB08770F}" destId="{A6CCFBB6-0922-4768-A87C-EF7B1C2623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A018-28E6-4F31-B593-BFE2C9BA819C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B2FD8-DC3A-4E49-9B9B-D28827AC75C7}">
      <dsp:nvSpPr>
        <dsp:cNvPr id="0" name=""/>
        <dsp:cNvSpPr/>
      </dsp:nvSpPr>
      <dsp:spPr>
        <a:xfrm>
          <a:off x="0" y="0"/>
          <a:ext cx="6408738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 dirty="0"/>
            <a:t>Most Expensive PSF (Top 3): 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baseline="0" dirty="0"/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 dirty="0"/>
            <a:t>St. Helena, Angwin, Pacifica</a:t>
          </a:r>
          <a:endParaRPr lang="en-US" sz="3700" kern="1200" dirty="0"/>
        </a:p>
      </dsp:txBody>
      <dsp:txXfrm>
        <a:off x="0" y="0"/>
        <a:ext cx="6408738" cy="2879724"/>
      </dsp:txXfrm>
    </dsp:sp>
    <dsp:sp modelId="{FAFA7F09-0311-4487-B563-390FF281D4C9}">
      <dsp:nvSpPr>
        <dsp:cNvPr id="0" name=""/>
        <dsp:cNvSpPr/>
      </dsp:nvSpPr>
      <dsp:spPr>
        <a:xfrm>
          <a:off x="0" y="2879724"/>
          <a:ext cx="640873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ECBD-0C90-4987-9CD8-CDA13118D5AD}">
      <dsp:nvSpPr>
        <dsp:cNvPr id="0" name=""/>
        <dsp:cNvSpPr/>
      </dsp:nvSpPr>
      <dsp:spPr>
        <a:xfrm>
          <a:off x="0" y="2879724"/>
          <a:ext cx="6408738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 dirty="0"/>
            <a:t>Least Expensive PSF (Bottom 3): 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baseline="0" dirty="0"/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 dirty="0"/>
            <a:t>El Cerrito, Mountain View, American Canyon</a:t>
          </a:r>
          <a:endParaRPr lang="en-US" sz="3700" kern="1200" dirty="0"/>
        </a:p>
      </dsp:txBody>
      <dsp:txXfrm>
        <a:off x="0" y="2879724"/>
        <a:ext cx="6408738" cy="2879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A018-28E6-4F31-B593-BFE2C9BA819C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B2FD8-DC3A-4E49-9B9B-D28827AC75C7}">
      <dsp:nvSpPr>
        <dsp:cNvPr id="0" name=""/>
        <dsp:cNvSpPr/>
      </dsp:nvSpPr>
      <dsp:spPr>
        <a:xfrm>
          <a:off x="0" y="0"/>
          <a:ext cx="6408738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Most Expensive County PSF: </a:t>
          </a:r>
        </a:p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baseline="0" dirty="0"/>
        </a:p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San Francisco County </a:t>
          </a:r>
          <a:endParaRPr lang="en-US" sz="4200" kern="1200" dirty="0"/>
        </a:p>
      </dsp:txBody>
      <dsp:txXfrm>
        <a:off x="0" y="0"/>
        <a:ext cx="6408738" cy="2879724"/>
      </dsp:txXfrm>
    </dsp:sp>
    <dsp:sp modelId="{FAFA7F09-0311-4487-B563-390FF281D4C9}">
      <dsp:nvSpPr>
        <dsp:cNvPr id="0" name=""/>
        <dsp:cNvSpPr/>
      </dsp:nvSpPr>
      <dsp:spPr>
        <a:xfrm>
          <a:off x="0" y="2879724"/>
          <a:ext cx="640873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ECBD-0C90-4987-9CD8-CDA13118D5AD}">
      <dsp:nvSpPr>
        <dsp:cNvPr id="0" name=""/>
        <dsp:cNvSpPr/>
      </dsp:nvSpPr>
      <dsp:spPr>
        <a:xfrm>
          <a:off x="0" y="2879724"/>
          <a:ext cx="6408738" cy="2879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Least Expensive County PSF: </a:t>
          </a:r>
        </a:p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baseline="0" dirty="0"/>
        </a:p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Solano County</a:t>
          </a:r>
          <a:endParaRPr lang="en-US" sz="4200" kern="1200" dirty="0"/>
        </a:p>
      </dsp:txBody>
      <dsp:txXfrm>
        <a:off x="0" y="2879724"/>
        <a:ext cx="6408738" cy="28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38F6-D817-4597-BCA1-4F4FA7D6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8BA80-308F-468E-B07A-A0462AAD1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E136-DF42-4781-81D1-4E563207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17E8-78CA-4CCA-98D4-326AC79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7790-48F0-4044-BCFB-FC2A6575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76A5-5FE7-45BF-A794-49C08EC6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C3187-DF42-4BF5-8194-4347D4A3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6329-22ED-496F-B021-757C766E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897B-1C31-44C6-909B-3AE977D0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8EF25-229A-46B1-BE17-9DD27660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D0B5-81BA-456F-85AD-1A2BDF211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4A7E8-E43D-4BD3-ADC9-7F2C392B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D94E-2F21-4EAE-BD20-ABD205CF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1D14-D920-49B1-9C1A-AF6D90B2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854D-D659-454A-A274-2EC59E03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08D6-83B9-4782-A63A-231E6D86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A3BB-4C6D-46FA-919B-C8205E35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DAE8-893E-4256-A486-60534BE2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778C-5AFB-41F1-9934-C309F42B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7014-5FE4-4678-967F-084ED68A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5667-6F3F-4B27-A024-EEA1116E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434E-9251-4E19-8656-D3A8DBF8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C4E4-C38B-438A-9169-FBF7D585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BA92-FF66-424B-90E3-542B8A9B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F61A-D5B8-4B6B-9561-106BC983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C8F2-E6E9-44DB-A284-8F25F8B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ED41-8BE4-41AA-B793-A201BA6F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61FB8-D342-44AB-B106-C5979AAE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BB8B0-9B5F-4C6D-9A22-F725F21D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50C21-B6B5-4C1C-97D6-F18EF3E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9C43-3845-4079-AC5F-B399041A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E442-793F-4E83-99AF-DD11D5F9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074E-F68C-4FDC-862F-AFE5A149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4F73-32D7-49A7-9CDA-427FF5482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D4F27-0437-42E4-82F7-D39EA4211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EF373-DA34-4AE2-A10E-1BAFA973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B8FDB-83FF-4D03-9116-251A9AA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670EB-F5C0-42FF-B43C-EF028E4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BAC74-7D90-4657-97A3-92E2EC81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B393-0F79-4C5A-B2AD-1CC4B395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FD71-F5A2-44D1-9D73-18ADEBB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D685D-DF56-428E-9426-BECDE1B6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E1205-7CC1-4CB0-A97C-300150CC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8EA98-3957-4920-B202-4F44DB3F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85944-8650-4440-819E-6D77BB3D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C2998-07F0-4FC7-80DC-6966F699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8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F12A-328E-4B38-80F7-4DC9B736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BC44-0F65-453C-B9F2-86A154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2446-C392-4529-A9B6-AA73DA72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C88E-AB93-48F3-A13F-C2DCCA1B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2492-5154-47D6-A8F9-A2724C66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8854-EC93-453F-99FB-3512EF3E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89B9-E979-49E2-8DD1-5DF3B128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923DC-498E-4F3E-809B-A600D865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E8CC-C87A-4B46-B6CE-5A1E9923E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70E4-4E45-4760-B900-42B3EC5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9D5F4-A0A0-4A99-AB27-8582D0F3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FF70-9968-4872-A7BA-FE60490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DA247-A33D-4B3E-9FDC-51CA9B28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D68D6-822D-4E87-BE89-23557AE0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5A79-1316-4CA0-A67E-45AD29038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E9D2-EFCD-4B8E-96A7-F939F9384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B13C-AFAD-40B8-9955-2163CB56C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224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8AE8-B988-454C-8DC9-EE0C7EE62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en-US" sz="7500"/>
              <a:t>Data Visualization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657AF-5529-498D-964A-462AC7030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en-US" dirty="0"/>
              <a:t>Soon Chye Lim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DC11F-5A96-480B-99E0-FCBD49597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8" r="13282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63605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C999-5DE6-4054-A7EB-860ED771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Price Per Square Foot</a:t>
            </a:r>
            <a:br>
              <a:rPr lang="en-US" dirty="0"/>
            </a:br>
            <a:r>
              <a:rPr lang="en-US" dirty="0"/>
              <a:t>As A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5638-B151-483C-AB1D-84674C6E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Housing has different size/square foot</a:t>
            </a:r>
          </a:p>
          <a:p>
            <a:r>
              <a:rPr lang="en-US" dirty="0"/>
              <a:t>It is not fair if we just compare pricing without taking the size into consideration</a:t>
            </a:r>
          </a:p>
          <a:p>
            <a:r>
              <a:rPr lang="en-US" dirty="0"/>
              <a:t>For example, and hypothetically speaking…</a:t>
            </a:r>
          </a:p>
          <a:p>
            <a:pPr marL="0" indent="0">
              <a:buNone/>
            </a:pPr>
            <a:r>
              <a:rPr lang="en-US" dirty="0"/>
              <a:t>	You have $100,000 House with 100,000 sq ft </a:t>
            </a:r>
            <a:br>
              <a:rPr lang="en-US" dirty="0"/>
            </a:br>
            <a:r>
              <a:rPr lang="en-US" dirty="0"/>
              <a:t>		Versus</a:t>
            </a:r>
            <a:br>
              <a:rPr lang="en-US" dirty="0"/>
            </a:br>
            <a:r>
              <a:rPr lang="en-US" dirty="0"/>
              <a:t>	You have $10 House with 1 sq ft</a:t>
            </a:r>
          </a:p>
          <a:p>
            <a:pPr marL="0" indent="0">
              <a:buNone/>
            </a:pPr>
            <a:r>
              <a:rPr lang="en-US" dirty="0"/>
              <a:t>Which one is more worth it? In terms of PSF, first one is 1PSF and the second one is 10PSF</a:t>
            </a:r>
          </a:p>
          <a:p>
            <a:pPr marL="0" indent="0">
              <a:buNone/>
            </a:pPr>
            <a:r>
              <a:rPr lang="en-US" dirty="0"/>
              <a:t>Monetary speaking, $100,000 House is more worth it.</a:t>
            </a:r>
          </a:p>
        </p:txBody>
      </p:sp>
    </p:spTree>
    <p:extLst>
      <p:ext uri="{BB962C8B-B14F-4D97-AF65-F5344CB8AC3E}">
        <p14:creationId xmlns:p14="http://schemas.microsoft.com/office/powerpoint/2010/main" val="17792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72AE-08A9-4B64-A853-D0820AE4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93" y="246935"/>
            <a:ext cx="11343711" cy="1132040"/>
          </a:xfrm>
        </p:spPr>
        <p:txBody>
          <a:bodyPr>
            <a:noAutofit/>
          </a:bodyPr>
          <a:lstStyle/>
          <a:p>
            <a:r>
              <a:rPr lang="en-US" sz="4800" dirty="0"/>
              <a:t>Avg Per Square Foot Grouped by City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FB8FBF7-41F5-4B4B-8B66-A4C882796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406"/>
            <a:ext cx="11983756" cy="44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3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D04E-ACBD-42CE-9F2C-6B866EC2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8100"/>
              <a:t>Findings: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A6460-AEC8-46A2-870C-51BF47E1C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800662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6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68B9-DA28-4203-9787-F4ECF6B0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Avg PSF Grouped by County</a:t>
            </a:r>
            <a:endParaRPr lang="en-US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7D9F9A-1AC0-41BC-BC7E-7C9F83EC6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5" y="1938820"/>
            <a:ext cx="11837129" cy="4137515"/>
          </a:xfrm>
        </p:spPr>
      </p:pic>
    </p:spTree>
    <p:extLst>
      <p:ext uri="{BB962C8B-B14F-4D97-AF65-F5344CB8AC3E}">
        <p14:creationId xmlns:p14="http://schemas.microsoft.com/office/powerpoint/2010/main" val="18939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D04E-ACBD-42CE-9F2C-6B866EC2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8100"/>
              <a:t>Findings: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A6460-AEC8-46A2-870C-51BF47E1C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20010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44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C19E-C945-44DB-800E-38FCE42F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5A74C2-D78E-4A18-851C-7581E4539972}"/>
              </a:ext>
            </a:extLst>
          </p:cNvPr>
          <p:cNvSpPr txBox="1">
            <a:spLocks/>
          </p:cNvSpPr>
          <p:nvPr/>
        </p:nvSpPr>
        <p:spPr>
          <a:xfrm>
            <a:off x="6096000" y="1616015"/>
            <a:ext cx="5768196" cy="4560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built the model with 6 dense layers</a:t>
            </a:r>
          </a:p>
          <a:p>
            <a:r>
              <a:rPr lang="en-US" dirty="0"/>
              <a:t>I used these as my input variables:</a:t>
            </a:r>
          </a:p>
          <a:p>
            <a:pPr lvl="1">
              <a:buFontTx/>
              <a:buChar char="-"/>
            </a:pPr>
            <a:r>
              <a:rPr lang="en-US" dirty="0"/>
              <a:t>Bed, Baths, Half Baths, and Sq Ft</a:t>
            </a:r>
          </a:p>
          <a:p>
            <a:r>
              <a:rPr lang="en-US" dirty="0"/>
              <a:t>Normalize the input</a:t>
            </a:r>
          </a:p>
          <a:p>
            <a:r>
              <a:rPr lang="en-US" dirty="0"/>
              <a:t>The output activation is ‘</a:t>
            </a:r>
            <a:r>
              <a:rPr lang="en-US" dirty="0" err="1"/>
              <a:t>relu</a:t>
            </a:r>
            <a:r>
              <a:rPr lang="en-US" dirty="0"/>
              <a:t>’ as my prediction is for pricing</a:t>
            </a:r>
          </a:p>
          <a:p>
            <a:r>
              <a:rPr lang="en-US" dirty="0"/>
              <a:t>Loss model is </a:t>
            </a:r>
            <a:r>
              <a:rPr lang="en-US" dirty="0" err="1"/>
              <a:t>mse</a:t>
            </a:r>
            <a:r>
              <a:rPr lang="en-US" dirty="0"/>
              <a:t>, metrics is </a:t>
            </a:r>
            <a:r>
              <a:rPr lang="en-US" dirty="0" err="1"/>
              <a:t>mae</a:t>
            </a:r>
            <a:r>
              <a:rPr lang="en-US" dirty="0"/>
              <a:t>, and optimizer is 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Ran 5 epochs with 15% validation split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28A615-D98D-40F6-98E9-41C5A338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29" y="1690688"/>
            <a:ext cx="5118452" cy="42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C44-479C-4F30-959D-A93B42D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Results: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034B5A8-CE6B-492F-9D00-5341E31B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0" y="1869870"/>
            <a:ext cx="7365796" cy="368289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819C6B-7FEA-4F95-8284-0A0BC38A5A1A}"/>
              </a:ext>
            </a:extLst>
          </p:cNvPr>
          <p:cNvSpPr txBox="1">
            <a:spLocks/>
          </p:cNvSpPr>
          <p:nvPr/>
        </p:nvSpPr>
        <p:spPr>
          <a:xfrm>
            <a:off x="8096864" y="1747683"/>
            <a:ext cx="3767331" cy="4429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loss curve is dropping and flattening out. This is a good sign because the model is learning.</a:t>
            </a:r>
          </a:p>
          <a:p>
            <a:r>
              <a:rPr lang="en-US" dirty="0"/>
              <a:t>There is a tiny generalization error in the loss model. Good thing is that they don’t increase further than 3 epoch.</a:t>
            </a:r>
          </a:p>
          <a:p>
            <a:r>
              <a:rPr lang="en-US" dirty="0"/>
              <a:t>The MAE for our training is $474,699 and valid is $464,013. This means our error is off by this amount.</a:t>
            </a:r>
          </a:p>
          <a:p>
            <a:r>
              <a:rPr lang="en-US" dirty="0"/>
              <a:t>Overall, I think this is a good prediction because within $500,000 seems reasonable if you want to buy over million house(s) in the bay area. </a:t>
            </a:r>
          </a:p>
        </p:txBody>
      </p:sp>
    </p:spTree>
    <p:extLst>
      <p:ext uri="{BB962C8B-B14F-4D97-AF65-F5344CB8AC3E}">
        <p14:creationId xmlns:p14="http://schemas.microsoft.com/office/powerpoint/2010/main" val="83791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333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Visualization </vt:lpstr>
      <vt:lpstr>Why Use Price Per Square Foot As A Measure?</vt:lpstr>
      <vt:lpstr>Avg Per Square Foot Grouped by City</vt:lpstr>
      <vt:lpstr>Findings:</vt:lpstr>
      <vt:lpstr>Avg PSF Grouped by County</vt:lpstr>
      <vt:lpstr>Findings:</vt:lpstr>
      <vt:lpstr>Neural Network Model</vt:lpstr>
      <vt:lpstr>Neural Network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</dc:title>
  <dc:creator>Austin Lim</dc:creator>
  <cp:lastModifiedBy>Austin Lim</cp:lastModifiedBy>
  <cp:revision>4</cp:revision>
  <dcterms:created xsi:type="dcterms:W3CDTF">2021-05-03T05:52:39Z</dcterms:created>
  <dcterms:modified xsi:type="dcterms:W3CDTF">2021-05-03T06:22:16Z</dcterms:modified>
</cp:coreProperties>
</file>