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6" r:id="rId5"/>
    <p:sldId id="275" r:id="rId6"/>
    <p:sldId id="265" r:id="rId7"/>
    <p:sldId id="283" r:id="rId8"/>
    <p:sldId id="266" r:id="rId9"/>
    <p:sldId id="277" r:id="rId10"/>
    <p:sldId id="285" r:id="rId11"/>
    <p:sldId id="267" r:id="rId12"/>
    <p:sldId id="263" r:id="rId13"/>
    <p:sldId id="282" r:id="rId14"/>
    <p:sldId id="268" r:id="rId15"/>
    <p:sldId id="279" r:id="rId16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F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1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2F6B3F73-6FC5-4372-8B25-63C22AA264E7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3"/>
            <a:ext cx="5681980" cy="3696713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6CA4291E-1BC6-42D6-BA85-60439DE41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2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9DAC-7D9F-FDFA-6562-CEC947F57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683CA-785B-2658-384C-D8B50C7A8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39709-A199-AB75-E416-97712A64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8291-73D2-47CC-9625-1CDEC0985249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E7624-5C1E-01E9-C487-7922922D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22FA8-50B6-18A2-9B34-B575B07B1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903D-1A11-45F0-B3A1-04C1FB95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4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0A9E-F6FB-74A7-7267-61126EFC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54AB4-9032-D306-F26A-13E50F542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62D33-25D2-FCCE-7735-E347AC58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46A3-6668-4B9F-B29B-1EA60C9AF543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3A68A-F75E-091D-841E-78459258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DDAC5-99AA-7F1D-9C2A-A1AE722D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903D-1A11-45F0-B3A1-04C1FB95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6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7DCBB-C590-612D-851A-D0BEEA9CB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E13AF-6C86-BD54-7620-5D9A7296F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A76A5-A1F9-E034-F42F-77AE6361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A47E-F8D6-4718-9797-2DC3057967A9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DF853-8AEB-2BA1-6977-28CA3AA8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2F456-1B16-97D7-F9EC-0D0CD64E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903D-1A11-45F0-B3A1-04C1FB95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0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07C5-C66A-9D36-86CE-1548F395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69BB-338A-FAF9-9257-AEA05ACE2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6B48-ACF7-BBE8-7C48-27242AF5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5158-444B-48D0-99E3-02045CE55D0D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A8BE9-EE65-436B-5666-E1753A0A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F68C5-E9CE-CA80-D34A-8293F95E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903D-1A11-45F0-B3A1-04C1FB95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6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3260-94F3-C94A-F24E-3B04A12B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0756B-6862-2521-0256-44C15A41A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67F6A-8C2B-DDC9-F1BB-529F6826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ADEA-E8F8-44BC-BC43-526131B87A24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10FF4-62EF-9905-DB6B-4AD38D6F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FA4C2-EB6E-94ED-5835-AEBC1832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903D-1A11-45F0-B3A1-04C1FB95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1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F9E1-9F5E-BDD8-A73B-4A214B42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5C814-1AEE-D0DC-993B-C080F3C48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C1BAC-FC26-91D9-8FD6-A56CF2A0E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AD953-C5A0-0DF1-D270-BBA7EEA8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167C-1A03-403C-B308-A7DD357F82E1}" type="datetime1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30399-4625-1EA1-05FC-5B147C46B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F85AC-42A0-A089-57CB-84EAC0E0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903D-1A11-45F0-B3A1-04C1FB95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6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A4D8-8D58-89F1-B5C2-A0581101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37D6A-FDD0-0C8D-5486-A6C7855BD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2E21B-C68A-14BB-B8C7-B62E79819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BBC375-AA66-E394-9D5D-735C0361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AF93B-AF6D-9685-84C0-D926B7AED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31270-B209-66FD-0AFB-941774B9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DFC81-3176-4646-B612-8E8AE944DA8A}" type="datetime1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5C21C-CCCD-655B-0A8C-1AC9A079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92BB3-F45F-8C7B-5FEA-7DD7FD3E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903D-1A11-45F0-B3A1-04C1FB95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8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615F-274E-64D9-8609-F15CD3A43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852FA-5B20-580C-9BDF-FE32419B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4243-9919-49BA-B8D9-48B35CE3F850}" type="datetime1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B7CD0-E1BA-B72D-FBCA-364EAEF5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6837C-05B7-2C94-468A-0C82A240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903D-1A11-45F0-B3A1-04C1FB95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4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C2103-D8E2-B98F-7E92-FDC7D149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7BC42-A0BF-4869-9F02-83A268DCBA14}" type="datetime1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053BE-2158-A277-BA37-243D2610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CCAB5-088E-1CEF-698B-586A4A69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903D-1A11-45F0-B3A1-04C1FB95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6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7EBD-EA20-FFCB-66B1-2AFE37C9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E85E-9BF7-CBDA-B54A-B81952F2A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536F5-0D58-4225-9773-A7A2B0036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DB267-92BE-9C47-F5FF-DFB8AE509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014D-DE0E-46E2-BB54-F1EB55903198}" type="datetime1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D9327-CCDD-CA60-E0CD-C690E6E4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F3E41-377F-AFF4-EF4B-9879BB47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903D-1A11-45F0-B3A1-04C1FB95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3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87BF-DD54-B160-58D4-C4D98905E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42102-0341-5EDC-5CDD-BDC371649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070C2-4050-EEE8-CDBE-396B9659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BAE8C-F450-E767-1F58-6062FC0F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48E1-19FB-41B5-BBFF-A99CA3BD8372}" type="datetime1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DABDC-32DF-7E4F-6C09-761B88BF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0E4BE-D972-AFBD-1ED0-EE10F729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903D-1A11-45F0-B3A1-04C1FB95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7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7B3E01-7F30-5792-09C6-F7CE685C5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2C85C-FFF3-B37E-767A-9B2F05316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4392D-FDD1-CE71-120C-ABD3B4CF8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C25EA-CD4C-4030-8A87-85107AF2E84D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705DC-D496-4202-0D07-FA0E32BD8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0122C-9C64-AE5C-969A-42CC31B6B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D903D-1A11-45F0-B3A1-04C1FB958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ustinlowey.github.io/" TargetMode="External"/><Relationship Id="rId5" Type="http://schemas.openxmlformats.org/officeDocument/2006/relationships/hyperlink" Target="https://www.linkedin.com/in/austin-lowey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he Essentials of Machine Learning Data Curation | Artificial Intelligence">
            <a:extLst>
              <a:ext uri="{FF2B5EF4-FFF2-40B4-BE49-F238E27FC236}">
                <a16:creationId xmlns:a16="http://schemas.microsoft.com/office/drawing/2014/main" id="{ECDA5CDA-B4C6-D30E-8C8F-1ED16D5FD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" r="11641"/>
          <a:stretch/>
        </p:blipFill>
        <p:spPr bwMode="auto">
          <a:xfrm>
            <a:off x="0" y="0"/>
            <a:ext cx="121883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518D04-0A99-8293-71E2-82C1BCC50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106" y="5206045"/>
            <a:ext cx="365578" cy="3655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649E4D-F162-89A8-5985-BE4F684BF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276" y="5679510"/>
            <a:ext cx="865239" cy="5738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2E6345-FC52-3A93-D3D4-BEB1C8BC1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515"/>
            <a:ext cx="9144000" cy="14746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8800" dirty="0"/>
              <a:t>Austin Lowey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C3AAE-97D2-1763-98E8-E5ACDC73E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61894"/>
            <a:ext cx="9144000" cy="1251486"/>
          </a:xfrm>
        </p:spPr>
        <p:txBody>
          <a:bodyPr>
            <a:normAutofit fontScale="92500" lnSpcReduction="10000"/>
          </a:bodyPr>
          <a:lstStyle/>
          <a:p>
            <a:r>
              <a:rPr lang="en-US" sz="4800" dirty="0"/>
              <a:t>Predicting Survivor Winners with</a:t>
            </a:r>
            <a:br>
              <a:rPr lang="en-US" sz="4800" dirty="0"/>
            </a:br>
            <a:r>
              <a:rPr lang="en-US" sz="4800" dirty="0"/>
              <a:t>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93F07-DE29-2FD2-61DF-0CF4657835F5}"/>
              </a:ext>
            </a:extLst>
          </p:cNvPr>
          <p:cNvSpPr txBox="1"/>
          <p:nvPr/>
        </p:nvSpPr>
        <p:spPr>
          <a:xfrm>
            <a:off x="1524000" y="5154961"/>
            <a:ext cx="547694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hlinkClick r:id="rId5"/>
              </a:rPr>
              <a:t>LinkedIn: Linkedin.com/in/Austin-Lowey</a:t>
            </a:r>
            <a:endParaRPr lang="en-US" sz="2400" dirty="0"/>
          </a:p>
          <a:p>
            <a:r>
              <a:rPr lang="en-US" sz="2400" dirty="0">
                <a:hlinkClick r:id="rId6"/>
              </a:rPr>
              <a:t>Portfolio: AustinLowey.github.io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9043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AC828A-D305-D4E1-C17F-F4418F2C2235}"/>
              </a:ext>
            </a:extLst>
          </p:cNvPr>
          <p:cNvSpPr/>
          <p:nvPr/>
        </p:nvSpPr>
        <p:spPr>
          <a:xfrm>
            <a:off x="838199" y="3978695"/>
            <a:ext cx="10343907" cy="5424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3F352F-B590-7A22-6A27-11E5220A236F}"/>
              </a:ext>
            </a:extLst>
          </p:cNvPr>
          <p:cNvSpPr/>
          <p:nvPr/>
        </p:nvSpPr>
        <p:spPr>
          <a:xfrm>
            <a:off x="838200" y="1348330"/>
            <a:ext cx="10343908" cy="4621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61F90-4865-ED7E-191C-2B85EFF2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103"/>
            <a:ext cx="10515600" cy="1012262"/>
          </a:xfrm>
        </p:spPr>
        <p:txBody>
          <a:bodyPr>
            <a:normAutofit/>
          </a:bodyPr>
          <a:lstStyle/>
          <a:p>
            <a:r>
              <a:rPr lang="en-US" sz="3600" dirty="0"/>
              <a:t>Automated LLM-Analysis: Social &amp; Strategy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E6337-304D-9777-43E0-7FA04DEDE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933"/>
            <a:ext cx="10343908" cy="2338085"/>
          </a:xfrm>
          <a:ln w="28575">
            <a:solidFill>
              <a:schemeClr val="bg1">
                <a:lumMod val="75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sz="2600" b="0" i="0" u="sng" dirty="0">
                <a:solidFill>
                  <a:srgbClr val="1F2328"/>
                </a:solidFill>
                <a:effectLst/>
              </a:rPr>
              <a:t>Social Score Criteria</a:t>
            </a:r>
            <a:r>
              <a:rPr lang="en-US" sz="2600" u="sng" dirty="0">
                <a:solidFill>
                  <a:srgbClr val="1F2328"/>
                </a:solidFill>
              </a:rPr>
              <a:t>:</a:t>
            </a:r>
            <a:r>
              <a:rPr lang="en-US" sz="2600" dirty="0">
                <a:solidFill>
                  <a:srgbClr val="1F2328"/>
                </a:solidFill>
              </a:rPr>
              <a:t> </a:t>
            </a:r>
            <a:r>
              <a:rPr lang="en-US" sz="2600" b="0" i="0" dirty="0">
                <a:solidFill>
                  <a:srgbClr val="1F2328"/>
                </a:solidFill>
                <a:effectLst/>
              </a:rPr>
              <a:t>Assesses the contestant's interpersonal skills, likability, and ability to navigate and influence social dynamics.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1F2328"/>
                </a:solidFill>
                <a:effectLst/>
              </a:rPr>
              <a:t>Alliance Formation and Maintenance: The ability to create and maintain alliances that further the contestant's game.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1F2328"/>
                </a:solidFill>
                <a:effectLst/>
              </a:rPr>
              <a:t>Social Integration: Effectiveness in becoming a key member of the group, avoiding social isolation.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1F2328"/>
                </a:solidFill>
                <a:effectLst/>
              </a:rPr>
              <a:t>Jury Management: Skill in managing relationships with eventual jury members, crucial for securing votes in the final.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1F2328"/>
                </a:solidFill>
                <a:effectLst/>
              </a:rPr>
              <a:t>Conflict Resolution: Competence in resolving disputes in a way that does not jeopardize their standing in the game.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69D4E-1266-70C0-8681-E4A56574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903D-1A11-45F0-B3A1-04C1FB958CB2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0FB4A0-EBB9-F020-9D08-F18742579883}"/>
              </a:ext>
            </a:extLst>
          </p:cNvPr>
          <p:cNvSpPr txBox="1">
            <a:spLocks/>
          </p:cNvSpPr>
          <p:nvPr/>
        </p:nvSpPr>
        <p:spPr>
          <a:xfrm>
            <a:off x="838200" y="3978696"/>
            <a:ext cx="10343908" cy="209501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u="sng" dirty="0">
                <a:solidFill>
                  <a:srgbClr val="1F2328"/>
                </a:solidFill>
              </a:rPr>
              <a:t>Strategy Score Criteria:</a:t>
            </a:r>
            <a:r>
              <a:rPr lang="en-US" sz="2200" dirty="0">
                <a:solidFill>
                  <a:srgbClr val="1F2328"/>
                </a:solidFill>
              </a:rPr>
              <a:t> Assesses the contestant's game planning, tactical moves, and adaptability to changing dynamics.</a:t>
            </a:r>
          </a:p>
          <a:p>
            <a:pPr marL="742950" lvl="1" indent="-285750"/>
            <a:r>
              <a:rPr lang="en-US" sz="1900" dirty="0">
                <a:solidFill>
                  <a:srgbClr val="1F2328"/>
                </a:solidFill>
              </a:rPr>
              <a:t>Strategic Planning: The ability to devise and implement plans that enhance their position in the game.</a:t>
            </a:r>
          </a:p>
          <a:p>
            <a:pPr marL="742950" lvl="1" indent="-285750"/>
            <a:r>
              <a:rPr lang="en-US" sz="1900" dirty="0">
                <a:solidFill>
                  <a:srgbClr val="1F2328"/>
                </a:solidFill>
              </a:rPr>
              <a:t>Adaptability: Quick adjustment to new developments and ability to pivot strategies as the game evolves.</a:t>
            </a:r>
          </a:p>
          <a:p>
            <a:pPr marL="742950" lvl="1" indent="-285750"/>
            <a:r>
              <a:rPr lang="en-US" sz="1900" dirty="0">
                <a:solidFill>
                  <a:srgbClr val="1F2328"/>
                </a:solidFill>
              </a:rPr>
              <a:t>Game-Changing Moves: Successfully executing moves that significantly alter the course of the game, including blindsides and effective use of immunity idols.</a:t>
            </a:r>
          </a:p>
        </p:txBody>
      </p:sp>
    </p:spTree>
    <p:extLst>
      <p:ext uri="{BB962C8B-B14F-4D97-AF65-F5344CB8AC3E}">
        <p14:creationId xmlns:p14="http://schemas.microsoft.com/office/powerpoint/2010/main" val="2394043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54B8A57-0B80-110B-028E-C8C659B3C69D}"/>
              </a:ext>
            </a:extLst>
          </p:cNvPr>
          <p:cNvSpPr/>
          <p:nvPr/>
        </p:nvSpPr>
        <p:spPr>
          <a:xfrm>
            <a:off x="838200" y="1569336"/>
            <a:ext cx="9485130" cy="3407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45E16-6E06-F0EA-9C06-905E4966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>
            <a:normAutofit fontScale="90000"/>
          </a:bodyPr>
          <a:lstStyle/>
          <a:p>
            <a:r>
              <a:rPr lang="en-US" dirty="0"/>
              <a:t>ML Model Feature Importances &amp; Continuous Probability Transformation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DB5ED-34D9-6DB2-9EF0-CD401EA8F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311"/>
            <a:ext cx="9485131" cy="2105449"/>
          </a:xfrm>
          <a:ln w="28575">
            <a:solidFill>
              <a:schemeClr val="bg1">
                <a:lumMod val="75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0" i="0" u="sng" dirty="0">
                <a:effectLst/>
              </a:rPr>
              <a:t>v2 Random Forest model feature importances</a:t>
            </a:r>
          </a:p>
          <a:p>
            <a:pPr marL="285750" indent="-285750"/>
            <a:r>
              <a:rPr lang="en-US" sz="2400" b="0" i="0" dirty="0">
                <a:effectLst/>
              </a:rPr>
              <a:t>num_idols_possessed: 0.077</a:t>
            </a:r>
          </a:p>
          <a:p>
            <a:pPr marL="285750" indent="-285750"/>
            <a:r>
              <a:rPr lang="en-US" sz="2400" b="0" i="0" dirty="0">
                <a:effectLst/>
              </a:rPr>
              <a:t>social_score: 0.090</a:t>
            </a:r>
          </a:p>
          <a:p>
            <a:pPr marL="285750" indent="-285750"/>
            <a:r>
              <a:rPr lang="en-US" sz="2400" b="0" i="0" dirty="0">
                <a:effectLst/>
              </a:rPr>
              <a:t>strategy_score: 0.239</a:t>
            </a:r>
          </a:p>
          <a:p>
            <a:pPr marL="285750" indent="-285750"/>
            <a:r>
              <a:rPr lang="en-US" sz="2400" b="0" i="0" dirty="0">
                <a:effectLst/>
              </a:rPr>
              <a:t>challenge_wins_per_day_lasted: 0.285</a:t>
            </a:r>
          </a:p>
          <a:p>
            <a:pPr marL="285750" indent="-285750"/>
            <a:r>
              <a:rPr lang="en-US" sz="2400" b="0" i="0" dirty="0">
                <a:effectLst/>
              </a:rPr>
              <a:t>confessionals_per_epi: 0.308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6334D-509D-A3A5-F105-29C486C1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903D-1A11-45F0-B3A1-04C1FB958CB2}" type="slidenum">
              <a:rPr lang="en-US" smtClean="0"/>
              <a:t>11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8F22627-CB7A-013F-46EE-F2C27441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4418968"/>
            <a:ext cx="4769498" cy="18141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61DF3E9-3553-9227-DC60-8F84A40AB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853" y="4418968"/>
            <a:ext cx="3633478" cy="181419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470F86-27E8-D62B-FF15-458D68EF8130}"/>
              </a:ext>
            </a:extLst>
          </p:cNvPr>
          <p:cNvSpPr txBox="1">
            <a:spLocks/>
          </p:cNvSpPr>
          <p:nvPr/>
        </p:nvSpPr>
        <p:spPr>
          <a:xfrm>
            <a:off x="6689852" y="3987085"/>
            <a:ext cx="1113028" cy="40388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/>
              <a:t>Linear: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E37C0D-5ACC-48CE-D2C9-A3614019ECAD}"/>
              </a:ext>
            </a:extLst>
          </p:cNvPr>
          <p:cNvSpPr txBox="1">
            <a:spLocks/>
          </p:cNvSpPr>
          <p:nvPr/>
        </p:nvSpPr>
        <p:spPr>
          <a:xfrm>
            <a:off x="838200" y="3987086"/>
            <a:ext cx="2758440" cy="40388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/>
              <a:t>Exponential Decay:</a:t>
            </a:r>
          </a:p>
        </p:txBody>
      </p:sp>
    </p:spTree>
    <p:extLst>
      <p:ext uri="{BB962C8B-B14F-4D97-AF65-F5344CB8AC3E}">
        <p14:creationId xmlns:p14="http://schemas.microsoft.com/office/powerpoint/2010/main" val="3921180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5E16-6E06-F0EA-9C06-905E4966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Performances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6334D-509D-A3A5-F105-29C486C1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903D-1A11-45F0-B3A1-04C1FB958CB2}" type="slidenum">
              <a:rPr lang="en-US" smtClean="0"/>
              <a:t>12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4B699E-9526-9E0B-BB27-09B8DF2F4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4" y="2024741"/>
            <a:ext cx="5399313" cy="403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C711320-77F0-5E85-F2EA-A7A339994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629" y="2280603"/>
            <a:ext cx="4737792" cy="350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89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8089B2C-A508-1454-65B5-A352BC6EB7C7}"/>
              </a:ext>
            </a:extLst>
          </p:cNvPr>
          <p:cNvSpPr/>
          <p:nvPr/>
        </p:nvSpPr>
        <p:spPr>
          <a:xfrm>
            <a:off x="873901" y="4433626"/>
            <a:ext cx="7095144" cy="4415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632735-2EA9-9E08-E3DC-8EB294BC5FAC}"/>
              </a:ext>
            </a:extLst>
          </p:cNvPr>
          <p:cNvSpPr/>
          <p:nvPr/>
        </p:nvSpPr>
        <p:spPr>
          <a:xfrm>
            <a:off x="5869858" y="2606611"/>
            <a:ext cx="5078361" cy="4415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CE6494-553C-7B3D-7EFE-FE17C9E65FC0}"/>
              </a:ext>
            </a:extLst>
          </p:cNvPr>
          <p:cNvSpPr/>
          <p:nvPr/>
        </p:nvSpPr>
        <p:spPr>
          <a:xfrm>
            <a:off x="838198" y="2606612"/>
            <a:ext cx="4815349" cy="4415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33D9B-FBB4-93E9-A3DA-F8180571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4" y="423618"/>
            <a:ext cx="10515600" cy="1040734"/>
          </a:xfrm>
        </p:spPr>
        <p:txBody>
          <a:bodyPr>
            <a:normAutofit/>
          </a:bodyPr>
          <a:lstStyle/>
          <a:p>
            <a:r>
              <a:rPr lang="en-US" sz="3900" dirty="0"/>
              <a:t>Predicting Survivor Winners with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BBEF0-6860-34D7-1197-823A7C5B7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948" y="1542435"/>
            <a:ext cx="10095271" cy="843348"/>
          </a:xfr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2600" dirty="0"/>
              <a:t>Leveraged supervised learning techniques to predict the winner of the competition TV show, Survivor, based on historical performance data.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AD386-119C-8D94-FF3D-19EE17B8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903D-1A11-45F0-B3A1-04C1FB958CB2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3AEFF5-F8D9-E23D-0B37-EE2352F23086}"/>
              </a:ext>
            </a:extLst>
          </p:cNvPr>
          <p:cNvSpPr txBox="1">
            <a:spLocks/>
          </p:cNvSpPr>
          <p:nvPr/>
        </p:nvSpPr>
        <p:spPr>
          <a:xfrm>
            <a:off x="852948" y="4429360"/>
            <a:ext cx="7116097" cy="1822517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numCol="1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u="sng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Tools Used:</a:t>
            </a:r>
          </a:p>
          <a:p>
            <a:r>
              <a:rPr lang="en-US" sz="2400" b="1" u="none" dirty="0"/>
              <a:t>Python:</a:t>
            </a:r>
            <a:r>
              <a:rPr lang="en-US" sz="2400" u="none" dirty="0"/>
              <a:t> scikit-learn, pandas, NumPy, psycopg2, Beautiful Soup/requests, OpenAI LLM API</a:t>
            </a:r>
          </a:p>
          <a:p>
            <a:r>
              <a:rPr lang="en-US" sz="2400" b="1" u="none" dirty="0"/>
              <a:t>Databases: </a:t>
            </a:r>
            <a:r>
              <a:rPr lang="en-US" sz="2400" u="none" dirty="0"/>
              <a:t>PostgreSQL, pgAdmin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4A213B-6963-3E02-7119-C155D8EBE2FE}"/>
              </a:ext>
            </a:extLst>
          </p:cNvPr>
          <p:cNvSpPr txBox="1">
            <a:spLocks/>
          </p:cNvSpPr>
          <p:nvPr/>
        </p:nvSpPr>
        <p:spPr>
          <a:xfrm>
            <a:off x="838198" y="2606612"/>
            <a:ext cx="4815349" cy="1601919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Part 1 - Data Engineering</a:t>
            </a:r>
          </a:p>
          <a:p>
            <a:pPr marL="0" indent="0">
              <a:buNone/>
            </a:pPr>
            <a:r>
              <a:rPr lang="en-US" sz="2400" dirty="0"/>
              <a:t>Data ETL to build SQL database of contestant features for 45 Survivor seasons</a:t>
            </a:r>
            <a:endParaRPr lang="en-US" sz="2400" u="sng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413140-0F52-623C-18F5-5D8859A9151B}"/>
              </a:ext>
            </a:extLst>
          </p:cNvPr>
          <p:cNvSpPr txBox="1">
            <a:spLocks/>
          </p:cNvSpPr>
          <p:nvPr/>
        </p:nvSpPr>
        <p:spPr>
          <a:xfrm>
            <a:off x="5869857" y="2610403"/>
            <a:ext cx="5063614" cy="159812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numCol="1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u="sng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Part 2 - Machine Learning</a:t>
            </a:r>
          </a:p>
          <a:p>
            <a:r>
              <a:rPr lang="en-US" sz="2400" u="none" dirty="0"/>
              <a:t>Trained multiple ML models using my database to predict contestant placements</a:t>
            </a:r>
          </a:p>
        </p:txBody>
      </p:sp>
      <p:pic>
        <p:nvPicPr>
          <p:cNvPr id="5122" name="Picture 2" descr="Survivor' Season 45: Premiere date, how to watch or stream new season">
            <a:extLst>
              <a:ext uri="{FF2B5EF4-FFF2-40B4-BE49-F238E27FC236}">
                <a16:creationId xmlns:a16="http://schemas.microsoft.com/office/drawing/2014/main" id="{94AC45A7-D374-AA9B-4D5C-61781A013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018" y="4423078"/>
            <a:ext cx="2743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26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60A4-374F-3845-E59D-2B3ED721B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63"/>
            <a:ext cx="10515600" cy="962307"/>
          </a:xfrm>
        </p:spPr>
        <p:txBody>
          <a:bodyPr/>
          <a:lstStyle/>
          <a:p>
            <a:r>
              <a:rPr lang="en-US" dirty="0"/>
              <a:t>Part 1: Data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56D87-4091-01E8-20D8-C993BDFD0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6589"/>
            <a:ext cx="10095271" cy="1564657"/>
          </a:xfrm>
          <a:ln w="28575"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dirty="0"/>
              <a:t>Planned ML model features and researched potential data sources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/>
              <a:t>Data ETL, including mass web scraping/parsing of the Survivor Wiki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dirty="0"/>
              <a:t>Integrated OpenAI’s LLM API to conduct automated AI-analysis on contestant descriptions, generating social and strategy scores on pre-defined criteria</a:t>
            </a:r>
          </a:p>
        </p:txBody>
      </p:sp>
      <p:pic>
        <p:nvPicPr>
          <p:cNvPr id="3074" name="Picture 2" descr="Data Collection">
            <a:extLst>
              <a:ext uri="{FF2B5EF4-FFF2-40B4-BE49-F238E27FC236}">
                <a16:creationId xmlns:a16="http://schemas.microsoft.com/office/drawing/2014/main" id="{4EC0891D-CE5D-1DF4-BCED-335FAB54D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688" y="3648268"/>
            <a:ext cx="8110294" cy="2769961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C425F-FB54-F305-B023-0135440A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903D-1A11-45F0-B3A1-04C1FB958CB2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41E8B2-B131-7F90-D111-D9C8CF193455}"/>
              </a:ext>
            </a:extLst>
          </p:cNvPr>
          <p:cNvSpPr txBox="1">
            <a:spLocks/>
          </p:cNvSpPr>
          <p:nvPr/>
        </p:nvSpPr>
        <p:spPr>
          <a:xfrm>
            <a:off x="838200" y="1338867"/>
            <a:ext cx="10095271" cy="4299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Populated a database with contestant data features for ML modeling. </a:t>
            </a:r>
          </a:p>
        </p:txBody>
      </p:sp>
    </p:spTree>
    <p:extLst>
      <p:ext uri="{BB962C8B-B14F-4D97-AF65-F5344CB8AC3E}">
        <p14:creationId xmlns:p14="http://schemas.microsoft.com/office/powerpoint/2010/main" val="105183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60A4-374F-3845-E59D-2B3ED721B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63"/>
            <a:ext cx="10515600" cy="962307"/>
          </a:xfrm>
        </p:spPr>
        <p:txBody>
          <a:bodyPr/>
          <a:lstStyle/>
          <a:p>
            <a:r>
              <a:rPr lang="en-US" dirty="0"/>
              <a:t>Part 1: Data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C425F-FB54-F305-B023-0135440A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903D-1A11-45F0-B3A1-04C1FB958CB2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8EB2CADB-9A95-B11D-3D58-09F31FCD53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" t="4109" r="14920" b="4892"/>
          <a:stretch/>
        </p:blipFill>
        <p:spPr>
          <a:xfrm>
            <a:off x="158618" y="1474235"/>
            <a:ext cx="11893784" cy="460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4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48D4-CA52-0CC8-E8E0-25873D8C4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50" y="1967010"/>
            <a:ext cx="10158191" cy="1052058"/>
          </a:xfrm>
          <a:ln w="28575"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Data split into 60/20/20% Train/Validation/Test</a:t>
            </a:r>
          </a:p>
          <a:p>
            <a:r>
              <a:rPr lang="en-US" sz="2000" dirty="0"/>
              <a:t>Mathematical modeling: Continuous probability transformation function of contestant placement – Linear vs. Exponential Decay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8BEEC-AE44-3A6E-0DFD-D68F718B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903D-1A11-45F0-B3A1-04C1FB958CB2}" type="slidenum">
              <a:rPr lang="en-US" smtClean="0"/>
              <a:t>5</a:t>
            </a:fld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432C961-5E9E-E115-7434-6ED21D240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55" y="3228617"/>
            <a:ext cx="5260786" cy="2794793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9115CC9-B201-2319-9215-E3D6A433B81D}"/>
              </a:ext>
            </a:extLst>
          </p:cNvPr>
          <p:cNvSpPr txBox="1">
            <a:spLocks/>
          </p:cNvSpPr>
          <p:nvPr/>
        </p:nvSpPr>
        <p:spPr>
          <a:xfrm>
            <a:off x="838200" y="260739"/>
            <a:ext cx="10515600" cy="755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Part 2: Machine Learning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F79243-2883-24D0-2BA5-66F781EE3F94}"/>
              </a:ext>
            </a:extLst>
          </p:cNvPr>
          <p:cNvSpPr txBox="1">
            <a:spLocks/>
          </p:cNvSpPr>
          <p:nvPr/>
        </p:nvSpPr>
        <p:spPr>
          <a:xfrm>
            <a:off x="971550" y="1025948"/>
            <a:ext cx="10158191" cy="7552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Explored multiple ML and mathematical modeling techniques, with Random Forest Regression ML model yielding great results.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1E6D4DE-D768-DABA-D2EB-6FA4BB2C7496}"/>
              </a:ext>
            </a:extLst>
          </p:cNvPr>
          <p:cNvSpPr txBox="1">
            <a:spLocks/>
          </p:cNvSpPr>
          <p:nvPr/>
        </p:nvSpPr>
        <p:spPr>
          <a:xfrm>
            <a:off x="971549" y="3204832"/>
            <a:ext cx="4645479" cy="281857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Linear Regression baseline model (v1)</a:t>
            </a:r>
          </a:p>
          <a:p>
            <a:r>
              <a:rPr lang="en-US" sz="2000" dirty="0"/>
              <a:t>Random Forest Regression successor model (v2)</a:t>
            </a:r>
          </a:p>
          <a:p>
            <a:pPr lvl="1"/>
            <a:r>
              <a:rPr lang="en-US" sz="1800" dirty="0"/>
              <a:t>Good at handling noisy data</a:t>
            </a:r>
          </a:p>
          <a:p>
            <a:pPr lvl="1"/>
            <a:r>
              <a:rPr lang="en-US" sz="1800" dirty="0"/>
              <a:t>Captures non-linear feature relationships</a:t>
            </a:r>
          </a:p>
          <a:p>
            <a:pPr lvl="1"/>
            <a:r>
              <a:rPr lang="en-US" sz="1800" dirty="0"/>
              <a:t>Feature importance values useful for model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3763959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C7E6-71AB-0EAF-3419-53129975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520" y="196241"/>
            <a:ext cx="8469769" cy="704785"/>
          </a:xfrm>
        </p:spPr>
        <p:txBody>
          <a:bodyPr>
            <a:normAutofit/>
          </a:bodyPr>
          <a:lstStyle/>
          <a:p>
            <a:r>
              <a:rPr lang="en-US" sz="4000" dirty="0"/>
              <a:t>Model Performance: Test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19279-092C-6BE3-EC8A-F8C709D3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903D-1A11-45F0-B3A1-04C1FB958CB2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Survivor Model v2 Predictions">
            <a:extLst>
              <a:ext uri="{FF2B5EF4-FFF2-40B4-BE49-F238E27FC236}">
                <a16:creationId xmlns:a16="http://schemas.microsoft.com/office/drawing/2014/main" id="{A00B160A-7C05-28DC-74C1-A99EECE36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347" y="2231548"/>
            <a:ext cx="83889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D7123-8BD7-FB9F-6103-9A5005F5E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747" y="1899867"/>
            <a:ext cx="8339800" cy="380472"/>
          </a:xfr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50" b="1" u="sng" dirty="0"/>
              <a:t>Model Predictions on Test Dataset (25/165 rows; full data on GitHub)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05643E-4AEC-02C1-E5B4-6E78EC79DDF0}"/>
              </a:ext>
            </a:extLst>
          </p:cNvPr>
          <p:cNvSpPr txBox="1">
            <a:spLocks/>
          </p:cNvSpPr>
          <p:nvPr/>
        </p:nvSpPr>
        <p:spPr>
          <a:xfrm>
            <a:off x="1447346" y="929990"/>
            <a:ext cx="8388943" cy="7047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·</a:t>
            </a:r>
            <a:r>
              <a:rPr lang="en-US" sz="2200" dirty="0"/>
              <a:t> 29% of placement predictions were exact or off by 1.</a:t>
            </a:r>
            <a:br>
              <a:rPr lang="en-US" sz="2200" dirty="0"/>
            </a:br>
            <a:r>
              <a:rPr lang="en-US" sz="2200" b="1" dirty="0"/>
              <a:t>· </a:t>
            </a:r>
            <a:r>
              <a:rPr lang="en-US" sz="2200" dirty="0"/>
              <a:t>57% were within 3 places.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C959A6-3CD9-0E8E-409B-88BC5FCA9E75}"/>
              </a:ext>
            </a:extLst>
          </p:cNvPr>
          <p:cNvCxnSpPr>
            <a:cxnSpLocks/>
          </p:cNvCxnSpPr>
          <p:nvPr/>
        </p:nvCxnSpPr>
        <p:spPr>
          <a:xfrm flipH="1">
            <a:off x="5471160" y="2280339"/>
            <a:ext cx="236029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75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C7E6-71AB-0EAF-3419-53129975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28" y="449844"/>
            <a:ext cx="10925141" cy="704785"/>
          </a:xfrm>
        </p:spPr>
        <p:txBody>
          <a:bodyPr>
            <a:normAutofit/>
          </a:bodyPr>
          <a:lstStyle/>
          <a:p>
            <a:r>
              <a:rPr lang="en-US" sz="4000" dirty="0"/>
              <a:t>Model Performance: S46 Week-to-Week Predictions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19279-092C-6BE3-EC8A-F8C709D3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903D-1A11-45F0-B3A1-04C1FB958CB2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05643E-4AEC-02C1-E5B4-6E78EC79DDF0}"/>
              </a:ext>
            </a:extLst>
          </p:cNvPr>
          <p:cNvSpPr txBox="1">
            <a:spLocks/>
          </p:cNvSpPr>
          <p:nvPr/>
        </p:nvSpPr>
        <p:spPr>
          <a:xfrm>
            <a:off x="729718" y="1330566"/>
            <a:ext cx="10599511" cy="946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/>
              <a:t>·</a:t>
            </a:r>
            <a:r>
              <a:rPr lang="en-US" sz="2200" dirty="0"/>
              <a:t> Consistently forecasted top contestants, especially the top 2.</a:t>
            </a:r>
            <a:br>
              <a:rPr lang="en-US" sz="2200" dirty="0"/>
            </a:br>
            <a:r>
              <a:rPr lang="en-US" sz="2200" b="1" dirty="0"/>
              <a:t>·</a:t>
            </a:r>
            <a:r>
              <a:rPr lang="en-US" sz="2200" dirty="0"/>
              <a:t> Predicted Charlie (</a:t>
            </a:r>
            <a:r>
              <a:rPr lang="en-US" sz="2200" u="sng" dirty="0"/>
              <a:t>very</a:t>
            </a:r>
            <a:r>
              <a:rPr lang="en-US" sz="2200" dirty="0"/>
              <a:t> close 2</a:t>
            </a:r>
            <a:r>
              <a:rPr lang="en-US" sz="2200" baseline="30000" dirty="0"/>
              <a:t>nd</a:t>
            </a:r>
            <a:r>
              <a:rPr lang="en-US" sz="2200" dirty="0"/>
              <a:t> place) as 1</a:t>
            </a:r>
            <a:r>
              <a:rPr lang="en-US" sz="2200" baseline="30000" dirty="0"/>
              <a:t>st</a:t>
            </a:r>
            <a:r>
              <a:rPr lang="en-US" sz="2200" dirty="0"/>
              <a:t> place winner as early as Week 5, and</a:t>
            </a:r>
            <a:br>
              <a:rPr lang="en-US" sz="2200" dirty="0"/>
            </a:br>
            <a:r>
              <a:rPr lang="en-US" sz="2200" dirty="0"/>
              <a:t>   never predicted him to place higher than 3</a:t>
            </a:r>
            <a:r>
              <a:rPr lang="en-US" sz="2200" baseline="30000" dirty="0"/>
              <a:t>rd</a:t>
            </a:r>
            <a:r>
              <a:rPr lang="en-US" sz="2200" dirty="0"/>
              <a:t>.</a:t>
            </a:r>
          </a:p>
        </p:txBody>
      </p:sp>
      <p:pic>
        <p:nvPicPr>
          <p:cNvPr id="5" name="Content Placeholder 5" descr="A screen shot of a table&#10;&#10;Description automatically generated">
            <a:extLst>
              <a:ext uri="{FF2B5EF4-FFF2-40B4-BE49-F238E27FC236}">
                <a16:creationId xmlns:a16="http://schemas.microsoft.com/office/drawing/2014/main" id="{CFEB535A-907E-CB6B-EBF1-145918478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01" y="2667699"/>
            <a:ext cx="11596946" cy="277204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9F4125-F024-481B-9345-FB8A9F19E206}"/>
              </a:ext>
            </a:extLst>
          </p:cNvPr>
          <p:cNvCxnSpPr>
            <a:cxnSpLocks/>
          </p:cNvCxnSpPr>
          <p:nvPr/>
        </p:nvCxnSpPr>
        <p:spPr>
          <a:xfrm>
            <a:off x="139700" y="3213152"/>
            <a:ext cx="22520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CFD4F6-F1D9-FB2D-0D0A-A4E930E0742C}"/>
              </a:ext>
            </a:extLst>
          </p:cNvPr>
          <p:cNvCxnSpPr>
            <a:cxnSpLocks/>
          </p:cNvCxnSpPr>
          <p:nvPr/>
        </p:nvCxnSpPr>
        <p:spPr>
          <a:xfrm>
            <a:off x="139700" y="3332532"/>
            <a:ext cx="22520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64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1757-6B51-718B-0B7B-043B137B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5" y="365125"/>
            <a:ext cx="10515600" cy="1325563"/>
          </a:xfrm>
        </p:spPr>
        <p:txBody>
          <a:bodyPr/>
          <a:lstStyle/>
          <a:p>
            <a:r>
              <a:rPr lang="en-US" dirty="0"/>
              <a:t>ML Model Improvement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625F-63E6-92FA-5D0D-342E89499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2487"/>
            <a:ext cx="9900920" cy="2953753"/>
          </a:xfrm>
          <a:ln w="28575"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GridSearchCV hyperparameter tuning (Random Forest params, </a:t>
            </a:r>
            <a:r>
              <a:rPr lang="el-GR" sz="2400" b="0" i="0" dirty="0">
                <a:effectLst/>
                <a:latin typeface="-apple-system"/>
              </a:rPr>
              <a:t>α</a:t>
            </a:r>
            <a:r>
              <a:rPr lang="en-US" sz="2400" dirty="0"/>
              <a:t>, etc.)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Week-to-week predictions, as opposed to entire season</a:t>
            </a:r>
          </a:p>
          <a:p>
            <a:pPr lvl="1"/>
            <a:r>
              <a:rPr lang="en-US" sz="2200" dirty="0"/>
              <a:t>Pro: Better at handling varying strategies in early vs. mid vs. late game</a:t>
            </a:r>
          </a:p>
          <a:p>
            <a:pPr lvl="1"/>
            <a:r>
              <a:rPr lang="en-US" sz="2200" dirty="0"/>
              <a:t>Pro: Better approach to identify “goats” (i.e., less “threatening” players)</a:t>
            </a:r>
          </a:p>
          <a:p>
            <a:pPr lvl="1"/>
            <a:r>
              <a:rPr lang="en-US" sz="2200" dirty="0"/>
              <a:t>Con: Requires ~15x more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Explore other features (ex: highest education level and/or profession)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Explore other ML model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792E8-2FA6-1C4D-AA47-D96FFADE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903D-1A11-45F0-B3A1-04C1FB958CB2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AA8A64-2AC6-08D1-8CD2-4A20EFF6B54D}"/>
              </a:ext>
            </a:extLst>
          </p:cNvPr>
          <p:cNvSpPr txBox="1">
            <a:spLocks/>
          </p:cNvSpPr>
          <p:nvPr/>
        </p:nvSpPr>
        <p:spPr>
          <a:xfrm>
            <a:off x="828091" y="1751649"/>
            <a:ext cx="9911029" cy="46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v3 roadmap plan with areas for potential improvement</a:t>
            </a:r>
          </a:p>
        </p:txBody>
      </p:sp>
    </p:spTree>
    <p:extLst>
      <p:ext uri="{BB962C8B-B14F-4D97-AF65-F5344CB8AC3E}">
        <p14:creationId xmlns:p14="http://schemas.microsoft.com/office/powerpoint/2010/main" val="82232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3F22-B296-E741-D7C6-052E065E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AF3C7-4E72-0CD9-948B-BA2571C8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D903D-1A11-45F0-B3A1-04C1FB958C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10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95805D93D50A4E8351F06D89B49302" ma:contentTypeVersion="6" ma:contentTypeDescription="Create a new document." ma:contentTypeScope="" ma:versionID="35eb55e5a712258a48c0cc4dd4bf7756">
  <xsd:schema xmlns:xsd="http://www.w3.org/2001/XMLSchema" xmlns:xs="http://www.w3.org/2001/XMLSchema" xmlns:p="http://schemas.microsoft.com/office/2006/metadata/properties" xmlns:ns3="69a2a590-08c8-4f0a-859d-7450b9d1a908" targetNamespace="http://schemas.microsoft.com/office/2006/metadata/properties" ma:root="true" ma:fieldsID="99d41258b5dca98b45a0fdec132da661" ns3:_="">
    <xsd:import namespace="69a2a590-08c8-4f0a-859d-7450b9d1a9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a2a590-08c8-4f0a-859d-7450b9d1a9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9E6379-987A-491C-AF80-0E141E0A8B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28EE79-0DE5-418A-AF34-2472466651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a2a590-08c8-4f0a-859d-7450b9d1a9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4C5778-B424-4C95-918A-B8B0F74B7EBB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69a2a590-08c8-4f0a-859d-7450b9d1a908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5885</TotalTime>
  <Words>693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Aptos</vt:lpstr>
      <vt:lpstr>Aptos Display</vt:lpstr>
      <vt:lpstr>Arial</vt:lpstr>
      <vt:lpstr>Office Theme</vt:lpstr>
      <vt:lpstr>Austin Lowey</vt:lpstr>
      <vt:lpstr>Predicting Survivor Winners with Machine Learning</vt:lpstr>
      <vt:lpstr>Part 1: Data Engineering</vt:lpstr>
      <vt:lpstr>Part 1: Data Engineering</vt:lpstr>
      <vt:lpstr>PowerPoint Presentation</vt:lpstr>
      <vt:lpstr>Model Performance: Test Dataset</vt:lpstr>
      <vt:lpstr>Model Performance: S46 Week-to-Week Predictions </vt:lpstr>
      <vt:lpstr>ML Model Improvement Opportunities</vt:lpstr>
      <vt:lpstr>Supplemental Slides</vt:lpstr>
      <vt:lpstr>Automated LLM-Analysis: Social &amp; Strategy Scores</vt:lpstr>
      <vt:lpstr>ML Model Feature Importances &amp; Continuous Probability Transformation Functions</vt:lpstr>
      <vt:lpstr>Machine Learning Model Performances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Lowey, Rebecca Marie</dc:creator>
  <cp:lastModifiedBy>Lowey, Rebecca Marie</cp:lastModifiedBy>
  <cp:revision>107</cp:revision>
  <cp:lastPrinted>2024-05-08T15:07:49Z</cp:lastPrinted>
  <dcterms:created xsi:type="dcterms:W3CDTF">2024-05-03T21:23:11Z</dcterms:created>
  <dcterms:modified xsi:type="dcterms:W3CDTF">2024-05-31T02:25:53Z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0x010100F495805D93D50A4E8351F06D89B49302</vt:lpwstr>
  </property>
</Properties>
</file>