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29B4-221B-0820-F4E6-C9A61C0E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53F46-1AC7-C808-AE08-A4D8089A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676C-09F5-922D-748B-9A40300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5CCA-AF0C-0FE7-D595-8CBBCD9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12D4-58A5-8114-D78B-B017558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CDBC-D0A3-FE9D-90F5-549CEDC8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48E45-E438-BACA-9230-06163FFF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BA02-9648-F4F0-22C5-C4A80373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0C7C-6EDF-0281-4A2B-588D1012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71A-C070-833B-0C40-7D0932C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609FB-E499-CFDA-6605-2C36AFB09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25484-D12D-E093-F45F-22A869A2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EBAF-F7F2-BD2E-CDE9-91A04D6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B588-CCD2-A337-E979-52C93668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F10-315C-87C1-4E3E-DA04D9D4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1E4F-384E-42D0-F9B2-98FD978C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A304-CA4D-4A71-C089-97C41F40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1C35-12F3-60C6-B6AF-E99B2EA7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351C-B055-8A1F-8F19-F6166163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C12-A28D-6735-61B9-61B0116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E0B-66F0-390F-A8CD-CF3488F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C162-9546-6F4B-C48C-1A0D87EE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5A29-530F-0EC8-98B4-8E72469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6D85-AC47-1E5F-2381-6DFBDEE3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DE7B-BA15-8254-582D-63D6055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4041-9C72-CF4A-B184-9A5E5D1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9673-B359-6866-A1B7-CC645FAE0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85ACF-A788-EA97-8662-65E14F6D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61D3-FEA2-9233-2D39-E5A2C398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EE3C-DEF5-DF44-B372-4250834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14CC-212D-087B-F58B-4BCDA182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2C0A-431B-9FED-F7ED-5A69169F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05E1-E043-E14F-0BE8-C06B8420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A9C9-6480-3315-799F-FD0D535F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6D75-6F7C-C5DE-96BA-5CFF3BB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58733-BBBF-3B92-D6A0-ECBA30457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6DFDB-B751-88F5-1CEB-88C33B23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2A98F-3860-23EC-BB99-D0C3BBB9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D483A-AC99-D922-05A8-36D2A87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F73-011F-537C-75FC-3EF6A79B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6AB9-A918-22D3-13AD-04D7D29C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77AD-60FC-3824-50BF-A680280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09E6C-4368-54E1-7AF6-D3B07CE4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C808-4789-6292-2FFD-1F166453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23067-CBEF-64D9-EA67-915025CF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E3217-49EF-7220-57B6-83747EA9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A704-1185-E2FE-47CA-1D78ACA7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A36E-5DA5-050F-2F72-5E9A7C7C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BBA7-D15D-2907-3D3C-12E85ECE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3FC-00FE-2464-2B28-7A38C66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0C29-0F5C-F5E2-16D0-D5FFA576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26C6-BD49-CB7E-7678-DE68B407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B8DF-B769-B2AE-BCCD-BA3BBB8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DBC79-52C6-828B-BF2A-389C4946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12A27-2CE1-203F-0B32-3752F000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2844-AE29-5219-4DF5-035E3DAA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251A-514B-D0B1-477A-98804C3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BE24-84F7-6C0C-6EAD-0E346708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89D2-F4CF-42EA-0F95-D8BB878A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E588-C641-8FE4-A37D-6B2F6863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C4A1-B342-DA85-A89C-BB130AA0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7CA75-C295-4724-85A4-AC04E712607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CE55-D840-F10A-B837-A560D1A74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5F61-5DA9-97A7-8926-698BC3645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F27FD-443E-5236-3699-5ED6C3AB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9899DE93-D67F-F13D-4123-A53DC91C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7" y="1359395"/>
            <a:ext cx="9373582" cy="4584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9E429-3AA7-40DE-223C-F83C3819B92E}"/>
              </a:ext>
            </a:extLst>
          </p:cNvPr>
          <p:cNvSpPr txBox="1"/>
          <p:nvPr/>
        </p:nvSpPr>
        <p:spPr>
          <a:xfrm>
            <a:off x="891604" y="683568"/>
            <a:ext cx="387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1) </a:t>
            </a:r>
            <a:r>
              <a:rPr lang="en-US" sz="1200" b="1" u="sng" dirty="0">
                <a:solidFill>
                  <a:schemeClr val="accent2">
                    <a:lumMod val="75000"/>
                  </a:schemeClr>
                </a:solidFill>
              </a:rPr>
              <a:t>Extract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Reddit data daily and </a:t>
            </a:r>
            <a:r>
              <a:rPr lang="en-US" sz="1200" b="1" u="sng" dirty="0">
                <a:solidFill>
                  <a:schemeClr val="accent2">
                    <a:lumMod val="75000"/>
                  </a:schemeClr>
                </a:solidFill>
              </a:rPr>
              <a:t>load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to database. Tools: Python, PostgreSQL, &amp; Dagster Orchestration</a:t>
            </a:r>
          </a:p>
        </p:txBody>
      </p:sp>
      <p:pic>
        <p:nvPicPr>
          <p:cNvPr id="2050" name="Picture 2" descr="Free Reddit Logo SVG, PNG Icon, Symbol. Download Image.">
            <a:extLst>
              <a:ext uri="{FF2B5EF4-FFF2-40B4-BE49-F238E27FC236}">
                <a16:creationId xmlns:a16="http://schemas.microsoft.com/office/drawing/2014/main" id="{4CDCA39C-BFCB-F454-26C2-1C7E203E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8" y="648703"/>
            <a:ext cx="531397" cy="5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2B3EDD-C6D3-D3CD-FD35-28FFA2112ACC}"/>
              </a:ext>
            </a:extLst>
          </p:cNvPr>
          <p:cNvSpPr/>
          <p:nvPr/>
        </p:nvSpPr>
        <p:spPr>
          <a:xfrm>
            <a:off x="1156302" y="1652476"/>
            <a:ext cx="4269138" cy="133456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C8945F-A8E1-B493-93ED-05C469741E6D}"/>
              </a:ext>
            </a:extLst>
          </p:cNvPr>
          <p:cNvCxnSpPr>
            <a:cxnSpLocks/>
          </p:cNvCxnSpPr>
          <p:nvPr/>
        </p:nvCxnSpPr>
        <p:spPr>
          <a:xfrm>
            <a:off x="625907" y="2303250"/>
            <a:ext cx="5100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3EABD0-FF9C-11B8-6806-84880B4E182F}"/>
              </a:ext>
            </a:extLst>
          </p:cNvPr>
          <p:cNvCxnSpPr>
            <a:cxnSpLocks/>
          </p:cNvCxnSpPr>
          <p:nvPr/>
        </p:nvCxnSpPr>
        <p:spPr>
          <a:xfrm>
            <a:off x="625907" y="1280160"/>
            <a:ext cx="0" cy="1046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38AE0F-32CB-D9E4-994E-988C9E9486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07"/>
          <a:stretch/>
        </p:blipFill>
        <p:spPr>
          <a:xfrm>
            <a:off x="6086177" y="4575327"/>
            <a:ext cx="4453601" cy="162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C8F11-88E2-B2F9-4D8E-8559D216E784}"/>
              </a:ext>
            </a:extLst>
          </p:cNvPr>
          <p:cNvSpPr/>
          <p:nvPr/>
        </p:nvSpPr>
        <p:spPr>
          <a:xfrm>
            <a:off x="5955834" y="1659358"/>
            <a:ext cx="4691846" cy="28110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37BF1-F860-BC5F-EB60-98AA629DECB7}"/>
              </a:ext>
            </a:extLst>
          </p:cNvPr>
          <p:cNvSpPr txBox="1"/>
          <p:nvPr/>
        </p:nvSpPr>
        <p:spPr>
          <a:xfrm>
            <a:off x="5955834" y="683568"/>
            <a:ext cx="418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2) </a:t>
            </a:r>
            <a:r>
              <a:rPr lang="en-US" sz="1200" b="1" u="sng" dirty="0">
                <a:solidFill>
                  <a:schemeClr val="accent1"/>
                </a:solidFill>
              </a:rPr>
              <a:t>Transform</a:t>
            </a:r>
            <a:r>
              <a:rPr lang="en-US" sz="1200" b="1" dirty="0">
                <a:solidFill>
                  <a:schemeClr val="accent1"/>
                </a:solidFill>
              </a:rPr>
              <a:t> Reddit data into flattened, useable format for text-analysis, submission-weighting, and aggregation.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Tools: </a:t>
            </a:r>
            <a:r>
              <a:rPr lang="en-US" sz="1200" b="1" dirty="0" err="1">
                <a:solidFill>
                  <a:schemeClr val="accent1"/>
                </a:solidFill>
              </a:rPr>
              <a:t>dbt</a:t>
            </a:r>
            <a:r>
              <a:rPr lang="en-US" sz="1200" b="1" dirty="0">
                <a:solidFill>
                  <a:schemeClr val="accent1"/>
                </a:solidFill>
              </a:rPr>
              <a:t>, Python, PostgreSQL, NLP &amp; 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D07E0-16F9-7E15-BD8D-DC92A9371505}"/>
              </a:ext>
            </a:extLst>
          </p:cNvPr>
          <p:cNvSpPr txBox="1"/>
          <p:nvPr/>
        </p:nvSpPr>
        <p:spPr>
          <a:xfrm>
            <a:off x="917946" y="4498340"/>
            <a:ext cx="228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3) Data linked to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dashboard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for visualizations and analysis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Tools: PostgreSQL, Tableau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3586A-4487-F7C0-4A24-93E82E60FEE5}"/>
              </a:ext>
            </a:extLst>
          </p:cNvPr>
          <p:cNvSpPr/>
          <p:nvPr/>
        </p:nvSpPr>
        <p:spPr>
          <a:xfrm>
            <a:off x="3495040" y="4498340"/>
            <a:ext cx="1930400" cy="1413793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30623A-2DE7-524D-60CC-E896BF325E6C}"/>
              </a:ext>
            </a:extLst>
          </p:cNvPr>
          <p:cNvCxnSpPr>
            <a:cxnSpLocks/>
          </p:cNvCxnSpPr>
          <p:nvPr/>
        </p:nvCxnSpPr>
        <p:spPr>
          <a:xfrm>
            <a:off x="5483282" y="2342578"/>
            <a:ext cx="4448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2A0B4D-1403-580D-63C7-31DA69B3475E}"/>
              </a:ext>
            </a:extLst>
          </p:cNvPr>
          <p:cNvCxnSpPr>
            <a:cxnSpLocks/>
          </p:cNvCxnSpPr>
          <p:nvPr/>
        </p:nvCxnSpPr>
        <p:spPr>
          <a:xfrm>
            <a:off x="4912932" y="3826774"/>
            <a:ext cx="0" cy="6534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A999F-00CB-344D-DD30-C906D07E9EAB}"/>
              </a:ext>
            </a:extLst>
          </p:cNvPr>
          <p:cNvCxnSpPr>
            <a:cxnSpLocks/>
          </p:cNvCxnSpPr>
          <p:nvPr/>
        </p:nvCxnSpPr>
        <p:spPr>
          <a:xfrm flipH="1">
            <a:off x="4893536" y="3826774"/>
            <a:ext cx="10138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E6AD2-9101-EC9A-454B-8A2B1F02B13F}"/>
              </a:ext>
            </a:extLst>
          </p:cNvPr>
          <p:cNvCxnSpPr>
            <a:cxnSpLocks/>
          </p:cNvCxnSpPr>
          <p:nvPr/>
        </p:nvCxnSpPr>
        <p:spPr>
          <a:xfrm>
            <a:off x="5463127" y="5244094"/>
            <a:ext cx="5892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01C8CB-A31C-1364-EF47-B9F06770AFF3}"/>
              </a:ext>
            </a:extLst>
          </p:cNvPr>
          <p:cNvCxnSpPr>
            <a:cxnSpLocks/>
          </p:cNvCxnSpPr>
          <p:nvPr/>
        </p:nvCxnSpPr>
        <p:spPr>
          <a:xfrm flipH="1">
            <a:off x="10709316" y="2154349"/>
            <a:ext cx="79307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1735B5-B636-4D21-7FC1-C169C5ECAC30}"/>
              </a:ext>
            </a:extLst>
          </p:cNvPr>
          <p:cNvCxnSpPr>
            <a:cxnSpLocks/>
          </p:cNvCxnSpPr>
          <p:nvPr/>
        </p:nvCxnSpPr>
        <p:spPr>
          <a:xfrm flipV="1">
            <a:off x="11482787" y="3739740"/>
            <a:ext cx="0" cy="3516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Machine Learning Development Company | Machine Learning Consulting">
            <a:extLst>
              <a:ext uri="{FF2B5EF4-FFF2-40B4-BE49-F238E27FC236}">
                <a16:creationId xmlns:a16="http://schemas.microsoft.com/office/drawing/2014/main" id="{CA9A59E6-2486-B76E-0DE2-A4FB14375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 t="9370" r="5128" b="8266"/>
          <a:stretch/>
        </p:blipFill>
        <p:spPr bwMode="auto">
          <a:xfrm>
            <a:off x="10888654" y="2540717"/>
            <a:ext cx="1096827" cy="5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actical guide: natural language processing in chatbots">
            <a:extLst>
              <a:ext uri="{FF2B5EF4-FFF2-40B4-BE49-F238E27FC236}">
                <a16:creationId xmlns:a16="http://schemas.microsoft.com/office/drawing/2014/main" id="{0EC4389F-034D-F2A3-79FA-F9CF55591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5" t="12209" r="4608" b="41532"/>
          <a:stretch/>
        </p:blipFill>
        <p:spPr bwMode="auto">
          <a:xfrm>
            <a:off x="10888654" y="3132539"/>
            <a:ext cx="1096827" cy="5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B0D87-7F17-77F6-AE91-BAB3ACD71616}"/>
              </a:ext>
            </a:extLst>
          </p:cNvPr>
          <p:cNvCxnSpPr>
            <a:cxnSpLocks/>
          </p:cNvCxnSpPr>
          <p:nvPr/>
        </p:nvCxnSpPr>
        <p:spPr>
          <a:xfrm>
            <a:off x="11482787" y="2138762"/>
            <a:ext cx="0" cy="3848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FA9D5D-2C17-7251-2587-36B817EE68B6}"/>
              </a:ext>
            </a:extLst>
          </p:cNvPr>
          <p:cNvCxnSpPr>
            <a:cxnSpLocks/>
          </p:cNvCxnSpPr>
          <p:nvPr/>
        </p:nvCxnSpPr>
        <p:spPr>
          <a:xfrm flipH="1">
            <a:off x="10709316" y="4073512"/>
            <a:ext cx="77347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E876FCC-9829-8446-EEEA-3B7460FB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999"/>
            <a:ext cx="10515600" cy="924232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Entity Relationship Diagram (ERD)</a:t>
            </a:r>
          </a:p>
        </p:txBody>
      </p:sp>
      <p:pic>
        <p:nvPicPr>
          <p:cNvPr id="13" name="Picture 12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BC048561-8D21-F10B-CFEE-0033A1099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7" y="1359395"/>
            <a:ext cx="9373582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4027E-D261-D5E9-367C-89CBC97A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FB597D87-2B32-82E5-9AB2-1CB13826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62" y="1805043"/>
            <a:ext cx="9654864" cy="472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903A8-F2D6-0D3F-1286-29B566BD1D90}"/>
              </a:ext>
            </a:extLst>
          </p:cNvPr>
          <p:cNvSpPr txBox="1"/>
          <p:nvPr/>
        </p:nvSpPr>
        <p:spPr>
          <a:xfrm>
            <a:off x="1205888" y="763004"/>
            <a:ext cx="5155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 Using Python, PRAW, and Orchestration, extract top 10 posts (while limiting comments based on defined extraction parameters) from 25 pre-defined subreddits daily.</a:t>
            </a:r>
          </a:p>
        </p:txBody>
      </p:sp>
      <p:pic>
        <p:nvPicPr>
          <p:cNvPr id="2050" name="Picture 2" descr="Free Reddit Logo SVG, PNG Icon, Symbol. Download Image.">
            <a:extLst>
              <a:ext uri="{FF2B5EF4-FFF2-40B4-BE49-F238E27FC236}">
                <a16:creationId xmlns:a16="http://schemas.microsoft.com/office/drawing/2014/main" id="{F67D0F7A-07F0-9A1A-6258-E63EAD09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0" y="758923"/>
            <a:ext cx="742745" cy="7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DACDD-1183-63BD-9879-3C3A048E1674}"/>
              </a:ext>
            </a:extLst>
          </p:cNvPr>
          <p:cNvSpPr/>
          <p:nvPr/>
        </p:nvSpPr>
        <p:spPr>
          <a:xfrm>
            <a:off x="1907872" y="1936957"/>
            <a:ext cx="4453600" cy="151170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BEAA91-0D47-761B-BC8D-442272FD78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31583" y="2692809"/>
            <a:ext cx="11762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A68B13-8A15-74A3-ED4A-9DEC27972DD5}"/>
              </a:ext>
            </a:extLst>
          </p:cNvPr>
          <p:cNvCxnSpPr>
            <a:cxnSpLocks/>
          </p:cNvCxnSpPr>
          <p:nvPr/>
        </p:nvCxnSpPr>
        <p:spPr>
          <a:xfrm>
            <a:off x="731583" y="1603248"/>
            <a:ext cx="0" cy="112004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1766-BF5F-4E3F-ECB0-70EA9064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398BDBAD-5DDC-B0B6-49B4-027597E1F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95" y="1657560"/>
            <a:ext cx="9654864" cy="4721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1D822-C4B3-2A38-0C7C-44BCF1106026}"/>
              </a:ext>
            </a:extLst>
          </p:cNvPr>
          <p:cNvSpPr txBox="1"/>
          <p:nvPr/>
        </p:nvSpPr>
        <p:spPr>
          <a:xfrm>
            <a:off x="1262628" y="637787"/>
            <a:ext cx="4489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2: Flatten JSONB from raw_data into 2 tables: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1) Top-level posts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2) Responses (i.e., both comments and replies)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7C3BC-48FC-1C45-D7D2-58EF631A6037}"/>
              </a:ext>
            </a:extLst>
          </p:cNvPr>
          <p:cNvSpPr/>
          <p:nvPr/>
        </p:nvSpPr>
        <p:spPr>
          <a:xfrm>
            <a:off x="6233652" y="2202428"/>
            <a:ext cx="2035277" cy="130768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2CB8E-8F25-9035-DC39-C06BB478433C}"/>
              </a:ext>
            </a:extLst>
          </p:cNvPr>
          <p:cNvSpPr/>
          <p:nvPr/>
        </p:nvSpPr>
        <p:spPr>
          <a:xfrm>
            <a:off x="8901882" y="2202428"/>
            <a:ext cx="2035277" cy="187795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DC840-E7C6-DAC0-086D-9E3C5D6077C5}"/>
              </a:ext>
            </a:extLst>
          </p:cNvPr>
          <p:cNvCxnSpPr>
            <a:cxnSpLocks/>
          </p:cNvCxnSpPr>
          <p:nvPr/>
        </p:nvCxnSpPr>
        <p:spPr>
          <a:xfrm>
            <a:off x="2138765" y="3350342"/>
            <a:ext cx="409488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0A7781-466F-FB60-2CEF-F48E904AB823}"/>
              </a:ext>
            </a:extLst>
          </p:cNvPr>
          <p:cNvCxnSpPr>
            <a:cxnSpLocks/>
          </p:cNvCxnSpPr>
          <p:nvPr/>
        </p:nvCxnSpPr>
        <p:spPr>
          <a:xfrm>
            <a:off x="2160334" y="2778412"/>
            <a:ext cx="0" cy="112874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A2664-4984-97A0-19D7-C1FBB0E230EF}"/>
              </a:ext>
            </a:extLst>
          </p:cNvPr>
          <p:cNvCxnSpPr>
            <a:cxnSpLocks/>
          </p:cNvCxnSpPr>
          <p:nvPr/>
        </p:nvCxnSpPr>
        <p:spPr>
          <a:xfrm>
            <a:off x="2158429" y="3886200"/>
            <a:ext cx="67434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4E314-FCFE-4472-7006-786164DB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9F23F375-A7A8-4DB2-9460-504953EBF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95" y="1657560"/>
            <a:ext cx="9654864" cy="4721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05355-9DAC-FA92-FBB7-DCA7DDD97523}"/>
              </a:ext>
            </a:extLst>
          </p:cNvPr>
          <p:cNvSpPr txBox="1"/>
          <p:nvPr/>
        </p:nvSpPr>
        <p:spPr>
          <a:xfrm>
            <a:off x="1262628" y="637787"/>
            <a:ext cx="4971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3: Use upvote_score (relative to the top-level post*) and depth to calculate </a:t>
            </a:r>
            <a:r>
              <a:rPr lang="en-US" sz="1400" b="1" dirty="0" err="1">
                <a:solidFill>
                  <a:schemeClr val="accent1"/>
                </a:solidFill>
              </a:rPr>
              <a:t>response_weight</a:t>
            </a:r>
            <a:r>
              <a:rPr lang="en-US" sz="1400" b="1" dirty="0">
                <a:solidFill>
                  <a:schemeClr val="accent1"/>
                </a:solidFill>
              </a:rPr>
              <a:t>, which will later be used during post-level text-score aggregation in Step 5.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513FB-E4A2-182A-9ACC-500B892EFF58}"/>
              </a:ext>
            </a:extLst>
          </p:cNvPr>
          <p:cNvSpPr/>
          <p:nvPr/>
        </p:nvSpPr>
        <p:spPr>
          <a:xfrm>
            <a:off x="8901882" y="4063972"/>
            <a:ext cx="2035277" cy="18681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CD4CB-FB0F-21FA-737B-DD09CE2D3D7E}"/>
              </a:ext>
            </a:extLst>
          </p:cNvPr>
          <p:cNvSpPr txBox="1"/>
          <p:nvPr/>
        </p:nvSpPr>
        <p:spPr>
          <a:xfrm>
            <a:off x="6410549" y="5084262"/>
            <a:ext cx="4706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* Relative to top-level post – Weights calculated using a logarithmic scaling/dampening function log(n1)/log(n2), though other scaling functions have been considered.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</a:rPr>
              <a:t>Note: If needed to improve efficiency with OLTP (row-based) system, upvote_score can be moved from posts table to </a:t>
            </a:r>
            <a:r>
              <a:rPr lang="en-US" sz="1400" b="1" dirty="0" err="1">
                <a:solidFill>
                  <a:schemeClr val="accent1"/>
                </a:solidFill>
              </a:rPr>
              <a:t>post_subreddit_date</a:t>
            </a:r>
            <a:r>
              <a:rPr lang="en-US" sz="1400" b="1" dirty="0">
                <a:solidFill>
                  <a:schemeClr val="accent1"/>
                </a:solidFill>
              </a:rPr>
              <a:t> association/join table.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DD0D9-7321-D80C-659F-014E5F99FE5E}"/>
              </a:ext>
            </a:extLst>
          </p:cNvPr>
          <p:cNvCxnSpPr>
            <a:cxnSpLocks/>
          </p:cNvCxnSpPr>
          <p:nvPr/>
        </p:nvCxnSpPr>
        <p:spPr>
          <a:xfrm>
            <a:off x="8402320" y="4139846"/>
            <a:ext cx="49956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F841CC-59D5-2484-D2E5-A0E44060C364}"/>
              </a:ext>
            </a:extLst>
          </p:cNvPr>
          <p:cNvCxnSpPr>
            <a:cxnSpLocks/>
          </p:cNvCxnSpPr>
          <p:nvPr/>
        </p:nvCxnSpPr>
        <p:spPr>
          <a:xfrm>
            <a:off x="8403162" y="2650593"/>
            <a:ext cx="0" cy="151754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E1DBAA-FEA7-5CF3-EA55-6DE3657540C5}"/>
              </a:ext>
            </a:extLst>
          </p:cNvPr>
          <p:cNvCxnSpPr>
            <a:cxnSpLocks/>
          </p:cNvCxnSpPr>
          <p:nvPr/>
        </p:nvCxnSpPr>
        <p:spPr>
          <a:xfrm>
            <a:off x="7928027" y="2674847"/>
            <a:ext cx="495455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660FA7-4DF3-105D-3AC0-2BC38B51F08B}"/>
              </a:ext>
            </a:extLst>
          </p:cNvPr>
          <p:cNvCxnSpPr>
            <a:cxnSpLocks/>
          </p:cNvCxnSpPr>
          <p:nvPr/>
        </p:nvCxnSpPr>
        <p:spPr>
          <a:xfrm>
            <a:off x="10803350" y="3340394"/>
            <a:ext cx="49457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F4F774-981E-13C6-FE38-007199B71623}"/>
              </a:ext>
            </a:extLst>
          </p:cNvPr>
          <p:cNvCxnSpPr>
            <a:cxnSpLocks/>
          </p:cNvCxnSpPr>
          <p:nvPr/>
        </p:nvCxnSpPr>
        <p:spPr>
          <a:xfrm>
            <a:off x="11272520" y="3325154"/>
            <a:ext cx="0" cy="84238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198D96-431A-A915-5476-C3FDD2A6074F}"/>
              </a:ext>
            </a:extLst>
          </p:cNvPr>
          <p:cNvCxnSpPr>
            <a:cxnSpLocks/>
          </p:cNvCxnSpPr>
          <p:nvPr/>
        </p:nvCxnSpPr>
        <p:spPr>
          <a:xfrm flipH="1">
            <a:off x="10937159" y="4147466"/>
            <a:ext cx="3607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8583B3F6-F029-A097-6338-E0EF1D021B83}"/>
              </a:ext>
            </a:extLst>
          </p:cNvPr>
          <p:cNvSpPr/>
          <p:nvPr/>
        </p:nvSpPr>
        <p:spPr>
          <a:xfrm>
            <a:off x="10534110" y="3219553"/>
            <a:ext cx="226142" cy="241682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C721-6E8D-F7DB-AF18-FCA756D8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A66CDD85-A975-A38A-1FC9-C4129AB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95" y="1657560"/>
            <a:ext cx="9654864" cy="4721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47979-21CB-E813-0703-E6D01119B663}"/>
              </a:ext>
            </a:extLst>
          </p:cNvPr>
          <p:cNvSpPr txBox="1"/>
          <p:nvPr/>
        </p:nvSpPr>
        <p:spPr>
          <a:xfrm>
            <a:off x="1262627" y="637787"/>
            <a:ext cx="602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4: Process </a:t>
            </a:r>
            <a:r>
              <a:rPr lang="en-US" sz="1400" b="1" dirty="0" err="1">
                <a:solidFill>
                  <a:schemeClr val="accent1"/>
                </a:solidFill>
              </a:rPr>
              <a:t>responses.body</a:t>
            </a:r>
            <a:r>
              <a:rPr lang="en-US" sz="1400" b="1" dirty="0">
                <a:solidFill>
                  <a:schemeClr val="accent1"/>
                </a:solidFill>
              </a:rPr>
              <a:t> and CONCAT(</a:t>
            </a:r>
            <a:r>
              <a:rPr lang="en-US" sz="1400" b="1" dirty="0" err="1">
                <a:solidFill>
                  <a:schemeClr val="accent1"/>
                </a:solidFill>
              </a:rPr>
              <a:t>posts.title</a:t>
            </a:r>
            <a:r>
              <a:rPr lang="en-US" sz="1400" b="1" dirty="0">
                <a:solidFill>
                  <a:schemeClr val="accent1"/>
                </a:solidFill>
              </a:rPr>
              <a:t>, </a:t>
            </a:r>
            <a:r>
              <a:rPr lang="en-US" sz="1400" b="1" dirty="0" err="1">
                <a:solidFill>
                  <a:schemeClr val="accent1"/>
                </a:solidFill>
              </a:rPr>
              <a:t>posts.selftext</a:t>
            </a:r>
            <a:r>
              <a:rPr lang="en-US" sz="1400" b="1" dirty="0">
                <a:solidFill>
                  <a:schemeClr val="accent1"/>
                </a:solidFill>
              </a:rPr>
              <a:t>) through NLP, ML, and/or LLM to score text in multiple areas (sentiment, mental health, extremism,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5F039-1F40-7784-E75A-D79F9FFAB6D7}"/>
              </a:ext>
            </a:extLst>
          </p:cNvPr>
          <p:cNvSpPr/>
          <p:nvPr/>
        </p:nvSpPr>
        <p:spPr>
          <a:xfrm>
            <a:off x="8934450" y="4240954"/>
            <a:ext cx="2002709" cy="60155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1D2B3-DD61-D640-8F0F-B881CA59EFEF}"/>
              </a:ext>
            </a:extLst>
          </p:cNvPr>
          <p:cNvCxnSpPr>
            <a:cxnSpLocks/>
          </p:cNvCxnSpPr>
          <p:nvPr/>
        </p:nvCxnSpPr>
        <p:spPr>
          <a:xfrm>
            <a:off x="5908614" y="3789372"/>
            <a:ext cx="3636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1DC52-3F88-061D-FA1B-5F9F75024273}"/>
              </a:ext>
            </a:extLst>
          </p:cNvPr>
          <p:cNvCxnSpPr>
            <a:cxnSpLocks/>
          </p:cNvCxnSpPr>
          <p:nvPr/>
        </p:nvCxnSpPr>
        <p:spPr>
          <a:xfrm>
            <a:off x="5908614" y="2974634"/>
            <a:ext cx="495455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FDEF0B-C933-07C9-B1C5-5B841E86A153}"/>
              </a:ext>
            </a:extLst>
          </p:cNvPr>
          <p:cNvCxnSpPr>
            <a:cxnSpLocks/>
          </p:cNvCxnSpPr>
          <p:nvPr/>
        </p:nvCxnSpPr>
        <p:spPr>
          <a:xfrm>
            <a:off x="9797510" y="3614714"/>
            <a:ext cx="149787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AD8C47-D7FE-F2D9-06C5-B6FB02C3E65A}"/>
              </a:ext>
            </a:extLst>
          </p:cNvPr>
          <p:cNvCxnSpPr>
            <a:cxnSpLocks/>
          </p:cNvCxnSpPr>
          <p:nvPr/>
        </p:nvCxnSpPr>
        <p:spPr>
          <a:xfrm>
            <a:off x="11272520" y="3596363"/>
            <a:ext cx="0" cy="94734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A1A04-C6C5-03DD-142B-57967932FEC2}"/>
              </a:ext>
            </a:extLst>
          </p:cNvPr>
          <p:cNvCxnSpPr>
            <a:cxnSpLocks/>
          </p:cNvCxnSpPr>
          <p:nvPr/>
        </p:nvCxnSpPr>
        <p:spPr>
          <a:xfrm flipH="1">
            <a:off x="10937159" y="4543706"/>
            <a:ext cx="3607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55D6AAB-FDC6-223B-9EEF-141C43B7A1F3}"/>
              </a:ext>
            </a:extLst>
          </p:cNvPr>
          <p:cNvSpPr/>
          <p:nvPr/>
        </p:nvSpPr>
        <p:spPr>
          <a:xfrm flipH="1">
            <a:off x="6419309" y="2817495"/>
            <a:ext cx="225329" cy="287608"/>
          </a:xfrm>
          <a:prstGeom prst="rightBrace">
            <a:avLst>
              <a:gd name="adj1" fmla="val 8333"/>
              <a:gd name="adj2" fmla="val 53153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FFC02-ABFA-EA4E-C639-0577B58511BD}"/>
              </a:ext>
            </a:extLst>
          </p:cNvPr>
          <p:cNvSpPr/>
          <p:nvPr/>
        </p:nvSpPr>
        <p:spPr>
          <a:xfrm>
            <a:off x="6272215" y="3510003"/>
            <a:ext cx="2002709" cy="54383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20D6E-EC9F-B056-37C5-958CBD44B10B}"/>
              </a:ext>
            </a:extLst>
          </p:cNvPr>
          <p:cNvCxnSpPr>
            <a:cxnSpLocks/>
          </p:cNvCxnSpPr>
          <p:nvPr/>
        </p:nvCxnSpPr>
        <p:spPr>
          <a:xfrm>
            <a:off x="5926394" y="2945083"/>
            <a:ext cx="0" cy="872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8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067B-0CCE-96E3-2324-65F4B671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838F2F9F-DA6F-FB7F-8D69-8ECCB730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95" y="1657560"/>
            <a:ext cx="9654864" cy="4721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57144-25BF-E266-EA83-C13514D3C278}"/>
              </a:ext>
            </a:extLst>
          </p:cNvPr>
          <p:cNvSpPr txBox="1"/>
          <p:nvPr/>
        </p:nvSpPr>
        <p:spPr>
          <a:xfrm>
            <a:off x="1262627" y="637787"/>
            <a:ext cx="602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5: Post-level text-score aggregation: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Aggregate all submission text scores (i.e., for all posts, comments, and replies) into a total score for each post.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0830CF-8EBE-1027-FD0A-83537892A6A8}"/>
              </a:ext>
            </a:extLst>
          </p:cNvPr>
          <p:cNvCxnSpPr>
            <a:cxnSpLocks/>
          </p:cNvCxnSpPr>
          <p:nvPr/>
        </p:nvCxnSpPr>
        <p:spPr>
          <a:xfrm>
            <a:off x="5897880" y="5335921"/>
            <a:ext cx="34944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50DF32-1D38-9725-DEBB-3ECD50831A8C}"/>
              </a:ext>
            </a:extLst>
          </p:cNvPr>
          <p:cNvCxnSpPr>
            <a:cxnSpLocks/>
          </p:cNvCxnSpPr>
          <p:nvPr/>
        </p:nvCxnSpPr>
        <p:spPr>
          <a:xfrm>
            <a:off x="5908614" y="3787434"/>
            <a:ext cx="473136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B8C8D0-DAF2-FAA9-D843-92A68736B9C5}"/>
              </a:ext>
            </a:extLst>
          </p:cNvPr>
          <p:cNvCxnSpPr>
            <a:cxnSpLocks/>
          </p:cNvCxnSpPr>
          <p:nvPr/>
        </p:nvCxnSpPr>
        <p:spPr>
          <a:xfrm>
            <a:off x="11109960" y="4533545"/>
            <a:ext cx="185420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5AD78D-BAE5-A970-BAC5-20A24238AAA8}"/>
              </a:ext>
            </a:extLst>
          </p:cNvPr>
          <p:cNvCxnSpPr>
            <a:cxnSpLocks/>
          </p:cNvCxnSpPr>
          <p:nvPr/>
        </p:nvCxnSpPr>
        <p:spPr>
          <a:xfrm>
            <a:off x="11295380" y="4505325"/>
            <a:ext cx="0" cy="89154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EE35E0-7025-FD4C-A700-BC81AB4C018F}"/>
              </a:ext>
            </a:extLst>
          </p:cNvPr>
          <p:cNvCxnSpPr>
            <a:cxnSpLocks/>
          </p:cNvCxnSpPr>
          <p:nvPr/>
        </p:nvCxnSpPr>
        <p:spPr>
          <a:xfrm flipH="1">
            <a:off x="10603510" y="5367701"/>
            <a:ext cx="69377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800617AD-F607-A109-81C9-17917F03B3CC}"/>
              </a:ext>
            </a:extLst>
          </p:cNvPr>
          <p:cNvSpPr/>
          <p:nvPr/>
        </p:nvSpPr>
        <p:spPr>
          <a:xfrm flipH="1">
            <a:off x="6419308" y="3554094"/>
            <a:ext cx="225329" cy="443865"/>
          </a:xfrm>
          <a:prstGeom prst="rightBrace">
            <a:avLst>
              <a:gd name="adj1" fmla="val 8333"/>
              <a:gd name="adj2" fmla="val 53153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72A23-2BD4-D896-04F8-C3B32FB4D679}"/>
              </a:ext>
            </a:extLst>
          </p:cNvPr>
          <p:cNvSpPr/>
          <p:nvPr/>
        </p:nvSpPr>
        <p:spPr>
          <a:xfrm>
            <a:off x="6272215" y="4055195"/>
            <a:ext cx="2002709" cy="60155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9F15D-5806-D603-30D4-BD62C62C7901}"/>
              </a:ext>
            </a:extLst>
          </p:cNvPr>
          <p:cNvCxnSpPr>
            <a:cxnSpLocks/>
          </p:cNvCxnSpPr>
          <p:nvPr/>
        </p:nvCxnSpPr>
        <p:spPr>
          <a:xfrm>
            <a:off x="5926394" y="3758224"/>
            <a:ext cx="0" cy="159705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E58504-94A2-8DD9-4881-9057C22FAD47}"/>
                  </a:ext>
                </a:extLst>
              </p:cNvPr>
              <p:cNvSpPr txBox="1"/>
              <p:nvPr/>
            </p:nvSpPr>
            <p:spPr>
              <a:xfrm>
                <a:off x="6272215" y="5127332"/>
                <a:ext cx="4306530" cy="45589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𝑟𝑒𝑠𝑝𝑜𝑛𝑠𝑒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𝑟𝑒𝑠𝑝𝑜𝑛𝑠𝑒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E58504-94A2-8DD9-4881-9057C22F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15" y="5127332"/>
                <a:ext cx="4306530" cy="45589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14CF8654-B1CB-1E7E-CCD5-BEC37422CC32}"/>
              </a:ext>
            </a:extLst>
          </p:cNvPr>
          <p:cNvSpPr/>
          <p:nvPr/>
        </p:nvSpPr>
        <p:spPr>
          <a:xfrm>
            <a:off x="10824494" y="4296373"/>
            <a:ext cx="225329" cy="443865"/>
          </a:xfrm>
          <a:prstGeom prst="rightBrace">
            <a:avLst>
              <a:gd name="adj1" fmla="val 8333"/>
              <a:gd name="adj2" fmla="val 53153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56B8BD-8B6B-63D2-85F8-2244BBEAADD7}"/>
              </a:ext>
            </a:extLst>
          </p:cNvPr>
          <p:cNvCxnSpPr>
            <a:cxnSpLocks/>
          </p:cNvCxnSpPr>
          <p:nvPr/>
        </p:nvCxnSpPr>
        <p:spPr>
          <a:xfrm flipV="1">
            <a:off x="7285702" y="4681135"/>
            <a:ext cx="0" cy="4029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6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65BD8-5AB2-2685-B42A-E0F329C92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58FC8392-CF31-15C4-940E-F9D481F7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95" y="1657560"/>
            <a:ext cx="9654864" cy="4721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D69AED-FFE3-F7ED-FB06-5D32A3C514B1}"/>
              </a:ext>
            </a:extLst>
          </p:cNvPr>
          <p:cNvSpPr txBox="1"/>
          <p:nvPr/>
        </p:nvSpPr>
        <p:spPr>
          <a:xfrm>
            <a:off x="1262627" y="637787"/>
            <a:ext cx="602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6: Subreddit-level text-score aggregation: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Aggregate all post text scores into a total score for each subreddit for that day, using upvote_score to weight posts relatively*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56EABE-3B91-386C-65AD-6378F70B9621}"/>
              </a:ext>
            </a:extLst>
          </p:cNvPr>
          <p:cNvCxnSpPr>
            <a:cxnSpLocks/>
          </p:cNvCxnSpPr>
          <p:nvPr/>
        </p:nvCxnSpPr>
        <p:spPr>
          <a:xfrm flipH="1" flipV="1">
            <a:off x="5602607" y="6070022"/>
            <a:ext cx="461439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63C7FD-52C0-058C-1A49-B2EC49AC7879}"/>
              </a:ext>
            </a:extLst>
          </p:cNvPr>
          <p:cNvCxnSpPr>
            <a:cxnSpLocks/>
          </p:cNvCxnSpPr>
          <p:nvPr/>
        </p:nvCxnSpPr>
        <p:spPr>
          <a:xfrm>
            <a:off x="6009640" y="2696054"/>
            <a:ext cx="59288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89F3B6B-E00F-5D41-E095-5FD7F41D8D10}"/>
              </a:ext>
            </a:extLst>
          </p:cNvPr>
          <p:cNvSpPr/>
          <p:nvPr/>
        </p:nvSpPr>
        <p:spPr>
          <a:xfrm flipH="1">
            <a:off x="6429140" y="4104701"/>
            <a:ext cx="225329" cy="443865"/>
          </a:xfrm>
          <a:prstGeom prst="rightBrace">
            <a:avLst>
              <a:gd name="adj1" fmla="val 8333"/>
              <a:gd name="adj2" fmla="val 53153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46A00-A426-3607-0989-03D744C092FE}"/>
              </a:ext>
            </a:extLst>
          </p:cNvPr>
          <p:cNvSpPr/>
          <p:nvPr/>
        </p:nvSpPr>
        <p:spPr>
          <a:xfrm>
            <a:off x="3752535" y="5786120"/>
            <a:ext cx="1835465" cy="56780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86B8D-1001-5167-4183-BA04EC288961}"/>
              </a:ext>
            </a:extLst>
          </p:cNvPr>
          <p:cNvCxnSpPr>
            <a:cxnSpLocks/>
          </p:cNvCxnSpPr>
          <p:nvPr/>
        </p:nvCxnSpPr>
        <p:spPr>
          <a:xfrm>
            <a:off x="6039712" y="2677160"/>
            <a:ext cx="0" cy="3419532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ABE2DD-F854-03E7-5A38-3A410731FDE4}"/>
              </a:ext>
            </a:extLst>
          </p:cNvPr>
          <p:cNvSpPr txBox="1"/>
          <p:nvPr/>
        </p:nvSpPr>
        <p:spPr>
          <a:xfrm>
            <a:off x="6942163" y="5425219"/>
            <a:ext cx="4046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* Relative to top post for that subreddit for that day – Weights calculated using a logarithmic scaling function log(n1)/log(n2), though other scaling functions have been considered.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C82B36-E60D-647C-CD09-B532959C8A3C}"/>
              </a:ext>
            </a:extLst>
          </p:cNvPr>
          <p:cNvCxnSpPr>
            <a:cxnSpLocks/>
          </p:cNvCxnSpPr>
          <p:nvPr/>
        </p:nvCxnSpPr>
        <p:spPr>
          <a:xfrm>
            <a:off x="6032092" y="4338063"/>
            <a:ext cx="35672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4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B631-5D4F-DEB3-0305-B3A706C5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FFDBC7-CAE4-3B90-7149-E48529EF05EE}"/>
              </a:ext>
            </a:extLst>
          </p:cNvPr>
          <p:cNvCxnSpPr>
            <a:cxnSpLocks/>
          </p:cNvCxnSpPr>
          <p:nvPr/>
        </p:nvCxnSpPr>
        <p:spPr>
          <a:xfrm>
            <a:off x="3187693" y="2318225"/>
            <a:ext cx="7550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E5BDEC-7C38-0803-DF22-AE52E3EDB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07"/>
          <a:stretch/>
        </p:blipFill>
        <p:spPr>
          <a:xfrm>
            <a:off x="4074422" y="2204917"/>
            <a:ext cx="7709609" cy="2819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720D7-BE94-4EB7-3833-B7BE614B6C71}"/>
              </a:ext>
            </a:extLst>
          </p:cNvPr>
          <p:cNvSpPr txBox="1"/>
          <p:nvPr/>
        </p:nvSpPr>
        <p:spPr>
          <a:xfrm>
            <a:off x="829596" y="637787"/>
            <a:ext cx="602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7: Results “subreddits” table: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Data available for plotting, dashboard connection, trend analysis, csv export, etc.</a:t>
            </a:r>
          </a:p>
        </p:txBody>
      </p:sp>
      <p:pic>
        <p:nvPicPr>
          <p:cNvPr id="6" name="Picture 5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D0EE5B18-651D-DB50-759D-114364E5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7" t="71608" r="55865" b="1239"/>
          <a:stretch/>
        </p:blipFill>
        <p:spPr>
          <a:xfrm>
            <a:off x="881171" y="2204917"/>
            <a:ext cx="2194499" cy="16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403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Entity Relationship Diagram (ERD)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Lowey, Rebecca Marie</dc:creator>
  <cp:lastModifiedBy>Lowey, Rebecca Marie</cp:lastModifiedBy>
  <cp:revision>110</cp:revision>
  <dcterms:created xsi:type="dcterms:W3CDTF">2024-07-03T23:34:44Z</dcterms:created>
  <dcterms:modified xsi:type="dcterms:W3CDTF">2024-10-24T23:24:07Z</dcterms:modified>
</cp:coreProperties>
</file>