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68" r:id="rId4"/>
    <p:sldId id="259" r:id="rId5"/>
    <p:sldId id="260" r:id="rId6"/>
    <p:sldId id="261" r:id="rId7"/>
    <p:sldId id="262" r:id="rId8"/>
    <p:sldId id="263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29B4-221B-0820-F4E6-C9A61C0E9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53F46-1AC7-C808-AE08-A4D8089A7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6676C-09F5-922D-748B-9A40300E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CA75-C295-4724-85A4-AC04E712607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95CCA-AF0C-0FE7-D595-8CBBCD9C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12D4-58A5-8114-D78B-B017558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DFC-62BE-42B6-9C68-FA33B943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8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CDBC-D0A3-FE9D-90F5-549CEDC8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48E45-E438-BACA-9230-06163FFF0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CBA02-9648-F4F0-22C5-C4A80373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CA75-C295-4724-85A4-AC04E712607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F0C7C-6EDF-0281-4A2B-588D1012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9E71A-C070-833B-0C40-7D0932C8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DFC-62BE-42B6-9C68-FA33B943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8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609FB-E499-CFDA-6605-2C36AFB09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25484-D12D-E093-F45F-22A869A2C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5EBAF-F7F2-BD2E-CDE9-91A04D65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CA75-C295-4724-85A4-AC04E712607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B588-CCD2-A337-E979-52C93668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EEF10-315C-87C1-4E3E-DA04D9D4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DFC-62BE-42B6-9C68-FA33B943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9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1E4F-384E-42D0-F9B2-98FD978C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A304-CA4D-4A71-C089-97C41F40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A1C35-12F3-60C6-B6AF-E99B2EA7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CA75-C295-4724-85A4-AC04E712607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2351C-B055-8A1F-8F19-F6166163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CC12-A28D-6735-61B9-61B01169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DFC-62BE-42B6-9C68-FA33B943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FE0B-66F0-390F-A8CD-CF3488F8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BC162-9546-6F4B-C48C-1A0D87EE4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35A29-530F-0EC8-98B4-8E724690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CA75-C295-4724-85A4-AC04E712607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76D85-AC47-1E5F-2381-6DFBDEE3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7DE7B-BA15-8254-582D-63D60556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DFC-62BE-42B6-9C68-FA33B943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7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4041-9C72-CF4A-B184-9A5E5D11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9673-B359-6866-A1B7-CC645FAE0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85ACF-A788-EA97-8662-65E14F6D5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561D3-FEA2-9233-2D39-E5A2C398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CA75-C295-4724-85A4-AC04E712607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CEE3C-DEF5-DF44-B372-4250834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014CC-212D-087B-F58B-4BCDA182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DFC-62BE-42B6-9C68-FA33B943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7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2C0A-431B-9FED-F7ED-5A69169F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905E1-E043-E14F-0BE8-C06B84205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DA9C9-6480-3315-799F-FD0D535F1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C6D75-6F7C-C5DE-96BA-5CFF3BB1F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58733-BBBF-3B92-D6A0-ECBA30457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6DFDB-B751-88F5-1CEB-88C33B23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CA75-C295-4724-85A4-AC04E712607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12A98F-3860-23EC-BB99-D0C3BBB9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D483A-AC99-D922-05A8-36D2A871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DFC-62BE-42B6-9C68-FA33B943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6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9F73-011F-537C-75FC-3EF6A79B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C6AB9-A918-22D3-13AD-04D7D29C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CA75-C295-4724-85A4-AC04E712607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277AD-60FC-3824-50BF-A680280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09E6C-4368-54E1-7AF6-D3B07CE4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DFC-62BE-42B6-9C68-FA33B943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7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9C808-4789-6292-2FFD-1F166453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CA75-C295-4724-85A4-AC04E712607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23067-CBEF-64D9-EA67-915025CF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E3217-49EF-7220-57B6-83747EA9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DFC-62BE-42B6-9C68-FA33B943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A704-1185-E2FE-47CA-1D78ACA7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7A36E-5DA5-050F-2F72-5E9A7C7C3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4BBA7-D15D-2907-3D3C-12E85ECEF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123FC-00FE-2464-2B28-7A38C66A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CA75-C295-4724-85A4-AC04E712607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10C29-0F5C-F5E2-16D0-D5FFA576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A26C6-BD49-CB7E-7678-DE68B407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DFC-62BE-42B6-9C68-FA33B943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5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B8DF-B769-B2AE-BCCD-BA3BBB86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DBC79-52C6-828B-BF2A-389C49462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12A27-2CE1-203F-0B32-3752F0007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52844-AE29-5219-4DF5-035E3DAA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CA75-C295-4724-85A4-AC04E712607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C251A-514B-D0B1-477A-98804C33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1BE24-84F7-6C0C-6EAD-0E346708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DFC-62BE-42B6-9C68-FA33B943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B89D2-F4CF-42EA-0F95-D8BB878A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AE588-C641-8FE4-A37D-6B2F68631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AC4A1-B342-DA85-A89C-BB130AA00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97CA75-C295-4724-85A4-AC04E712607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CCE55-D840-F10A-B837-A560D1A74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35F61-5DA9-97A7-8926-698BC3645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BBDDFC-62BE-42B6-9C68-FA33B943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4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4C1A7D-8845-E1F3-18B3-193B5FC05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031498"/>
              </p:ext>
            </p:extLst>
          </p:nvPr>
        </p:nvGraphicFramePr>
        <p:xfrm>
          <a:off x="149532" y="727381"/>
          <a:ext cx="2159001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4360">
                  <a:extLst>
                    <a:ext uri="{9D8B030D-6E8A-4147-A177-3AD203B41FA5}">
                      <a16:colId xmlns:a16="http://schemas.microsoft.com/office/drawing/2014/main" val="674972093"/>
                    </a:ext>
                  </a:extLst>
                </a:gridCol>
                <a:gridCol w="909053">
                  <a:extLst>
                    <a:ext uri="{9D8B030D-6E8A-4147-A177-3AD203B41FA5}">
                      <a16:colId xmlns:a16="http://schemas.microsoft.com/office/drawing/2014/main" val="2141321794"/>
                    </a:ext>
                  </a:extLst>
                </a:gridCol>
                <a:gridCol w="435588">
                  <a:extLst>
                    <a:ext uri="{9D8B030D-6E8A-4147-A177-3AD203B41FA5}">
                      <a16:colId xmlns:a16="http://schemas.microsoft.com/office/drawing/2014/main" val="86644796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raw_data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748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post_id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CHAR(7)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PK, 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9635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praw_tree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JSONB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8328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8AC625-9F05-E987-0427-9314A5ECC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602893"/>
              </p:ext>
            </p:extLst>
          </p:nvPr>
        </p:nvGraphicFramePr>
        <p:xfrm>
          <a:off x="2434913" y="727381"/>
          <a:ext cx="2540206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196">
                  <a:extLst>
                    <a:ext uri="{9D8B030D-6E8A-4147-A177-3AD203B41FA5}">
                      <a16:colId xmlns:a16="http://schemas.microsoft.com/office/drawing/2014/main" val="3001646418"/>
                    </a:ext>
                  </a:extLst>
                </a:gridCol>
                <a:gridCol w="1051804">
                  <a:extLst>
                    <a:ext uri="{9D8B030D-6E8A-4147-A177-3AD203B41FA5}">
                      <a16:colId xmlns:a16="http://schemas.microsoft.com/office/drawing/2014/main" val="3294625799"/>
                    </a:ext>
                  </a:extLst>
                </a:gridCol>
                <a:gridCol w="615206">
                  <a:extLst>
                    <a:ext uri="{9D8B030D-6E8A-4147-A177-3AD203B41FA5}">
                      <a16:colId xmlns:a16="http://schemas.microsoft.com/office/drawing/2014/main" val="124544522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posts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6791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post_id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CHAR(7)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PK, 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736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fetch_date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5280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subreddit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VARCHAR(21)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8114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upvote_score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4883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VARCHAR(300)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6975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selftext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998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author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VARCHAR(38)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012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created_utc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55613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C9D8E3A-D8B3-3C84-8DEE-C7EB2251F3E2}"/>
              </a:ext>
            </a:extLst>
          </p:cNvPr>
          <p:cNvGraphicFramePr>
            <a:graphicFrameLocks noGrp="1"/>
          </p:cNvGraphicFramePr>
          <p:nvPr/>
        </p:nvGraphicFramePr>
        <p:xfrm>
          <a:off x="5111331" y="727381"/>
          <a:ext cx="2425905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2684">
                  <a:extLst>
                    <a:ext uri="{9D8B030D-6E8A-4147-A177-3AD203B41FA5}">
                      <a16:colId xmlns:a16="http://schemas.microsoft.com/office/drawing/2014/main" val="3724538707"/>
                    </a:ext>
                  </a:extLst>
                </a:gridCol>
                <a:gridCol w="672112">
                  <a:extLst>
                    <a:ext uri="{9D8B030D-6E8A-4147-A177-3AD203B41FA5}">
                      <a16:colId xmlns:a16="http://schemas.microsoft.com/office/drawing/2014/main" val="2880211101"/>
                    </a:ext>
                  </a:extLst>
                </a:gridCol>
                <a:gridCol w="651109">
                  <a:extLst>
                    <a:ext uri="{9D8B030D-6E8A-4147-A177-3AD203B41FA5}">
                      <a16:colId xmlns:a16="http://schemas.microsoft.com/office/drawing/2014/main" val="500276776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posts_analysis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625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post_id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PK, FK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4046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post_sent_score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SMALLINT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128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post_mh_score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9497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total_sent_score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0254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total_mh_score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61022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3F7D508-5C31-3CDA-6448-1300DE1804C1}"/>
              </a:ext>
            </a:extLst>
          </p:cNvPr>
          <p:cNvGraphicFramePr>
            <a:graphicFrameLocks noGrp="1"/>
          </p:cNvGraphicFramePr>
          <p:nvPr/>
        </p:nvGraphicFramePr>
        <p:xfrm>
          <a:off x="7693330" y="5259275"/>
          <a:ext cx="2540206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7827">
                  <a:extLst>
                    <a:ext uri="{9D8B030D-6E8A-4147-A177-3AD203B41FA5}">
                      <a16:colId xmlns:a16="http://schemas.microsoft.com/office/drawing/2014/main" val="371501894"/>
                    </a:ext>
                  </a:extLst>
                </a:gridCol>
                <a:gridCol w="869798">
                  <a:extLst>
                    <a:ext uri="{9D8B030D-6E8A-4147-A177-3AD203B41FA5}">
                      <a16:colId xmlns:a16="http://schemas.microsoft.com/office/drawing/2014/main" val="2023135413"/>
                    </a:ext>
                  </a:extLst>
                </a:gridCol>
                <a:gridCol w="632581">
                  <a:extLst>
                    <a:ext uri="{9D8B030D-6E8A-4147-A177-3AD203B41FA5}">
                      <a16:colId xmlns:a16="http://schemas.microsoft.com/office/drawing/2014/main" val="3581017520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subreddits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0400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9696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subreddit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VARCHAR(21)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38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1419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sub_sent_score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398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sub_mh_score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SMALLINT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02376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16D5234-AF39-9EC4-5A9B-F6BC6874306D}"/>
              </a:ext>
            </a:extLst>
          </p:cNvPr>
          <p:cNvGraphicFramePr>
            <a:graphicFrameLocks noGrp="1"/>
          </p:cNvGraphicFramePr>
          <p:nvPr/>
        </p:nvGraphicFramePr>
        <p:xfrm>
          <a:off x="5111331" y="2882405"/>
          <a:ext cx="2425905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2684">
                  <a:extLst>
                    <a:ext uri="{9D8B030D-6E8A-4147-A177-3AD203B41FA5}">
                      <a16:colId xmlns:a16="http://schemas.microsoft.com/office/drawing/2014/main" val="1699516971"/>
                    </a:ext>
                  </a:extLst>
                </a:gridCol>
                <a:gridCol w="824436">
                  <a:extLst>
                    <a:ext uri="{9D8B030D-6E8A-4147-A177-3AD203B41FA5}">
                      <a16:colId xmlns:a16="http://schemas.microsoft.com/office/drawing/2014/main" val="223783723"/>
                    </a:ext>
                  </a:extLst>
                </a:gridCol>
                <a:gridCol w="498785">
                  <a:extLst>
                    <a:ext uri="{9D8B030D-6E8A-4147-A177-3AD203B41FA5}">
                      <a16:colId xmlns:a16="http://schemas.microsoft.com/office/drawing/2014/main" val="3538361856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responses_analysis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0086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response_id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VARCHAR(8)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PK, 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2628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response_weight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SMALLINT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6282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sent_score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4645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mh_score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SMALLINT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53216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3A669C2-5D24-B367-B33B-92B28AB7FE1D}"/>
              </a:ext>
            </a:extLst>
          </p:cNvPr>
          <p:cNvGraphicFramePr>
            <a:graphicFrameLocks noGrp="1"/>
          </p:cNvGraphicFramePr>
          <p:nvPr/>
        </p:nvGraphicFramePr>
        <p:xfrm>
          <a:off x="2434913" y="2882405"/>
          <a:ext cx="2540206" cy="1805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196">
                  <a:extLst>
                    <a:ext uri="{9D8B030D-6E8A-4147-A177-3AD203B41FA5}">
                      <a16:colId xmlns:a16="http://schemas.microsoft.com/office/drawing/2014/main" val="488019696"/>
                    </a:ext>
                  </a:extLst>
                </a:gridCol>
                <a:gridCol w="1051804">
                  <a:extLst>
                    <a:ext uri="{9D8B030D-6E8A-4147-A177-3AD203B41FA5}">
                      <a16:colId xmlns:a16="http://schemas.microsoft.com/office/drawing/2014/main" val="2982506653"/>
                    </a:ext>
                  </a:extLst>
                </a:gridCol>
                <a:gridCol w="615206">
                  <a:extLst>
                    <a:ext uri="{9D8B030D-6E8A-4147-A177-3AD203B41FA5}">
                      <a16:colId xmlns:a16="http://schemas.microsoft.com/office/drawing/2014/main" val="7180196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responses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080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response_id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VARCHAR(8)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PK, FK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1947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post_id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CHAR(7)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9330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parent_id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VARCHAR(8)</a:t>
                      </a:r>
                    </a:p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or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8749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0497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upvote_score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2869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body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04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author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VARCHAR(38)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6631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created_utc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82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229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A66140E-FA90-B366-CD18-B7CD5C10797A}"/>
              </a:ext>
            </a:extLst>
          </p:cNvPr>
          <p:cNvCxnSpPr>
            <a:cxnSpLocks/>
          </p:cNvCxnSpPr>
          <p:nvPr/>
        </p:nvCxnSpPr>
        <p:spPr>
          <a:xfrm>
            <a:off x="3168029" y="2318225"/>
            <a:ext cx="7550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B4AA84-1FD4-28E0-B92D-AAE8BFA0114B}"/>
              </a:ext>
            </a:extLst>
          </p:cNvPr>
          <p:cNvSpPr txBox="1"/>
          <p:nvPr/>
        </p:nvSpPr>
        <p:spPr>
          <a:xfrm>
            <a:off x="525633" y="691256"/>
            <a:ext cx="452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Results “subreddits” table: Data available for plotting, dashboard connection, trend analysis, csv export, etc.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E6E6D3-59EE-E7FF-30A4-19A493AA4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148515"/>
              </p:ext>
            </p:extLst>
          </p:nvPr>
        </p:nvGraphicFramePr>
        <p:xfrm>
          <a:off x="525633" y="2204917"/>
          <a:ext cx="2540206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7827">
                  <a:extLst>
                    <a:ext uri="{9D8B030D-6E8A-4147-A177-3AD203B41FA5}">
                      <a16:colId xmlns:a16="http://schemas.microsoft.com/office/drawing/2014/main" val="371501894"/>
                    </a:ext>
                  </a:extLst>
                </a:gridCol>
                <a:gridCol w="869798">
                  <a:extLst>
                    <a:ext uri="{9D8B030D-6E8A-4147-A177-3AD203B41FA5}">
                      <a16:colId xmlns:a16="http://schemas.microsoft.com/office/drawing/2014/main" val="2023135413"/>
                    </a:ext>
                  </a:extLst>
                </a:gridCol>
                <a:gridCol w="632581">
                  <a:extLst>
                    <a:ext uri="{9D8B030D-6E8A-4147-A177-3AD203B41FA5}">
                      <a16:colId xmlns:a16="http://schemas.microsoft.com/office/drawing/2014/main" val="3581017520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subreddits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0400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9696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subreddit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VARCHAR(21)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38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1419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sub_sent_score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398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sub_mh_score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SMALLINT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023760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8F26F435-39D7-508E-B51A-C7D95B687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07"/>
          <a:stretch/>
        </p:blipFill>
        <p:spPr>
          <a:xfrm>
            <a:off x="4074422" y="2204917"/>
            <a:ext cx="7709609" cy="28192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208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4C1A7D-8845-E1F3-18B3-193B5FC05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289403"/>
              </p:ext>
            </p:extLst>
          </p:nvPr>
        </p:nvGraphicFramePr>
        <p:xfrm>
          <a:off x="149532" y="727381"/>
          <a:ext cx="2159001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4360">
                  <a:extLst>
                    <a:ext uri="{9D8B030D-6E8A-4147-A177-3AD203B41FA5}">
                      <a16:colId xmlns:a16="http://schemas.microsoft.com/office/drawing/2014/main" val="674972093"/>
                    </a:ext>
                  </a:extLst>
                </a:gridCol>
                <a:gridCol w="909053">
                  <a:extLst>
                    <a:ext uri="{9D8B030D-6E8A-4147-A177-3AD203B41FA5}">
                      <a16:colId xmlns:a16="http://schemas.microsoft.com/office/drawing/2014/main" val="2141321794"/>
                    </a:ext>
                  </a:extLst>
                </a:gridCol>
                <a:gridCol w="435588">
                  <a:extLst>
                    <a:ext uri="{9D8B030D-6E8A-4147-A177-3AD203B41FA5}">
                      <a16:colId xmlns:a16="http://schemas.microsoft.com/office/drawing/2014/main" val="86644796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raw_data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748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post_id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PK, 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9635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praw_tree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JSONB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8328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8AC625-9F05-E987-0427-9314A5ECC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487538"/>
              </p:ext>
            </p:extLst>
          </p:nvPr>
        </p:nvGraphicFramePr>
        <p:xfrm>
          <a:off x="2434913" y="727381"/>
          <a:ext cx="2540206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196">
                  <a:extLst>
                    <a:ext uri="{9D8B030D-6E8A-4147-A177-3AD203B41FA5}">
                      <a16:colId xmlns:a16="http://schemas.microsoft.com/office/drawing/2014/main" val="3001646418"/>
                    </a:ext>
                  </a:extLst>
                </a:gridCol>
                <a:gridCol w="1051804">
                  <a:extLst>
                    <a:ext uri="{9D8B030D-6E8A-4147-A177-3AD203B41FA5}">
                      <a16:colId xmlns:a16="http://schemas.microsoft.com/office/drawing/2014/main" val="3294625799"/>
                    </a:ext>
                  </a:extLst>
                </a:gridCol>
                <a:gridCol w="615206">
                  <a:extLst>
                    <a:ext uri="{9D8B030D-6E8A-4147-A177-3AD203B41FA5}">
                      <a16:colId xmlns:a16="http://schemas.microsoft.com/office/drawing/2014/main" val="124544522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posts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6791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post_id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CHAR(7)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PK, FK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736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fetch_date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5280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subreddit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VARCHAR(21)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8114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upvote_score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4883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VARCHAR(300)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6975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selftext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998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author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VARCHAR(38)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012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created_utc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55613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C9D8E3A-D8B3-3C84-8DEE-C7EB2251F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94564"/>
              </p:ext>
            </p:extLst>
          </p:nvPr>
        </p:nvGraphicFramePr>
        <p:xfrm>
          <a:off x="5111331" y="727381"/>
          <a:ext cx="2425905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2684">
                  <a:extLst>
                    <a:ext uri="{9D8B030D-6E8A-4147-A177-3AD203B41FA5}">
                      <a16:colId xmlns:a16="http://schemas.microsoft.com/office/drawing/2014/main" val="3724538707"/>
                    </a:ext>
                  </a:extLst>
                </a:gridCol>
                <a:gridCol w="672112">
                  <a:extLst>
                    <a:ext uri="{9D8B030D-6E8A-4147-A177-3AD203B41FA5}">
                      <a16:colId xmlns:a16="http://schemas.microsoft.com/office/drawing/2014/main" val="2880211101"/>
                    </a:ext>
                  </a:extLst>
                </a:gridCol>
                <a:gridCol w="651109">
                  <a:extLst>
                    <a:ext uri="{9D8B030D-6E8A-4147-A177-3AD203B41FA5}">
                      <a16:colId xmlns:a16="http://schemas.microsoft.com/office/drawing/2014/main" val="500276776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posts_analysis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625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post_id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PK, FK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4046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post_sent_score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SMALLINT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128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post_mh_score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9497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total_sent_score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0254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total_mh_score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61022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3F7D508-5C31-3CDA-6448-1300DE180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30891"/>
              </p:ext>
            </p:extLst>
          </p:nvPr>
        </p:nvGraphicFramePr>
        <p:xfrm>
          <a:off x="7693330" y="5259275"/>
          <a:ext cx="2540206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7827">
                  <a:extLst>
                    <a:ext uri="{9D8B030D-6E8A-4147-A177-3AD203B41FA5}">
                      <a16:colId xmlns:a16="http://schemas.microsoft.com/office/drawing/2014/main" val="371501894"/>
                    </a:ext>
                  </a:extLst>
                </a:gridCol>
                <a:gridCol w="869798">
                  <a:extLst>
                    <a:ext uri="{9D8B030D-6E8A-4147-A177-3AD203B41FA5}">
                      <a16:colId xmlns:a16="http://schemas.microsoft.com/office/drawing/2014/main" val="2023135413"/>
                    </a:ext>
                  </a:extLst>
                </a:gridCol>
                <a:gridCol w="632581">
                  <a:extLst>
                    <a:ext uri="{9D8B030D-6E8A-4147-A177-3AD203B41FA5}">
                      <a16:colId xmlns:a16="http://schemas.microsoft.com/office/drawing/2014/main" val="3581017520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subreddits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0400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9696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subreddit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VARCHAR(21)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38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1419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sub_sent_score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398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sub_mh_score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SMALLINT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02376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1DDB0EF-1EDD-7A57-B76E-00C335783EB1}"/>
              </a:ext>
            </a:extLst>
          </p:cNvPr>
          <p:cNvSpPr/>
          <p:nvPr/>
        </p:nvSpPr>
        <p:spPr>
          <a:xfrm>
            <a:off x="88491" y="501445"/>
            <a:ext cx="10245211" cy="202544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03C054-8525-7C3D-2FF7-CA1FF0B70EA3}"/>
              </a:ext>
            </a:extLst>
          </p:cNvPr>
          <p:cNvSpPr/>
          <p:nvPr/>
        </p:nvSpPr>
        <p:spPr>
          <a:xfrm>
            <a:off x="88491" y="2751535"/>
            <a:ext cx="10245211" cy="202544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86409E-F3A5-A8B1-B322-7921E22A818D}"/>
              </a:ext>
            </a:extLst>
          </p:cNvPr>
          <p:cNvSpPr/>
          <p:nvPr/>
        </p:nvSpPr>
        <p:spPr>
          <a:xfrm>
            <a:off x="88492" y="5001625"/>
            <a:ext cx="10245211" cy="161103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AEAED2-8624-4A60-7C92-E8192FC98E6C}"/>
              </a:ext>
            </a:extLst>
          </p:cNvPr>
          <p:cNvSpPr txBox="1"/>
          <p:nvPr/>
        </p:nvSpPr>
        <p:spPr>
          <a:xfrm>
            <a:off x="10365246" y="501445"/>
            <a:ext cx="17698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250 rows/day added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25 subreddits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Top 10 posts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72A64-DEB2-00E8-9BB1-0B3B16F36187}"/>
              </a:ext>
            </a:extLst>
          </p:cNvPr>
          <p:cNvSpPr txBox="1"/>
          <p:nvPr/>
        </p:nvSpPr>
        <p:spPr>
          <a:xfrm>
            <a:off x="10417580" y="2751535"/>
            <a:ext cx="16651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~25,000 rows/day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~100 rows per post based on tree depth and width limits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8E58BE-8B67-AC4B-7A81-38308B63216C}"/>
              </a:ext>
            </a:extLst>
          </p:cNvPr>
          <p:cNvSpPr txBox="1"/>
          <p:nvPr/>
        </p:nvSpPr>
        <p:spPr>
          <a:xfrm>
            <a:off x="10417580" y="5001625"/>
            <a:ext cx="1673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25 rows/day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 row per subreddit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16D5234-AF39-9EC4-5A9B-F6BC68743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757651"/>
              </p:ext>
            </p:extLst>
          </p:nvPr>
        </p:nvGraphicFramePr>
        <p:xfrm>
          <a:off x="5111331" y="2882405"/>
          <a:ext cx="2425905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2684">
                  <a:extLst>
                    <a:ext uri="{9D8B030D-6E8A-4147-A177-3AD203B41FA5}">
                      <a16:colId xmlns:a16="http://schemas.microsoft.com/office/drawing/2014/main" val="1699516971"/>
                    </a:ext>
                  </a:extLst>
                </a:gridCol>
                <a:gridCol w="824436">
                  <a:extLst>
                    <a:ext uri="{9D8B030D-6E8A-4147-A177-3AD203B41FA5}">
                      <a16:colId xmlns:a16="http://schemas.microsoft.com/office/drawing/2014/main" val="223783723"/>
                    </a:ext>
                  </a:extLst>
                </a:gridCol>
                <a:gridCol w="498785">
                  <a:extLst>
                    <a:ext uri="{9D8B030D-6E8A-4147-A177-3AD203B41FA5}">
                      <a16:colId xmlns:a16="http://schemas.microsoft.com/office/drawing/2014/main" val="3538361856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responses_analysis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0086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response_id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VARCHAR(8)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PK, 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2628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response_weight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SMALLINT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6282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sent_score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4645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mh_score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SMALLINT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53216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3A669C2-5D24-B367-B33B-92B28AB7F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943829"/>
              </p:ext>
            </p:extLst>
          </p:nvPr>
        </p:nvGraphicFramePr>
        <p:xfrm>
          <a:off x="2434913" y="2882405"/>
          <a:ext cx="2540206" cy="1805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196">
                  <a:extLst>
                    <a:ext uri="{9D8B030D-6E8A-4147-A177-3AD203B41FA5}">
                      <a16:colId xmlns:a16="http://schemas.microsoft.com/office/drawing/2014/main" val="488019696"/>
                    </a:ext>
                  </a:extLst>
                </a:gridCol>
                <a:gridCol w="1051804">
                  <a:extLst>
                    <a:ext uri="{9D8B030D-6E8A-4147-A177-3AD203B41FA5}">
                      <a16:colId xmlns:a16="http://schemas.microsoft.com/office/drawing/2014/main" val="2982506653"/>
                    </a:ext>
                  </a:extLst>
                </a:gridCol>
                <a:gridCol w="615206">
                  <a:extLst>
                    <a:ext uri="{9D8B030D-6E8A-4147-A177-3AD203B41FA5}">
                      <a16:colId xmlns:a16="http://schemas.microsoft.com/office/drawing/2014/main" val="7180196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responses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080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response_id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VARCHAR(8)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PK, FK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1947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post_id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CHAR(7)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9330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parent_id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VARCHAR(8)</a:t>
                      </a:r>
                    </a:p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or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8749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0497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upvote_score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2869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body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04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author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VARCHAR(38)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6631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created_utc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82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31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78E6A8-4BBD-9BBD-641A-D7256F762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64" y="1058974"/>
            <a:ext cx="8215072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0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4C1A7D-8845-E1F3-18B3-193B5FC05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29919"/>
              </p:ext>
            </p:extLst>
          </p:nvPr>
        </p:nvGraphicFramePr>
        <p:xfrm>
          <a:off x="6803923" y="2502277"/>
          <a:ext cx="2159001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4360">
                  <a:extLst>
                    <a:ext uri="{9D8B030D-6E8A-4147-A177-3AD203B41FA5}">
                      <a16:colId xmlns:a16="http://schemas.microsoft.com/office/drawing/2014/main" val="674972093"/>
                    </a:ext>
                  </a:extLst>
                </a:gridCol>
                <a:gridCol w="909053">
                  <a:extLst>
                    <a:ext uri="{9D8B030D-6E8A-4147-A177-3AD203B41FA5}">
                      <a16:colId xmlns:a16="http://schemas.microsoft.com/office/drawing/2014/main" val="2141321794"/>
                    </a:ext>
                  </a:extLst>
                </a:gridCol>
                <a:gridCol w="435588">
                  <a:extLst>
                    <a:ext uri="{9D8B030D-6E8A-4147-A177-3AD203B41FA5}">
                      <a16:colId xmlns:a16="http://schemas.microsoft.com/office/drawing/2014/main" val="86644796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raw_data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748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post_id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PK, 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9635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praw_tree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JSONB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832833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C8B151C-7D18-C198-A825-D50A550825FA}"/>
              </a:ext>
            </a:extLst>
          </p:cNvPr>
          <p:cNvCxnSpPr>
            <a:cxnSpLocks/>
          </p:cNvCxnSpPr>
          <p:nvPr/>
        </p:nvCxnSpPr>
        <p:spPr>
          <a:xfrm>
            <a:off x="3716593" y="2610432"/>
            <a:ext cx="286323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424C2F-90B6-7266-37D2-FE60CE21AE85}"/>
              </a:ext>
            </a:extLst>
          </p:cNvPr>
          <p:cNvSpPr txBox="1"/>
          <p:nvPr/>
        </p:nvSpPr>
        <p:spPr>
          <a:xfrm>
            <a:off x="3716593" y="1548170"/>
            <a:ext cx="3087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Step 1: Using Python, PRAW, and Orchestration, extract top 10 posts (limiting tree depth and width) from 25 pre-defined subreddits daily.</a:t>
            </a:r>
          </a:p>
        </p:txBody>
      </p:sp>
      <p:pic>
        <p:nvPicPr>
          <p:cNvPr id="2050" name="Picture 2" descr="Free Reddit Logo SVG, PNG Icon, Symbol. Download Image.">
            <a:extLst>
              <a:ext uri="{FF2B5EF4-FFF2-40B4-BE49-F238E27FC236}">
                <a16:creationId xmlns:a16="http://schemas.microsoft.com/office/drawing/2014/main" id="{87840AFF-AA1C-4E7F-CEBD-EC85EE1E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944" y="2405224"/>
            <a:ext cx="742745" cy="74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48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4C1A7D-8845-E1F3-18B3-193B5FC05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8743"/>
              </p:ext>
            </p:extLst>
          </p:nvPr>
        </p:nvGraphicFramePr>
        <p:xfrm>
          <a:off x="1076116" y="1509513"/>
          <a:ext cx="2159001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4360">
                  <a:extLst>
                    <a:ext uri="{9D8B030D-6E8A-4147-A177-3AD203B41FA5}">
                      <a16:colId xmlns:a16="http://schemas.microsoft.com/office/drawing/2014/main" val="674972093"/>
                    </a:ext>
                  </a:extLst>
                </a:gridCol>
                <a:gridCol w="909053">
                  <a:extLst>
                    <a:ext uri="{9D8B030D-6E8A-4147-A177-3AD203B41FA5}">
                      <a16:colId xmlns:a16="http://schemas.microsoft.com/office/drawing/2014/main" val="2141321794"/>
                    </a:ext>
                  </a:extLst>
                </a:gridCol>
                <a:gridCol w="435588">
                  <a:extLst>
                    <a:ext uri="{9D8B030D-6E8A-4147-A177-3AD203B41FA5}">
                      <a16:colId xmlns:a16="http://schemas.microsoft.com/office/drawing/2014/main" val="86644796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raw_data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748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post_id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PK, 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9635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praw_data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JSONB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832833"/>
                  </a:ext>
                </a:extLst>
              </a:tr>
            </a:tbl>
          </a:graphicData>
        </a:graphic>
      </p:graphicFrame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0D89C3-EF01-35F9-21F4-AE35980F01CF}"/>
              </a:ext>
            </a:extLst>
          </p:cNvPr>
          <p:cNvCxnSpPr>
            <a:cxnSpLocks/>
          </p:cNvCxnSpPr>
          <p:nvPr/>
        </p:nvCxnSpPr>
        <p:spPr>
          <a:xfrm>
            <a:off x="3341225" y="1575750"/>
            <a:ext cx="286323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4951AE4-97BF-D187-5771-FC64B34BB62C}"/>
              </a:ext>
            </a:extLst>
          </p:cNvPr>
          <p:cNvSpPr txBox="1"/>
          <p:nvPr/>
        </p:nvSpPr>
        <p:spPr>
          <a:xfrm>
            <a:off x="3341225" y="513488"/>
            <a:ext cx="29693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Step 2: Flatten JSONB into 2 tables: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1) Top-level posts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2) Responses (i.e., both comments and replies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082A6B-8F7C-C8AC-F9FE-08B4C9B1B03B}"/>
              </a:ext>
            </a:extLst>
          </p:cNvPr>
          <p:cNvCxnSpPr>
            <a:cxnSpLocks/>
          </p:cNvCxnSpPr>
          <p:nvPr/>
        </p:nvCxnSpPr>
        <p:spPr>
          <a:xfrm>
            <a:off x="4689987" y="1575750"/>
            <a:ext cx="0" cy="224899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658573-0D58-C955-620F-1CDD00AAF011}"/>
              </a:ext>
            </a:extLst>
          </p:cNvPr>
          <p:cNvCxnSpPr>
            <a:cxnSpLocks/>
          </p:cNvCxnSpPr>
          <p:nvPr/>
        </p:nvCxnSpPr>
        <p:spPr>
          <a:xfrm>
            <a:off x="4664382" y="3824748"/>
            <a:ext cx="154007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23D7A7E-096A-5121-C78D-4A7CBD35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33662"/>
              </p:ext>
            </p:extLst>
          </p:nvPr>
        </p:nvGraphicFramePr>
        <p:xfrm>
          <a:off x="6336173" y="1505185"/>
          <a:ext cx="2540206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196">
                  <a:extLst>
                    <a:ext uri="{9D8B030D-6E8A-4147-A177-3AD203B41FA5}">
                      <a16:colId xmlns:a16="http://schemas.microsoft.com/office/drawing/2014/main" val="3001646418"/>
                    </a:ext>
                  </a:extLst>
                </a:gridCol>
                <a:gridCol w="1051804">
                  <a:extLst>
                    <a:ext uri="{9D8B030D-6E8A-4147-A177-3AD203B41FA5}">
                      <a16:colId xmlns:a16="http://schemas.microsoft.com/office/drawing/2014/main" val="3294625799"/>
                    </a:ext>
                  </a:extLst>
                </a:gridCol>
                <a:gridCol w="615206">
                  <a:extLst>
                    <a:ext uri="{9D8B030D-6E8A-4147-A177-3AD203B41FA5}">
                      <a16:colId xmlns:a16="http://schemas.microsoft.com/office/drawing/2014/main" val="124544522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posts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6791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post_id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CHAR(7)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PK, 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736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fetch_date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5280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subreddit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VARCHAR(21)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8114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upvote_score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4883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VARCHAR(300)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6975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selftext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998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author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VARCHAR(38)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012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created_utc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55613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09CAE48-7BD0-07A4-B1CC-F50D0634E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786421"/>
              </p:ext>
            </p:extLst>
          </p:nvPr>
        </p:nvGraphicFramePr>
        <p:xfrm>
          <a:off x="6310568" y="3702568"/>
          <a:ext cx="2540206" cy="1805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196">
                  <a:extLst>
                    <a:ext uri="{9D8B030D-6E8A-4147-A177-3AD203B41FA5}">
                      <a16:colId xmlns:a16="http://schemas.microsoft.com/office/drawing/2014/main" val="488019696"/>
                    </a:ext>
                  </a:extLst>
                </a:gridCol>
                <a:gridCol w="1051804">
                  <a:extLst>
                    <a:ext uri="{9D8B030D-6E8A-4147-A177-3AD203B41FA5}">
                      <a16:colId xmlns:a16="http://schemas.microsoft.com/office/drawing/2014/main" val="2982506653"/>
                    </a:ext>
                  </a:extLst>
                </a:gridCol>
                <a:gridCol w="615206">
                  <a:extLst>
                    <a:ext uri="{9D8B030D-6E8A-4147-A177-3AD203B41FA5}">
                      <a16:colId xmlns:a16="http://schemas.microsoft.com/office/drawing/2014/main" val="7180196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responses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080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response_id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VARCHAR(8)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PK, FK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1947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post_id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CHAR(7)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9330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parent_id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VARCHAR(8)</a:t>
                      </a:r>
                    </a:p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or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8749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0497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upvote_score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2869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body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04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author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VARCHAR(38)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6631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created_utc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82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50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074B34F-B7C3-E4F6-B70D-B30C6CC54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86698"/>
              </p:ext>
            </p:extLst>
          </p:nvPr>
        </p:nvGraphicFramePr>
        <p:xfrm>
          <a:off x="7529463" y="4071391"/>
          <a:ext cx="2425905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2684">
                  <a:extLst>
                    <a:ext uri="{9D8B030D-6E8A-4147-A177-3AD203B41FA5}">
                      <a16:colId xmlns:a16="http://schemas.microsoft.com/office/drawing/2014/main" val="1699516971"/>
                    </a:ext>
                  </a:extLst>
                </a:gridCol>
                <a:gridCol w="855983">
                  <a:extLst>
                    <a:ext uri="{9D8B030D-6E8A-4147-A177-3AD203B41FA5}">
                      <a16:colId xmlns:a16="http://schemas.microsoft.com/office/drawing/2014/main" val="223783723"/>
                    </a:ext>
                  </a:extLst>
                </a:gridCol>
                <a:gridCol w="467238">
                  <a:extLst>
                    <a:ext uri="{9D8B030D-6E8A-4147-A177-3AD203B41FA5}">
                      <a16:colId xmlns:a16="http://schemas.microsoft.com/office/drawing/2014/main" val="3538361856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responses_analysis</a:t>
                      </a:r>
                      <a:r>
                        <a:rPr lang="en-US" sz="1100" u="none" strike="noStrike" dirty="0">
                          <a:effectLst/>
                        </a:rPr>
                        <a:t> (partial)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0086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response_id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VARCHAR(8)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PK, FK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2628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1"/>
                          </a:solidFill>
                          <a:effectLst/>
                        </a:rPr>
                        <a:t>response_weight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SMALLINT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6282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sent_score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SMALLINT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4645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mh_score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SMALLINT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53216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E7A18C-5657-B0B9-085E-53662231E1B2}"/>
              </a:ext>
            </a:extLst>
          </p:cNvPr>
          <p:cNvCxnSpPr>
            <a:cxnSpLocks/>
          </p:cNvCxnSpPr>
          <p:nvPr/>
        </p:nvCxnSpPr>
        <p:spPr>
          <a:xfrm>
            <a:off x="3716595" y="4169088"/>
            <a:ext cx="372642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7C6D42-375D-D662-CF4D-076B707D8792}"/>
              </a:ext>
            </a:extLst>
          </p:cNvPr>
          <p:cNvSpPr txBox="1"/>
          <p:nvPr/>
        </p:nvSpPr>
        <p:spPr>
          <a:xfrm>
            <a:off x="10287617" y="4170851"/>
            <a:ext cx="152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Columns filled during step 3b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37731EB-FC0D-6665-9CB1-D7088A6A29B2}"/>
              </a:ext>
            </a:extLst>
          </p:cNvPr>
          <p:cNvSpPr/>
          <p:nvPr/>
        </p:nvSpPr>
        <p:spPr>
          <a:xfrm>
            <a:off x="10061475" y="4223443"/>
            <a:ext cx="226142" cy="37297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48181A-4694-E862-E302-395648E20473}"/>
              </a:ext>
            </a:extLst>
          </p:cNvPr>
          <p:cNvSpPr txBox="1"/>
          <p:nvPr/>
        </p:nvSpPr>
        <p:spPr>
          <a:xfrm>
            <a:off x="10287617" y="4629869"/>
            <a:ext cx="1332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Columns yet to be filled (step 4)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8535BB30-5715-D5EA-0B73-BCF61057E99D}"/>
              </a:ext>
            </a:extLst>
          </p:cNvPr>
          <p:cNvSpPr/>
          <p:nvPr/>
        </p:nvSpPr>
        <p:spPr>
          <a:xfrm>
            <a:off x="10061475" y="4620031"/>
            <a:ext cx="226142" cy="365760"/>
          </a:xfrm>
          <a:prstGeom prst="rightBrac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0D31DF-A2EF-998B-E6CD-F1B481B7AD37}"/>
              </a:ext>
            </a:extLst>
          </p:cNvPr>
          <p:cNvSpPr txBox="1"/>
          <p:nvPr/>
        </p:nvSpPr>
        <p:spPr>
          <a:xfrm>
            <a:off x="3785422" y="784951"/>
            <a:ext cx="29595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Step 3: Use upvote_score (relative* to the top-level post) and depth to calculate </a:t>
            </a:r>
            <a:r>
              <a:rPr lang="en-US" sz="1400" dirty="0" err="1">
                <a:solidFill>
                  <a:schemeClr val="accent1"/>
                </a:solidFill>
              </a:rPr>
              <a:t>response_weight</a:t>
            </a:r>
            <a:r>
              <a:rPr lang="en-US" sz="1400" dirty="0">
                <a:solidFill>
                  <a:schemeClr val="accent1"/>
                </a:solidFill>
              </a:rPr>
              <a:t>, which will later be used during post-level text-score aggregation in Step 5.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4FD22AA-E491-34D4-A095-4134F7086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333675"/>
              </p:ext>
            </p:extLst>
          </p:nvPr>
        </p:nvGraphicFramePr>
        <p:xfrm>
          <a:off x="980768" y="4060691"/>
          <a:ext cx="2540206" cy="1805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196">
                  <a:extLst>
                    <a:ext uri="{9D8B030D-6E8A-4147-A177-3AD203B41FA5}">
                      <a16:colId xmlns:a16="http://schemas.microsoft.com/office/drawing/2014/main" val="488019696"/>
                    </a:ext>
                  </a:extLst>
                </a:gridCol>
                <a:gridCol w="1051804">
                  <a:extLst>
                    <a:ext uri="{9D8B030D-6E8A-4147-A177-3AD203B41FA5}">
                      <a16:colId xmlns:a16="http://schemas.microsoft.com/office/drawing/2014/main" val="2982506653"/>
                    </a:ext>
                  </a:extLst>
                </a:gridCol>
                <a:gridCol w="615206">
                  <a:extLst>
                    <a:ext uri="{9D8B030D-6E8A-4147-A177-3AD203B41FA5}">
                      <a16:colId xmlns:a16="http://schemas.microsoft.com/office/drawing/2014/main" val="7180196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responses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080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response_id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VARCHAR(8)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PK, FK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1947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post_id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CHAR(7)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9330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parent_id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VARCHAR(8)</a:t>
                      </a:r>
                    </a:p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or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8749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0497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upvote_score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2869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body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04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author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VARCHAR(38)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6631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created_utc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8221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D3707F4-E22C-D43D-1F48-E6F20C4CB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06057"/>
              </p:ext>
            </p:extLst>
          </p:nvPr>
        </p:nvGraphicFramePr>
        <p:xfrm>
          <a:off x="980768" y="1954502"/>
          <a:ext cx="2540206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196">
                  <a:extLst>
                    <a:ext uri="{9D8B030D-6E8A-4147-A177-3AD203B41FA5}">
                      <a16:colId xmlns:a16="http://schemas.microsoft.com/office/drawing/2014/main" val="3001646418"/>
                    </a:ext>
                  </a:extLst>
                </a:gridCol>
                <a:gridCol w="1051804">
                  <a:extLst>
                    <a:ext uri="{9D8B030D-6E8A-4147-A177-3AD203B41FA5}">
                      <a16:colId xmlns:a16="http://schemas.microsoft.com/office/drawing/2014/main" val="3294625799"/>
                    </a:ext>
                  </a:extLst>
                </a:gridCol>
                <a:gridCol w="615206">
                  <a:extLst>
                    <a:ext uri="{9D8B030D-6E8A-4147-A177-3AD203B41FA5}">
                      <a16:colId xmlns:a16="http://schemas.microsoft.com/office/drawing/2014/main" val="124544522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posts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6791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post_id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CHAR(7)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PK, FK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736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fetch_date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5280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subreddit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VARCHAR(21)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8114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upvote_score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4883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VARCHAR(300)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6975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selftext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998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author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VARCHAR(38)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012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created_utc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556130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5E9FA4A6-FCF0-A7C6-28B2-D8C754ECE649}"/>
              </a:ext>
            </a:extLst>
          </p:cNvPr>
          <p:cNvSpPr/>
          <p:nvPr/>
        </p:nvSpPr>
        <p:spPr>
          <a:xfrm>
            <a:off x="965087" y="4963661"/>
            <a:ext cx="2568494" cy="3527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784A65-6B03-01EE-0CD8-5322F3F5E239}"/>
              </a:ext>
            </a:extLst>
          </p:cNvPr>
          <p:cNvSpPr/>
          <p:nvPr/>
        </p:nvSpPr>
        <p:spPr>
          <a:xfrm>
            <a:off x="966624" y="2134953"/>
            <a:ext cx="2568494" cy="19105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09F062-F27D-CB63-6608-7D4ED686169E}"/>
              </a:ext>
            </a:extLst>
          </p:cNvPr>
          <p:cNvSpPr/>
          <p:nvPr/>
        </p:nvSpPr>
        <p:spPr>
          <a:xfrm>
            <a:off x="966624" y="2676635"/>
            <a:ext cx="2568494" cy="19105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F5651F-8A34-D68D-5810-F3B89C346C86}"/>
              </a:ext>
            </a:extLst>
          </p:cNvPr>
          <p:cNvSpPr/>
          <p:nvPr/>
        </p:nvSpPr>
        <p:spPr>
          <a:xfrm>
            <a:off x="965087" y="4243687"/>
            <a:ext cx="2568494" cy="3527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A43AC8-E5E5-A564-743B-AAC92CE3C210}"/>
              </a:ext>
            </a:extLst>
          </p:cNvPr>
          <p:cNvCxnSpPr>
            <a:cxnSpLocks/>
          </p:cNvCxnSpPr>
          <p:nvPr/>
        </p:nvCxnSpPr>
        <p:spPr>
          <a:xfrm>
            <a:off x="3716595" y="2052963"/>
            <a:ext cx="2959508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B99A95-8CBD-9203-97E7-9E7C83BCA789}"/>
              </a:ext>
            </a:extLst>
          </p:cNvPr>
          <p:cNvCxnSpPr>
            <a:cxnSpLocks/>
          </p:cNvCxnSpPr>
          <p:nvPr/>
        </p:nvCxnSpPr>
        <p:spPr>
          <a:xfrm flipV="1">
            <a:off x="6676103" y="2028708"/>
            <a:ext cx="14748" cy="214038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56DF7B-EF80-0D47-E49D-CB838CE2D230}"/>
              </a:ext>
            </a:extLst>
          </p:cNvPr>
          <p:cNvSpPr txBox="1"/>
          <p:nvPr/>
        </p:nvSpPr>
        <p:spPr>
          <a:xfrm>
            <a:off x="6892413" y="5940137"/>
            <a:ext cx="47069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* Relative to top-level post - Most likely using a scaling/dampening function such as log(n1)/log(n2). Different scaling functions explored.</a:t>
            </a:r>
          </a:p>
        </p:txBody>
      </p:sp>
    </p:spTree>
    <p:extLst>
      <p:ext uri="{BB962C8B-B14F-4D97-AF65-F5344CB8AC3E}">
        <p14:creationId xmlns:p14="http://schemas.microsoft.com/office/powerpoint/2010/main" val="118515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C9D8E3A-D8B3-3C84-8DEE-C7EB2251F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79906"/>
              </p:ext>
            </p:extLst>
          </p:nvPr>
        </p:nvGraphicFramePr>
        <p:xfrm>
          <a:off x="6833419" y="1827152"/>
          <a:ext cx="2425905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2684">
                  <a:extLst>
                    <a:ext uri="{9D8B030D-6E8A-4147-A177-3AD203B41FA5}">
                      <a16:colId xmlns:a16="http://schemas.microsoft.com/office/drawing/2014/main" val="3724538707"/>
                    </a:ext>
                  </a:extLst>
                </a:gridCol>
                <a:gridCol w="672112">
                  <a:extLst>
                    <a:ext uri="{9D8B030D-6E8A-4147-A177-3AD203B41FA5}">
                      <a16:colId xmlns:a16="http://schemas.microsoft.com/office/drawing/2014/main" val="2880211101"/>
                    </a:ext>
                  </a:extLst>
                </a:gridCol>
                <a:gridCol w="651109">
                  <a:extLst>
                    <a:ext uri="{9D8B030D-6E8A-4147-A177-3AD203B41FA5}">
                      <a16:colId xmlns:a16="http://schemas.microsoft.com/office/drawing/2014/main" val="500276776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posts_analysis</a:t>
                      </a:r>
                      <a:r>
                        <a:rPr lang="en-US" sz="1100" u="none" strike="noStrike" dirty="0">
                          <a:effectLst/>
                        </a:rPr>
                        <a:t> (partial)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625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post_id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CHAR(7)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PK, FK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4046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post_sent_score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SMALLINT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128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1"/>
                          </a:solidFill>
                          <a:effectLst/>
                        </a:rPr>
                        <a:t>post_mh_score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SMALLINT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9497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total_sent_score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SMALLINT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0254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total_mh_score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SMALLINT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6102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074B34F-B7C3-E4F6-B70D-B30C6CC54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608236"/>
              </p:ext>
            </p:extLst>
          </p:nvPr>
        </p:nvGraphicFramePr>
        <p:xfrm>
          <a:off x="6833420" y="4023063"/>
          <a:ext cx="2425905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2684">
                  <a:extLst>
                    <a:ext uri="{9D8B030D-6E8A-4147-A177-3AD203B41FA5}">
                      <a16:colId xmlns:a16="http://schemas.microsoft.com/office/drawing/2014/main" val="1699516971"/>
                    </a:ext>
                  </a:extLst>
                </a:gridCol>
                <a:gridCol w="863767">
                  <a:extLst>
                    <a:ext uri="{9D8B030D-6E8A-4147-A177-3AD203B41FA5}">
                      <a16:colId xmlns:a16="http://schemas.microsoft.com/office/drawing/2014/main" val="223783723"/>
                    </a:ext>
                  </a:extLst>
                </a:gridCol>
                <a:gridCol w="459454">
                  <a:extLst>
                    <a:ext uri="{9D8B030D-6E8A-4147-A177-3AD203B41FA5}">
                      <a16:colId xmlns:a16="http://schemas.microsoft.com/office/drawing/2014/main" val="3538361856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responses_analysis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0086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response_id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VARCHAR(8)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PK, FK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2628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response_weight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SMALLINT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6282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1"/>
                          </a:solidFill>
                          <a:effectLst/>
                        </a:rPr>
                        <a:t>sent_score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1"/>
                          </a:solidFill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4645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mh_score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1"/>
                          </a:solidFill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532162"/>
                  </a:ext>
                </a:extLst>
              </a:tr>
            </a:tbl>
          </a:graphicData>
        </a:graphic>
      </p:graphicFrame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A66140E-FA90-B366-CD18-B7CD5C10797A}"/>
              </a:ext>
            </a:extLst>
          </p:cNvPr>
          <p:cNvCxnSpPr>
            <a:cxnSpLocks/>
          </p:cNvCxnSpPr>
          <p:nvPr/>
        </p:nvCxnSpPr>
        <p:spPr>
          <a:xfrm>
            <a:off x="3864077" y="1922416"/>
            <a:ext cx="286323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B4AA84-1FD4-28E0-B92D-AAE8BFA0114B}"/>
              </a:ext>
            </a:extLst>
          </p:cNvPr>
          <p:cNvSpPr txBox="1"/>
          <p:nvPr/>
        </p:nvSpPr>
        <p:spPr>
          <a:xfrm>
            <a:off x="3777633" y="658425"/>
            <a:ext cx="32348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Step 4: Process </a:t>
            </a:r>
            <a:r>
              <a:rPr lang="en-US" sz="1400" dirty="0" err="1">
                <a:solidFill>
                  <a:schemeClr val="accent1"/>
                </a:solidFill>
              </a:rPr>
              <a:t>responses.body</a:t>
            </a:r>
            <a:r>
              <a:rPr lang="en-US" sz="1400" dirty="0">
                <a:solidFill>
                  <a:schemeClr val="accent1"/>
                </a:solidFill>
              </a:rPr>
              <a:t> and CONCAT(</a:t>
            </a:r>
            <a:r>
              <a:rPr lang="en-US" sz="1400" dirty="0" err="1">
                <a:solidFill>
                  <a:schemeClr val="accent1"/>
                </a:solidFill>
              </a:rPr>
              <a:t>posts.title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posts.selftext</a:t>
            </a:r>
            <a:r>
              <a:rPr lang="en-US" sz="1400" dirty="0">
                <a:solidFill>
                  <a:schemeClr val="accent1"/>
                </a:solidFill>
              </a:rPr>
              <a:t>) through NLP, ML, and/or LLM to score text in multiple areas (sentiment, mental health, etc.)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47E246-D3C8-644A-031F-A813477406C0}"/>
              </a:ext>
            </a:extLst>
          </p:cNvPr>
          <p:cNvCxnSpPr>
            <a:cxnSpLocks/>
          </p:cNvCxnSpPr>
          <p:nvPr/>
        </p:nvCxnSpPr>
        <p:spPr>
          <a:xfrm>
            <a:off x="3864077" y="4149423"/>
            <a:ext cx="286323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1569B8-596F-FC0B-A670-F8CD06F7FCC6}"/>
              </a:ext>
            </a:extLst>
          </p:cNvPr>
          <p:cNvSpPr txBox="1"/>
          <p:nvPr/>
        </p:nvSpPr>
        <p:spPr>
          <a:xfrm>
            <a:off x="9606116" y="2052281"/>
            <a:ext cx="1428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Columns filled during step 4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2A7C1BC-866E-6D67-DD90-6E55C6FA1B91}"/>
              </a:ext>
            </a:extLst>
          </p:cNvPr>
          <p:cNvSpPr/>
          <p:nvPr/>
        </p:nvSpPr>
        <p:spPr>
          <a:xfrm>
            <a:off x="9379974" y="2039833"/>
            <a:ext cx="226142" cy="48656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6D2A1-C351-A8A0-2B5C-61EEB6942922}"/>
              </a:ext>
            </a:extLst>
          </p:cNvPr>
          <p:cNvSpPr txBox="1"/>
          <p:nvPr/>
        </p:nvSpPr>
        <p:spPr>
          <a:xfrm>
            <a:off x="9606116" y="4588128"/>
            <a:ext cx="1428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Columns filled during step 4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44776FC-8C2A-F5B7-9D89-70A273167E19}"/>
              </a:ext>
            </a:extLst>
          </p:cNvPr>
          <p:cNvSpPr/>
          <p:nvPr/>
        </p:nvSpPr>
        <p:spPr>
          <a:xfrm>
            <a:off x="9379974" y="4618942"/>
            <a:ext cx="226142" cy="31852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7977C7-15EC-6600-3B7E-20C0E495B7C2}"/>
              </a:ext>
            </a:extLst>
          </p:cNvPr>
          <p:cNvSpPr txBox="1"/>
          <p:nvPr/>
        </p:nvSpPr>
        <p:spPr>
          <a:xfrm>
            <a:off x="9606116" y="4126463"/>
            <a:ext cx="1559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Columns already filled from step 3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2363AF8A-8632-CB8B-E201-BF6D5FCED7AD}"/>
              </a:ext>
            </a:extLst>
          </p:cNvPr>
          <p:cNvSpPr/>
          <p:nvPr/>
        </p:nvSpPr>
        <p:spPr>
          <a:xfrm>
            <a:off x="9379974" y="4205188"/>
            <a:ext cx="226142" cy="3521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229DA4-FF9B-D8F4-6A90-A76B3396FF46}"/>
              </a:ext>
            </a:extLst>
          </p:cNvPr>
          <p:cNvSpPr txBox="1"/>
          <p:nvPr/>
        </p:nvSpPr>
        <p:spPr>
          <a:xfrm>
            <a:off x="9606116" y="2542243"/>
            <a:ext cx="1368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Columns yet to be filled (step 5)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5D4235F4-F6F4-EF38-9DAC-21AABB321816}"/>
              </a:ext>
            </a:extLst>
          </p:cNvPr>
          <p:cNvSpPr/>
          <p:nvPr/>
        </p:nvSpPr>
        <p:spPr>
          <a:xfrm>
            <a:off x="9379974" y="2561226"/>
            <a:ext cx="226142" cy="35212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F11611A-BE42-201E-61B4-0EAE7A03D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401969"/>
              </p:ext>
            </p:extLst>
          </p:nvPr>
        </p:nvGraphicFramePr>
        <p:xfrm>
          <a:off x="1157336" y="1827152"/>
          <a:ext cx="2540206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196">
                  <a:extLst>
                    <a:ext uri="{9D8B030D-6E8A-4147-A177-3AD203B41FA5}">
                      <a16:colId xmlns:a16="http://schemas.microsoft.com/office/drawing/2014/main" val="3001646418"/>
                    </a:ext>
                  </a:extLst>
                </a:gridCol>
                <a:gridCol w="1051804">
                  <a:extLst>
                    <a:ext uri="{9D8B030D-6E8A-4147-A177-3AD203B41FA5}">
                      <a16:colId xmlns:a16="http://schemas.microsoft.com/office/drawing/2014/main" val="3294625799"/>
                    </a:ext>
                  </a:extLst>
                </a:gridCol>
                <a:gridCol w="615206">
                  <a:extLst>
                    <a:ext uri="{9D8B030D-6E8A-4147-A177-3AD203B41FA5}">
                      <a16:colId xmlns:a16="http://schemas.microsoft.com/office/drawing/2014/main" val="124544522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posts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6791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post_id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CHAR(7)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PK, FK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736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fetch_date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5280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subreddit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VARCHAR(21)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8114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upvote_score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4883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VARCHAR(300)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6975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selftext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998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author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VARCHAR(38)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012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created_utc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55613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1C19F53-BC82-4EA0-E1F6-D1AE1489A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702970"/>
              </p:ext>
            </p:extLst>
          </p:nvPr>
        </p:nvGraphicFramePr>
        <p:xfrm>
          <a:off x="1150476" y="4034493"/>
          <a:ext cx="2540206" cy="1805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196">
                  <a:extLst>
                    <a:ext uri="{9D8B030D-6E8A-4147-A177-3AD203B41FA5}">
                      <a16:colId xmlns:a16="http://schemas.microsoft.com/office/drawing/2014/main" val="488019696"/>
                    </a:ext>
                  </a:extLst>
                </a:gridCol>
                <a:gridCol w="1051804">
                  <a:extLst>
                    <a:ext uri="{9D8B030D-6E8A-4147-A177-3AD203B41FA5}">
                      <a16:colId xmlns:a16="http://schemas.microsoft.com/office/drawing/2014/main" val="2982506653"/>
                    </a:ext>
                  </a:extLst>
                </a:gridCol>
                <a:gridCol w="615206">
                  <a:extLst>
                    <a:ext uri="{9D8B030D-6E8A-4147-A177-3AD203B41FA5}">
                      <a16:colId xmlns:a16="http://schemas.microsoft.com/office/drawing/2014/main" val="7180196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responses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080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response_id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VARCHAR(8)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PK, FK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1947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post_id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CHAR(7)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9330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parent_id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VARCHAR(8)</a:t>
                      </a:r>
                    </a:p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or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8749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0497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upvote_score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2869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body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04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author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VARCHAR(38)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6631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created_utc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82210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2EBDE52A-61A4-18AA-A51B-3C53FA4A0F72}"/>
              </a:ext>
            </a:extLst>
          </p:cNvPr>
          <p:cNvSpPr/>
          <p:nvPr/>
        </p:nvSpPr>
        <p:spPr>
          <a:xfrm>
            <a:off x="1143192" y="2750819"/>
            <a:ext cx="2568494" cy="3527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43F5EA-D4E8-974C-6FD9-85DC057C52A3}"/>
              </a:ext>
            </a:extLst>
          </p:cNvPr>
          <p:cNvSpPr/>
          <p:nvPr/>
        </p:nvSpPr>
        <p:spPr>
          <a:xfrm>
            <a:off x="1143192" y="2013033"/>
            <a:ext cx="2568494" cy="19105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72151D-2111-79FF-DA9D-481F70B08ADF}"/>
              </a:ext>
            </a:extLst>
          </p:cNvPr>
          <p:cNvSpPr/>
          <p:nvPr/>
        </p:nvSpPr>
        <p:spPr>
          <a:xfrm>
            <a:off x="1136332" y="4214867"/>
            <a:ext cx="2568494" cy="19105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17A072-2D81-0B67-84B3-1E451498E410}"/>
              </a:ext>
            </a:extLst>
          </p:cNvPr>
          <p:cNvSpPr/>
          <p:nvPr/>
        </p:nvSpPr>
        <p:spPr>
          <a:xfrm>
            <a:off x="1136332" y="5292802"/>
            <a:ext cx="2568494" cy="19105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4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C9D8E3A-D8B3-3C84-8DEE-C7EB2251F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45804"/>
              </p:ext>
            </p:extLst>
          </p:nvPr>
        </p:nvGraphicFramePr>
        <p:xfrm>
          <a:off x="4568068" y="2489405"/>
          <a:ext cx="2425905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2684">
                  <a:extLst>
                    <a:ext uri="{9D8B030D-6E8A-4147-A177-3AD203B41FA5}">
                      <a16:colId xmlns:a16="http://schemas.microsoft.com/office/drawing/2014/main" val="3724538707"/>
                    </a:ext>
                  </a:extLst>
                </a:gridCol>
                <a:gridCol w="672112">
                  <a:extLst>
                    <a:ext uri="{9D8B030D-6E8A-4147-A177-3AD203B41FA5}">
                      <a16:colId xmlns:a16="http://schemas.microsoft.com/office/drawing/2014/main" val="2880211101"/>
                    </a:ext>
                  </a:extLst>
                </a:gridCol>
                <a:gridCol w="651109">
                  <a:extLst>
                    <a:ext uri="{9D8B030D-6E8A-4147-A177-3AD203B41FA5}">
                      <a16:colId xmlns:a16="http://schemas.microsoft.com/office/drawing/2014/main" val="500276776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posts_analysis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625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post_id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PK, FK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4046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post_sent_score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SMALLINT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128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post_mh_score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SMALLINT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9497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total_sent_score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SMALLINT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0254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total_mh_score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SMALLINT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6102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074B34F-B7C3-E4F6-B70D-B30C6CC54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878670"/>
              </p:ext>
            </p:extLst>
          </p:nvPr>
        </p:nvGraphicFramePr>
        <p:xfrm>
          <a:off x="4568068" y="4596990"/>
          <a:ext cx="2425905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2684">
                  <a:extLst>
                    <a:ext uri="{9D8B030D-6E8A-4147-A177-3AD203B41FA5}">
                      <a16:colId xmlns:a16="http://schemas.microsoft.com/office/drawing/2014/main" val="1699516971"/>
                    </a:ext>
                  </a:extLst>
                </a:gridCol>
                <a:gridCol w="844103">
                  <a:extLst>
                    <a:ext uri="{9D8B030D-6E8A-4147-A177-3AD203B41FA5}">
                      <a16:colId xmlns:a16="http://schemas.microsoft.com/office/drawing/2014/main" val="223783723"/>
                    </a:ext>
                  </a:extLst>
                </a:gridCol>
                <a:gridCol w="479118">
                  <a:extLst>
                    <a:ext uri="{9D8B030D-6E8A-4147-A177-3AD203B41FA5}">
                      <a16:colId xmlns:a16="http://schemas.microsoft.com/office/drawing/2014/main" val="3538361856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responses_analysis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0086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response_id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VARCHAR(8)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PK, FK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2628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response_weight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SMALLINT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6282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sent_score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SMALLINT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4645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mh_score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5321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2B4AA84-1FD4-28E0-B92D-AAE8BFA0114B}"/>
              </a:ext>
            </a:extLst>
          </p:cNvPr>
          <p:cNvSpPr txBox="1"/>
          <p:nvPr/>
        </p:nvSpPr>
        <p:spPr>
          <a:xfrm>
            <a:off x="971283" y="323611"/>
            <a:ext cx="4418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Step 5: Post-level text-score aggregation.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Aggregate all submission text scores (i.e., for all posts, comments, and replies) into a total score for each post.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8AF5711-BA49-07BA-6297-D4FA17B64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338553"/>
              </p:ext>
            </p:extLst>
          </p:nvPr>
        </p:nvGraphicFramePr>
        <p:xfrm>
          <a:off x="1009078" y="2489405"/>
          <a:ext cx="2540206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196">
                  <a:extLst>
                    <a:ext uri="{9D8B030D-6E8A-4147-A177-3AD203B41FA5}">
                      <a16:colId xmlns:a16="http://schemas.microsoft.com/office/drawing/2014/main" val="3001646418"/>
                    </a:ext>
                  </a:extLst>
                </a:gridCol>
                <a:gridCol w="1051804">
                  <a:extLst>
                    <a:ext uri="{9D8B030D-6E8A-4147-A177-3AD203B41FA5}">
                      <a16:colId xmlns:a16="http://schemas.microsoft.com/office/drawing/2014/main" val="3294625799"/>
                    </a:ext>
                  </a:extLst>
                </a:gridCol>
                <a:gridCol w="615206">
                  <a:extLst>
                    <a:ext uri="{9D8B030D-6E8A-4147-A177-3AD203B41FA5}">
                      <a16:colId xmlns:a16="http://schemas.microsoft.com/office/drawing/2014/main" val="124544522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posts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6791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post_id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CHAR(7)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PK, FK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736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fetch_date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5280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subreddit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VARCHAR(21)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8114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upvote_score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4883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VARCHAR(300)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6975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selftext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998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author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VARCHAR(38)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012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created_utc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55613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B8B2DE8-F5E1-477E-F6FC-6A2D4FD91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16020"/>
              </p:ext>
            </p:extLst>
          </p:nvPr>
        </p:nvGraphicFramePr>
        <p:xfrm>
          <a:off x="1024666" y="4596990"/>
          <a:ext cx="2540206" cy="1805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196">
                  <a:extLst>
                    <a:ext uri="{9D8B030D-6E8A-4147-A177-3AD203B41FA5}">
                      <a16:colId xmlns:a16="http://schemas.microsoft.com/office/drawing/2014/main" val="488019696"/>
                    </a:ext>
                  </a:extLst>
                </a:gridCol>
                <a:gridCol w="1051804">
                  <a:extLst>
                    <a:ext uri="{9D8B030D-6E8A-4147-A177-3AD203B41FA5}">
                      <a16:colId xmlns:a16="http://schemas.microsoft.com/office/drawing/2014/main" val="2982506653"/>
                    </a:ext>
                  </a:extLst>
                </a:gridCol>
                <a:gridCol w="615206">
                  <a:extLst>
                    <a:ext uri="{9D8B030D-6E8A-4147-A177-3AD203B41FA5}">
                      <a16:colId xmlns:a16="http://schemas.microsoft.com/office/drawing/2014/main" val="7180196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responses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080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response_id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VARCHAR(8)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PK, FK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1947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post_id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CHAR(7)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9330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parent_id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VARCHAR(8)</a:t>
                      </a:r>
                    </a:p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or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8749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0497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upvote_score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2869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body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04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author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VARCHAR(38)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6631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created_utc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82210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36BFD649-A1AA-0A86-59EB-EE96A17CEA7C}"/>
              </a:ext>
            </a:extLst>
          </p:cNvPr>
          <p:cNvSpPr/>
          <p:nvPr/>
        </p:nvSpPr>
        <p:spPr>
          <a:xfrm>
            <a:off x="994217" y="2668874"/>
            <a:ext cx="2568494" cy="38039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25FDB0-97DB-0290-48DE-A4BC8B6C9D14}"/>
              </a:ext>
            </a:extLst>
          </p:cNvPr>
          <p:cNvSpPr/>
          <p:nvPr/>
        </p:nvSpPr>
        <p:spPr>
          <a:xfrm>
            <a:off x="1009078" y="4772223"/>
            <a:ext cx="2568494" cy="38039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7F33D4-193A-06A4-D2C9-E713D3F9383C}"/>
              </a:ext>
            </a:extLst>
          </p:cNvPr>
          <p:cNvSpPr txBox="1"/>
          <p:nvPr/>
        </p:nvSpPr>
        <p:spPr>
          <a:xfrm>
            <a:off x="971283" y="1016478"/>
            <a:ext cx="74921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sz="1400" dirty="0">
                <a:solidFill>
                  <a:schemeClr val="accent1"/>
                </a:solidFill>
              </a:rPr>
              <a:t>Retrieve all posts from the “posts” table that match the specified date.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400" dirty="0">
                <a:solidFill>
                  <a:schemeClr val="accent1"/>
                </a:solidFill>
              </a:rPr>
              <a:t>Get all responses from the “responses” table that belong to these posts.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400" dirty="0">
                <a:solidFill>
                  <a:schemeClr val="accent1"/>
                </a:solidFill>
              </a:rPr>
              <a:t>Join the “responses” with their analysis data from the “responses_analysis” table.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400" dirty="0">
                <a:solidFill>
                  <a:schemeClr val="accent1"/>
                </a:solidFill>
              </a:rPr>
              <a:t>Calculate the weighted average text scores for each post using aggregation.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400" dirty="0">
                <a:solidFill>
                  <a:schemeClr val="accent1"/>
                </a:solidFill>
              </a:rPr>
              <a:t>Update the “posts_analysis” table with the calculated total text scores for each post.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05C4E5-22B5-C8F0-59A4-151E8892675E}"/>
                  </a:ext>
                </a:extLst>
              </p:cNvPr>
              <p:cNvSpPr txBox="1"/>
              <p:nvPr/>
            </p:nvSpPr>
            <p:spPr>
              <a:xfrm>
                <a:off x="7630489" y="3866133"/>
                <a:ext cx="4306530" cy="45589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𝑠𝑒𝑛𝑡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𝑠𝑐𝑜𝑟𝑒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𝑟𝑒𝑠𝑝𝑜𝑛𝑠𝑒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𝑤𝑒𝑖𝑔h𝑡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𝑠𝑒𝑛𝑡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𝑠𝑐𝑜𝑟𝑒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𝑟𝑒𝑠𝑝𝑜𝑛𝑠𝑒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𝑤𝑒𝑖𝑔h𝑡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+ 1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05C4E5-22B5-C8F0-59A4-151E88926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489" y="3866133"/>
                <a:ext cx="4306530" cy="455894"/>
              </a:xfrm>
              <a:prstGeom prst="rect">
                <a:avLst/>
              </a:prstGeom>
              <a:blipFill>
                <a:blip r:embed="rId2"/>
                <a:stretch>
                  <a:fillRect b="-12821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40BA75C-1CE2-C198-139E-790353C7AC3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75150" y="3334514"/>
            <a:ext cx="1641452" cy="479148"/>
          </a:xfrm>
          <a:prstGeom prst="bentConnector3">
            <a:avLst>
              <a:gd name="adj1" fmla="val 1721"/>
            </a:avLst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BA97FE7-6133-87BA-EFCC-513B11BA6619}"/>
              </a:ext>
            </a:extLst>
          </p:cNvPr>
          <p:cNvCxnSpPr>
            <a:cxnSpLocks/>
          </p:cNvCxnSpPr>
          <p:nvPr/>
        </p:nvCxnSpPr>
        <p:spPr>
          <a:xfrm flipV="1">
            <a:off x="650825" y="4394814"/>
            <a:ext cx="3512953" cy="659376"/>
          </a:xfrm>
          <a:prstGeom prst="bentConnector3">
            <a:avLst>
              <a:gd name="adj1" fmla="val -6483"/>
            </a:avLst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EA8D01A-B995-73B2-4E21-4953568554BA}"/>
              </a:ext>
            </a:extLst>
          </p:cNvPr>
          <p:cNvCxnSpPr>
            <a:cxnSpLocks/>
          </p:cNvCxnSpPr>
          <p:nvPr/>
        </p:nvCxnSpPr>
        <p:spPr>
          <a:xfrm>
            <a:off x="3624173" y="4886842"/>
            <a:ext cx="89473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3FF66BF-4A1A-5FBD-B3D8-F6F46824BC5D}"/>
              </a:ext>
            </a:extLst>
          </p:cNvPr>
          <p:cNvCxnSpPr>
            <a:cxnSpLocks/>
          </p:cNvCxnSpPr>
          <p:nvPr/>
        </p:nvCxnSpPr>
        <p:spPr>
          <a:xfrm>
            <a:off x="428686" y="2954448"/>
            <a:ext cx="54259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F338CB8-1228-87F4-3A22-D5F9EE32BFE4}"/>
              </a:ext>
            </a:extLst>
          </p:cNvPr>
          <p:cNvCxnSpPr>
            <a:cxnSpLocks/>
          </p:cNvCxnSpPr>
          <p:nvPr/>
        </p:nvCxnSpPr>
        <p:spPr>
          <a:xfrm>
            <a:off x="441788" y="5054190"/>
            <a:ext cx="54259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ight Brace 75">
            <a:extLst>
              <a:ext uri="{FF2B5EF4-FFF2-40B4-BE49-F238E27FC236}">
                <a16:creationId xmlns:a16="http://schemas.microsoft.com/office/drawing/2014/main" id="{0FE93D84-F745-6BE4-8924-9A977F04F0AB}"/>
              </a:ext>
            </a:extLst>
          </p:cNvPr>
          <p:cNvSpPr/>
          <p:nvPr/>
        </p:nvSpPr>
        <p:spPr>
          <a:xfrm>
            <a:off x="7068903" y="4980879"/>
            <a:ext cx="226141" cy="523977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5303082-F0BE-54E1-CFDC-4930834DE6C9}"/>
              </a:ext>
            </a:extLst>
          </p:cNvPr>
          <p:cNvSpPr txBox="1"/>
          <p:nvPr/>
        </p:nvSpPr>
        <p:spPr>
          <a:xfrm>
            <a:off x="428686" y="2629578"/>
            <a:ext cx="409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5a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9C8ED78-F398-EA6D-ADF5-06F5D3B21AA5}"/>
              </a:ext>
            </a:extLst>
          </p:cNvPr>
          <p:cNvCxnSpPr>
            <a:cxnSpLocks/>
          </p:cNvCxnSpPr>
          <p:nvPr/>
        </p:nvCxnSpPr>
        <p:spPr>
          <a:xfrm>
            <a:off x="3624173" y="2780137"/>
            <a:ext cx="894734" cy="332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A9CF365-AA9E-0149-DCE3-2A2A95E66F33}"/>
              </a:ext>
            </a:extLst>
          </p:cNvPr>
          <p:cNvSpPr txBox="1"/>
          <p:nvPr/>
        </p:nvSpPr>
        <p:spPr>
          <a:xfrm>
            <a:off x="3695032" y="2475689"/>
            <a:ext cx="409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5b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8BC9693-5769-CF98-3C1B-484955BE1F74}"/>
              </a:ext>
            </a:extLst>
          </p:cNvPr>
          <p:cNvSpPr/>
          <p:nvPr/>
        </p:nvSpPr>
        <p:spPr>
          <a:xfrm>
            <a:off x="4555655" y="2659551"/>
            <a:ext cx="2451654" cy="5692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A35D50A2-778E-F901-BE17-3B877DAAE8F5}"/>
              </a:ext>
            </a:extLst>
          </p:cNvPr>
          <p:cNvSpPr/>
          <p:nvPr/>
        </p:nvSpPr>
        <p:spPr>
          <a:xfrm>
            <a:off x="7114622" y="2859073"/>
            <a:ext cx="226142" cy="352124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009B6B3-6368-EDB5-1C46-C1309485E448}"/>
              </a:ext>
            </a:extLst>
          </p:cNvPr>
          <p:cNvSpPr txBox="1"/>
          <p:nvPr/>
        </p:nvSpPr>
        <p:spPr>
          <a:xfrm>
            <a:off x="3712765" y="4579065"/>
            <a:ext cx="409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5c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DA56E6B-3602-95D1-4023-965CFABEF6DE}"/>
              </a:ext>
            </a:extLst>
          </p:cNvPr>
          <p:cNvCxnSpPr>
            <a:cxnSpLocks/>
          </p:cNvCxnSpPr>
          <p:nvPr/>
        </p:nvCxnSpPr>
        <p:spPr>
          <a:xfrm flipV="1">
            <a:off x="9498945" y="4358640"/>
            <a:ext cx="0" cy="88422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11E5FAE-5CEF-6A21-78F4-CA2B63090222}"/>
              </a:ext>
            </a:extLst>
          </p:cNvPr>
          <p:cNvCxnSpPr>
            <a:cxnSpLocks/>
          </p:cNvCxnSpPr>
          <p:nvPr/>
        </p:nvCxnSpPr>
        <p:spPr>
          <a:xfrm>
            <a:off x="9494029" y="3009900"/>
            <a:ext cx="0" cy="82296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C192240-EE93-150D-8010-EA530C046572}"/>
              </a:ext>
            </a:extLst>
          </p:cNvPr>
          <p:cNvCxnSpPr>
            <a:cxnSpLocks/>
          </p:cNvCxnSpPr>
          <p:nvPr/>
        </p:nvCxnSpPr>
        <p:spPr>
          <a:xfrm>
            <a:off x="7400373" y="3038946"/>
            <a:ext cx="2093656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DBFB87A-EBFA-A72A-0744-F0F9B9737D86}"/>
              </a:ext>
            </a:extLst>
          </p:cNvPr>
          <p:cNvCxnSpPr>
            <a:cxnSpLocks/>
          </p:cNvCxnSpPr>
          <p:nvPr/>
        </p:nvCxnSpPr>
        <p:spPr>
          <a:xfrm>
            <a:off x="7340764" y="5242867"/>
            <a:ext cx="2187494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8D58242-8B64-6E07-FA72-3357D3860896}"/>
              </a:ext>
            </a:extLst>
          </p:cNvPr>
          <p:cNvCxnSpPr>
            <a:cxnSpLocks/>
          </p:cNvCxnSpPr>
          <p:nvPr/>
        </p:nvCxnSpPr>
        <p:spPr>
          <a:xfrm>
            <a:off x="7467600" y="4116316"/>
            <a:ext cx="126673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FEC08A6-53F0-BEBF-D1B0-C0D0AEAE9352}"/>
              </a:ext>
            </a:extLst>
          </p:cNvPr>
          <p:cNvCxnSpPr>
            <a:cxnSpLocks/>
          </p:cNvCxnSpPr>
          <p:nvPr/>
        </p:nvCxnSpPr>
        <p:spPr>
          <a:xfrm>
            <a:off x="7448059" y="3419475"/>
            <a:ext cx="0" cy="72601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28A5507-7679-6257-4C82-724F02855200}"/>
              </a:ext>
            </a:extLst>
          </p:cNvPr>
          <p:cNvCxnSpPr>
            <a:cxnSpLocks/>
          </p:cNvCxnSpPr>
          <p:nvPr/>
        </p:nvCxnSpPr>
        <p:spPr>
          <a:xfrm flipH="1">
            <a:off x="7056120" y="3413760"/>
            <a:ext cx="42100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1D48C8CF-F737-763E-1224-2B27CCDF5CDC}"/>
              </a:ext>
            </a:extLst>
          </p:cNvPr>
          <p:cNvSpPr txBox="1"/>
          <p:nvPr/>
        </p:nvSpPr>
        <p:spPr>
          <a:xfrm>
            <a:off x="8212792" y="2714532"/>
            <a:ext cx="409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5d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CE87A61-264C-D651-FD0E-A3C62447014C}"/>
              </a:ext>
            </a:extLst>
          </p:cNvPr>
          <p:cNvSpPr txBox="1"/>
          <p:nvPr/>
        </p:nvSpPr>
        <p:spPr>
          <a:xfrm>
            <a:off x="8174740" y="4935090"/>
            <a:ext cx="409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5d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413E52D-4D55-6E23-5029-8ADEE4B6C995}"/>
              </a:ext>
            </a:extLst>
          </p:cNvPr>
          <p:cNvSpPr txBox="1"/>
          <p:nvPr/>
        </p:nvSpPr>
        <p:spPr>
          <a:xfrm>
            <a:off x="7078443" y="3625984"/>
            <a:ext cx="409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5e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9B088B3-DC94-5508-BB9F-9C824E467619}"/>
              </a:ext>
            </a:extLst>
          </p:cNvPr>
          <p:cNvSpPr txBox="1"/>
          <p:nvPr/>
        </p:nvSpPr>
        <p:spPr>
          <a:xfrm>
            <a:off x="7546547" y="5241397"/>
            <a:ext cx="1981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May also filter out responses with a weight below a certain threshold to minimize resource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56389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A66140E-FA90-B366-CD18-B7CD5C10797A}"/>
              </a:ext>
            </a:extLst>
          </p:cNvPr>
          <p:cNvCxnSpPr>
            <a:cxnSpLocks/>
          </p:cNvCxnSpPr>
          <p:nvPr/>
        </p:nvCxnSpPr>
        <p:spPr>
          <a:xfrm>
            <a:off x="4053591" y="4835619"/>
            <a:ext cx="286323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B4AA84-1FD4-28E0-B92D-AAE8BFA0114B}"/>
              </a:ext>
            </a:extLst>
          </p:cNvPr>
          <p:cNvSpPr txBox="1"/>
          <p:nvPr/>
        </p:nvSpPr>
        <p:spPr>
          <a:xfrm>
            <a:off x="1211415" y="508437"/>
            <a:ext cx="3764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Step 6: Subreddit-level text-score aggregation.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Aggregate all post text scores into a total score for each subreddit for that day, using upvote_score to weight posts relatively*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E5C391-F786-247E-6F39-5404950CA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239932"/>
              </p:ext>
            </p:extLst>
          </p:nvPr>
        </p:nvGraphicFramePr>
        <p:xfrm>
          <a:off x="1313879" y="4732143"/>
          <a:ext cx="2540206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4639">
                  <a:extLst>
                    <a:ext uri="{9D8B030D-6E8A-4147-A177-3AD203B41FA5}">
                      <a16:colId xmlns:a16="http://schemas.microsoft.com/office/drawing/2014/main" val="3724538707"/>
                    </a:ext>
                  </a:extLst>
                </a:gridCol>
                <a:gridCol w="703780">
                  <a:extLst>
                    <a:ext uri="{9D8B030D-6E8A-4147-A177-3AD203B41FA5}">
                      <a16:colId xmlns:a16="http://schemas.microsoft.com/office/drawing/2014/main" val="2880211101"/>
                    </a:ext>
                  </a:extLst>
                </a:gridCol>
                <a:gridCol w="681787">
                  <a:extLst>
                    <a:ext uri="{9D8B030D-6E8A-4147-A177-3AD203B41FA5}">
                      <a16:colId xmlns:a16="http://schemas.microsoft.com/office/drawing/2014/main" val="500276776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posts_analysis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625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post_id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PK, FK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4046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post_sent_score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SMALLINT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128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post_mh_score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9497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total_sent_score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0254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total_mh_score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SMALLINT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61022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E6E6D3-59EE-E7FF-30A4-19A493AA4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785549"/>
              </p:ext>
            </p:extLst>
          </p:nvPr>
        </p:nvGraphicFramePr>
        <p:xfrm>
          <a:off x="6987201" y="4732143"/>
          <a:ext cx="2540206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7827">
                  <a:extLst>
                    <a:ext uri="{9D8B030D-6E8A-4147-A177-3AD203B41FA5}">
                      <a16:colId xmlns:a16="http://schemas.microsoft.com/office/drawing/2014/main" val="371501894"/>
                    </a:ext>
                  </a:extLst>
                </a:gridCol>
                <a:gridCol w="869798">
                  <a:extLst>
                    <a:ext uri="{9D8B030D-6E8A-4147-A177-3AD203B41FA5}">
                      <a16:colId xmlns:a16="http://schemas.microsoft.com/office/drawing/2014/main" val="2023135413"/>
                    </a:ext>
                  </a:extLst>
                </a:gridCol>
                <a:gridCol w="632581">
                  <a:extLst>
                    <a:ext uri="{9D8B030D-6E8A-4147-A177-3AD203B41FA5}">
                      <a16:colId xmlns:a16="http://schemas.microsoft.com/office/drawing/2014/main" val="3581017520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subreddits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0400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9696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subreddit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VARCHAR(21)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38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1419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sub_sent_score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398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sub_mh_score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SMALLINT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0237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9EB552-92D4-7F33-86C1-47D184E6A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39689"/>
              </p:ext>
            </p:extLst>
          </p:nvPr>
        </p:nvGraphicFramePr>
        <p:xfrm>
          <a:off x="1313879" y="2872863"/>
          <a:ext cx="2540206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196">
                  <a:extLst>
                    <a:ext uri="{9D8B030D-6E8A-4147-A177-3AD203B41FA5}">
                      <a16:colId xmlns:a16="http://schemas.microsoft.com/office/drawing/2014/main" val="3001646418"/>
                    </a:ext>
                  </a:extLst>
                </a:gridCol>
                <a:gridCol w="1051804">
                  <a:extLst>
                    <a:ext uri="{9D8B030D-6E8A-4147-A177-3AD203B41FA5}">
                      <a16:colId xmlns:a16="http://schemas.microsoft.com/office/drawing/2014/main" val="3294625799"/>
                    </a:ext>
                  </a:extLst>
                </a:gridCol>
                <a:gridCol w="615206">
                  <a:extLst>
                    <a:ext uri="{9D8B030D-6E8A-4147-A177-3AD203B41FA5}">
                      <a16:colId xmlns:a16="http://schemas.microsoft.com/office/drawing/2014/main" val="124544522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posts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6791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post_id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CHAR(7)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PK, FK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736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fetch_date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5280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subreddit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VARCHAR(21)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8114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upvote_score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4883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VARCHAR(300)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6975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selftext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998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author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VARCHAR(38)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012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created_utc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55613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7AEC736-2833-F577-4F1B-DFB74083FC82}"/>
              </a:ext>
            </a:extLst>
          </p:cNvPr>
          <p:cNvSpPr/>
          <p:nvPr/>
        </p:nvSpPr>
        <p:spPr>
          <a:xfrm>
            <a:off x="1299018" y="3052331"/>
            <a:ext cx="2568494" cy="7386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CAA270-0F94-6651-6F24-F31ABB9470AD}"/>
              </a:ext>
            </a:extLst>
          </p:cNvPr>
          <p:cNvSpPr/>
          <p:nvPr/>
        </p:nvSpPr>
        <p:spPr>
          <a:xfrm>
            <a:off x="1297802" y="4911451"/>
            <a:ext cx="2568494" cy="1964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5D0DA-10C4-9072-3128-EF7E596F2E8B}"/>
              </a:ext>
            </a:extLst>
          </p:cNvPr>
          <p:cNvSpPr/>
          <p:nvPr/>
        </p:nvSpPr>
        <p:spPr>
          <a:xfrm>
            <a:off x="1297802" y="5454386"/>
            <a:ext cx="2568494" cy="3750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2DF100-26E8-744A-C2F0-2FE163DA2B9C}"/>
              </a:ext>
            </a:extLst>
          </p:cNvPr>
          <p:cNvSpPr txBox="1"/>
          <p:nvPr/>
        </p:nvSpPr>
        <p:spPr>
          <a:xfrm>
            <a:off x="8257304" y="367224"/>
            <a:ext cx="33328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* Relative to top post for that subreddit for that day - Most likely using a scaling/dampening function such as log(n1)/log(n2). Different scaling functions explored.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8242A12-36DF-AE79-205A-80149AA2A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415" y="1550068"/>
            <a:ext cx="71757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sz="1400" dirty="0">
                <a:solidFill>
                  <a:schemeClr val="accent1"/>
                </a:solidFill>
              </a:rPr>
              <a:t>Retrieve all posts from the “posts” table that match the specified date.</a:t>
            </a:r>
            <a:endParaRPr lang="en-US" altLang="en-US" sz="1400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altLang="en-US" sz="1400" dirty="0">
                <a:solidFill>
                  <a:schemeClr val="accent1"/>
                </a:solidFill>
              </a:rPr>
              <a:t>Calculate post weights based on upvote scores and join with sentiment scores.</a:t>
            </a:r>
          </a:p>
          <a:p>
            <a:pPr marL="342900" indent="-342900">
              <a:buFont typeface="+mj-lt"/>
              <a:buAutoNum type="alphaLcPeriod"/>
            </a:pPr>
            <a:r>
              <a:rPr lang="en-US" altLang="en-US" sz="1400" dirty="0">
                <a:solidFill>
                  <a:schemeClr val="accent1"/>
                </a:solidFill>
              </a:rPr>
              <a:t>Group posts by subreddit and date, then compute daily subreddit text-scores.</a:t>
            </a:r>
          </a:p>
          <a:p>
            <a:pPr marL="342900" indent="-342900">
              <a:buFont typeface="+mj-lt"/>
              <a:buAutoNum type="alphaLcPeriod"/>
            </a:pPr>
            <a:r>
              <a:rPr lang="en-US" altLang="en-US" sz="1400" dirty="0">
                <a:solidFill>
                  <a:schemeClr val="accent1"/>
                </a:solidFill>
              </a:rPr>
              <a:t>Insert these text-scores for the given date into the subreddits table.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43BCBE-D528-B6F8-9693-B975DD2CB94C}"/>
              </a:ext>
            </a:extLst>
          </p:cNvPr>
          <p:cNvCxnSpPr>
            <a:cxnSpLocks/>
          </p:cNvCxnSpPr>
          <p:nvPr/>
        </p:nvCxnSpPr>
        <p:spPr>
          <a:xfrm>
            <a:off x="4014460" y="2991815"/>
            <a:ext cx="1655523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B65818-3794-1A19-169D-0AEC436269CC}"/>
              </a:ext>
            </a:extLst>
          </p:cNvPr>
          <p:cNvCxnSpPr>
            <a:cxnSpLocks/>
          </p:cNvCxnSpPr>
          <p:nvPr/>
        </p:nvCxnSpPr>
        <p:spPr>
          <a:xfrm flipV="1">
            <a:off x="5669983" y="2964180"/>
            <a:ext cx="0" cy="1863819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58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1674</Words>
  <Application>Microsoft Office PowerPoint</Application>
  <PresentationFormat>Widescreen</PresentationFormat>
  <Paragraphs>608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Aptos Narrow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Lowey, Rebecca Marie</dc:creator>
  <cp:lastModifiedBy>Lowey, Rebecca Marie</cp:lastModifiedBy>
  <cp:revision>85</cp:revision>
  <dcterms:created xsi:type="dcterms:W3CDTF">2024-07-03T23:34:44Z</dcterms:created>
  <dcterms:modified xsi:type="dcterms:W3CDTF">2024-07-05T22:40:09Z</dcterms:modified>
</cp:coreProperties>
</file>