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82" r:id="rId4"/>
    <p:sldId id="258" r:id="rId5"/>
    <p:sldId id="259" r:id="rId6"/>
    <p:sldId id="260" r:id="rId7"/>
    <p:sldId id="261" r:id="rId8"/>
    <p:sldId id="267" r:id="rId9"/>
    <p:sldId id="270" r:id="rId10"/>
    <p:sldId id="274" r:id="rId11"/>
    <p:sldId id="264" r:id="rId12"/>
    <p:sldId id="276" r:id="rId13"/>
    <p:sldId id="265" r:id="rId14"/>
    <p:sldId id="277" r:id="rId15"/>
    <p:sldId id="266" r:id="rId16"/>
    <p:sldId id="279" r:id="rId17"/>
    <p:sldId id="278" r:id="rId18"/>
    <p:sldId id="280" r:id="rId19"/>
    <p:sldId id="281" r:id="rId20"/>
    <p:sldId id="273" r:id="rId21"/>
    <p:sldId id="257" r:id="rId22"/>
    <p:sldId id="271" r:id="rId23"/>
    <p:sldId id="27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285992"/>
            <a:ext cx="10363200" cy="1714512"/>
          </a:xfrm>
        </p:spPr>
        <p:txBody>
          <a:bodyPr anchor="ctr">
            <a:noAutofit/>
          </a:bodyPr>
          <a:lstStyle>
            <a:lvl1pPr algn="ctr">
              <a:defRPr sz="6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071942"/>
            <a:ext cx="8534400" cy="1566858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8CF8-0DAD-4BB8-B863-8C8B3DDCBC7C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BEF7-906E-4115-B947-D409A9F9E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8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8CF8-0DAD-4BB8-B863-8C8B3DDCBC7C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BEF7-906E-4115-B947-D409A9F9E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44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8CF8-0DAD-4BB8-B863-8C8B3DDCBC7C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BEF7-906E-4115-B947-D409A9F9E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37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>
            <a:spLocks noGrp="1"/>
          </p:cNvSpPr>
          <p:nvPr>
            <p:ph sz="half" idx="13"/>
          </p:nvPr>
        </p:nvSpPr>
        <p:spPr>
          <a:xfrm>
            <a:off x="2159563" y="2348881"/>
            <a:ext cx="8736971" cy="3777283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 pitchFamily="34" charset="0"/>
              <a:buChar char="•"/>
              <a:defRPr sz="2800"/>
            </a:lvl1pPr>
            <a:lvl2pPr marL="800100" indent="-342900">
              <a:lnSpc>
                <a:spcPct val="150000"/>
              </a:lnSpc>
              <a:buFont typeface="Arial" pitchFamily="34" charset="0"/>
              <a:buChar char="•"/>
              <a:defRPr sz="2400"/>
            </a:lvl2pPr>
            <a:lvl3pPr marL="1257300" indent="-342900">
              <a:lnSpc>
                <a:spcPct val="150000"/>
              </a:lnSpc>
              <a:buFont typeface="Arial" pitchFamily="34" charset="0"/>
              <a:buChar char="•"/>
              <a:defRPr sz="2000"/>
            </a:lvl3pPr>
            <a:lvl4pPr marL="1657350" indent="-285750">
              <a:lnSpc>
                <a:spcPct val="150000"/>
              </a:lnSpc>
              <a:buFont typeface="Arial" pitchFamily="34" charset="0"/>
              <a:buChar char="•"/>
              <a:defRPr sz="1800"/>
            </a:lvl4pPr>
            <a:lvl5pPr marL="2114550" indent="-285750">
              <a:lnSpc>
                <a:spcPct val="150000"/>
              </a:lnSpc>
              <a:buFont typeface="Arial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8CF8-0DAD-4BB8-B863-8C8B3DDCBC7C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BEF7-906E-4115-B947-D409A9F9E9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1967541" y="1340768"/>
            <a:ext cx="9025003" cy="864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679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2857497"/>
            <a:ext cx="10363200" cy="1362075"/>
          </a:xfrm>
        </p:spPr>
        <p:txBody>
          <a:bodyPr anchor="b">
            <a:normAutofit/>
          </a:bodyPr>
          <a:lstStyle>
            <a:lvl1pPr algn="l">
              <a:defRPr sz="44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4214830"/>
            <a:ext cx="103632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8CF8-0DAD-4BB8-B863-8C8B3DDCBC7C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BEF7-906E-4115-B947-D409A9F9E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1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967541" y="2348881"/>
            <a:ext cx="4416000" cy="37772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6053" y="2348881"/>
            <a:ext cx="4416000" cy="37772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8CF8-0DAD-4BB8-B863-8C8B3DDCBC7C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BEF7-906E-4115-B947-D409A9F9E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16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67541" y="2348881"/>
            <a:ext cx="4416000" cy="569709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967541" y="2996952"/>
            <a:ext cx="4416000" cy="31292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76053" y="2348881"/>
            <a:ext cx="4416000" cy="5697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76544" y="2996952"/>
            <a:ext cx="4416000" cy="31292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8CF8-0DAD-4BB8-B863-8C8B3DDCBC7C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BEF7-906E-4115-B947-D409A9F9E9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967541" y="1412776"/>
            <a:ext cx="9025003" cy="86409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02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8CF8-0DAD-4BB8-B863-8C8B3DDCBC7C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BEF7-906E-4115-B947-D409A9F9E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6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8CF8-0DAD-4BB8-B863-8C8B3DDCBC7C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BEF7-906E-4115-B947-D409A9F9E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4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8CF8-0DAD-4BB8-B863-8C8B3DDCBC7C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BEF7-906E-4115-B947-D409A9F9E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46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8CF8-0DAD-4BB8-B863-8C8B3DDCBC7C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BEF7-906E-4115-B947-D409A9F9E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55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967541" y="1340768"/>
            <a:ext cx="9025003" cy="864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67541" y="2348881"/>
            <a:ext cx="8890992" cy="377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ECCA8CF8-0DAD-4BB8-B863-8C8B3DDCBC7C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C32BEF7-906E-4115-B947-D409A9F9E9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66461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笃行公益平台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至二路口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97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信息化、平台化、任务化、社交化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435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 smtClean="0"/>
              <a:t>信息化：</a:t>
            </a:r>
            <a:r>
              <a:rPr lang="zh-CN" altLang="en-US" dirty="0" smtClean="0"/>
              <a:t>公益信息电子化，集成化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46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12848" y="1261872"/>
            <a:ext cx="7489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</a:rPr>
              <a:t>高</a:t>
            </a:r>
            <a:endParaRPr lang="en-US" altLang="zh-CN" sz="4400" b="1" dirty="0" smtClean="0">
              <a:solidFill>
                <a:schemeClr val="bg1"/>
              </a:solidFill>
            </a:endParaRPr>
          </a:p>
          <a:p>
            <a:r>
              <a:rPr lang="zh-CN" altLang="en-US" sz="4400" b="1" dirty="0" smtClean="0">
                <a:solidFill>
                  <a:schemeClr val="bg1"/>
                </a:solidFill>
              </a:rPr>
              <a:t>效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39886" y="3419856"/>
            <a:ext cx="7150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</a:rPr>
              <a:t>及</a:t>
            </a:r>
            <a:endParaRPr lang="en-US" altLang="zh-CN" sz="4400" b="1" dirty="0" smtClean="0">
              <a:solidFill>
                <a:schemeClr val="bg1"/>
              </a:solidFill>
            </a:endParaRPr>
          </a:p>
          <a:p>
            <a:r>
              <a:rPr lang="zh-CN" altLang="en-US" sz="4400" b="1" dirty="0" smtClean="0">
                <a:solidFill>
                  <a:schemeClr val="bg1"/>
                </a:solidFill>
              </a:rPr>
              <a:t>时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3388869" y="1582299"/>
            <a:ext cx="3953764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精简人力与物力投资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3324861" y="3673227"/>
            <a:ext cx="5415025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实时上载与下载第一手公益需求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29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杖形箭头 6"/>
          <p:cNvSpPr/>
          <p:nvPr/>
        </p:nvSpPr>
        <p:spPr>
          <a:xfrm rot="5400000">
            <a:off x="4358049" y="-646815"/>
            <a:ext cx="3682972" cy="9040692"/>
          </a:xfrm>
          <a:prstGeom prst="uturnArrow">
            <a:avLst>
              <a:gd name="adj1" fmla="val 11095"/>
              <a:gd name="adj2" fmla="val 13972"/>
              <a:gd name="adj3" fmla="val 25000"/>
              <a:gd name="adj4" fmla="val 40274"/>
              <a:gd name="adj5" fmla="val 3884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055" y="1362052"/>
            <a:ext cx="2752558" cy="2031335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897" y="1814051"/>
            <a:ext cx="2319431" cy="2086892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661" y="1497912"/>
            <a:ext cx="2562225" cy="1895475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 smtClean="0"/>
              <a:t>平台化：</a:t>
            </a:r>
            <a:r>
              <a:rPr lang="zh-CN" altLang="en-US" dirty="0" smtClean="0"/>
              <a:t>公益信息透明化，对称化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9528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81556" y="4011303"/>
            <a:ext cx="7489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</a:rPr>
              <a:t>准</a:t>
            </a:r>
            <a:endParaRPr lang="en-US" altLang="zh-CN" sz="4400" b="1" dirty="0" smtClean="0">
              <a:solidFill>
                <a:schemeClr val="bg1"/>
              </a:solidFill>
            </a:endParaRPr>
          </a:p>
          <a:p>
            <a:r>
              <a:rPr lang="zh-CN" altLang="en-US" sz="4400" b="1" dirty="0" smtClean="0">
                <a:solidFill>
                  <a:schemeClr val="bg1"/>
                </a:solidFill>
              </a:rPr>
              <a:t>确</a:t>
            </a:r>
            <a:endParaRPr lang="en-US" altLang="zh-CN" sz="60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8805" y="1071104"/>
            <a:ext cx="7150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</a:rPr>
              <a:t>公开</a:t>
            </a:r>
            <a:endParaRPr lang="en-US" altLang="zh-CN" sz="4400" b="1" dirty="0" smtClean="0">
              <a:solidFill>
                <a:schemeClr val="bg1"/>
              </a:solidFill>
            </a:endParaRPr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5255583" y="4272640"/>
            <a:ext cx="4365243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资源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供需得以完美契合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2679806" y="1405515"/>
            <a:ext cx="3434333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人人得以监督公益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77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164" y="2802633"/>
            <a:ext cx="11161860" cy="1362075"/>
          </a:xfrm>
        </p:spPr>
        <p:txBody>
          <a:bodyPr>
            <a:normAutofit fontScale="90000"/>
          </a:bodyPr>
          <a:lstStyle/>
          <a:p>
            <a:r>
              <a:rPr lang="zh-CN" altLang="en-US" sz="7200" dirty="0" smtClean="0"/>
              <a:t>任务化：</a:t>
            </a:r>
            <a:r>
              <a:rPr lang="zh-CN" altLang="en-US" dirty="0" smtClean="0"/>
              <a:t>公益活动趣味化，人员召集便捷化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28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12848" y="1261872"/>
            <a:ext cx="7489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</a:rPr>
              <a:t>娱</a:t>
            </a:r>
            <a:endParaRPr lang="en-US" altLang="zh-CN" sz="4400" b="1" dirty="0" smtClean="0">
              <a:solidFill>
                <a:schemeClr val="bg1"/>
              </a:solidFill>
            </a:endParaRPr>
          </a:p>
          <a:p>
            <a:r>
              <a:rPr lang="zh-CN" altLang="en-US" sz="4400" b="1" dirty="0" smtClean="0">
                <a:solidFill>
                  <a:schemeClr val="bg1"/>
                </a:solidFill>
              </a:rPr>
              <a:t>乐</a:t>
            </a:r>
            <a:endParaRPr lang="en-US" altLang="zh-CN" sz="4400" b="1" dirty="0" smtClean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39886" y="3419856"/>
            <a:ext cx="7150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</a:rPr>
              <a:t>高效</a:t>
            </a:r>
            <a:endParaRPr lang="en-US" altLang="zh-CN" sz="4400" b="1" dirty="0" smtClean="0">
              <a:solidFill>
                <a:schemeClr val="bg1"/>
              </a:solidFill>
            </a:endParaRPr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3388868" y="1582299"/>
            <a:ext cx="4365243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增强公益活动游戏性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5225035" y="3691515"/>
            <a:ext cx="3434333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更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快募集理想志愿者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47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164" y="2802633"/>
            <a:ext cx="10887540" cy="1362075"/>
          </a:xfrm>
        </p:spPr>
        <p:txBody>
          <a:bodyPr>
            <a:normAutofit/>
          </a:bodyPr>
          <a:lstStyle/>
          <a:p>
            <a:r>
              <a:rPr lang="zh-CN" altLang="en-US" sz="7200" dirty="0" smtClean="0"/>
              <a:t>社交化：</a:t>
            </a:r>
            <a:r>
              <a:rPr lang="zh-CN" altLang="en-US" sz="4000" dirty="0" smtClean="0"/>
              <a:t>广播公益信息，普及公益文化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7076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/>
          <p:cNvSpPr txBox="1">
            <a:spLocks/>
          </p:cNvSpPr>
          <p:nvPr/>
        </p:nvSpPr>
        <p:spPr>
          <a:xfrm>
            <a:off x="868680" y="2999619"/>
            <a:ext cx="10378440" cy="150018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400" dirty="0" smtClean="0"/>
              <a:t>站内信传送与站外传统社交方式相结合</a:t>
            </a:r>
            <a:endParaRPr lang="en-US" altLang="zh-CN" sz="4400" dirty="0" smtClean="0"/>
          </a:p>
          <a:p>
            <a:pPr algn="ctr"/>
            <a:r>
              <a:rPr lang="zh-CN" altLang="en-US" sz="4400" dirty="0" smtClean="0"/>
              <a:t>实现公益信息共享最大化</a:t>
            </a:r>
            <a:endParaRPr lang="zh-CN" altLang="en-US" sz="4400" dirty="0"/>
          </a:p>
        </p:txBody>
      </p:sp>
      <p:sp>
        <p:nvSpPr>
          <p:cNvPr id="6" name="笑脸 5"/>
          <p:cNvSpPr/>
          <p:nvPr/>
        </p:nvSpPr>
        <p:spPr>
          <a:xfrm>
            <a:off x="5161788" y="951363"/>
            <a:ext cx="1792224" cy="1764792"/>
          </a:xfrm>
          <a:prstGeom prst="smileyFace">
            <a:avLst/>
          </a:prstGeom>
        </p:spPr>
        <p:style>
          <a:lnRef idx="2">
            <a:schemeClr val="dk1">
              <a:shade val="50000"/>
            </a:schemeClr>
          </a:lnRef>
          <a:fillRef idx="1001">
            <a:schemeClr val="l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01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5082" y="2483215"/>
            <a:ext cx="10363200" cy="1714512"/>
          </a:xfrm>
        </p:spPr>
        <p:txBody>
          <a:bodyPr/>
          <a:lstStyle/>
          <a:p>
            <a:r>
              <a:rPr lang="zh-CN" altLang="en-US" dirty="0" smtClean="0"/>
              <a:t>助学       扶贫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69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681887" y="1515756"/>
            <a:ext cx="2941404" cy="1362075"/>
          </a:xfrm>
        </p:spPr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4623291" y="2772865"/>
            <a:ext cx="3213117" cy="2251971"/>
          </a:xfrm>
        </p:spPr>
        <p:txBody>
          <a:bodyPr>
            <a:noAutofit/>
          </a:bodyPr>
          <a:lstStyle/>
          <a:p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</a:rPr>
              <a:t>公益</a:t>
            </a:r>
            <a:r>
              <a:rPr lang="zh-CN" altLang="en-US" sz="3600" dirty="0" smtClean="0">
                <a:solidFill>
                  <a:schemeClr val="bg1">
                    <a:lumMod val="75000"/>
                  </a:schemeClr>
                </a:solidFill>
              </a:rPr>
              <a:t>痛点</a:t>
            </a:r>
            <a:endParaRPr lang="en-US" altLang="zh-CN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sz="3600" dirty="0" smtClean="0">
                <a:solidFill>
                  <a:schemeClr val="bg1">
                    <a:lumMod val="75000"/>
                  </a:schemeClr>
                </a:solidFill>
              </a:rPr>
              <a:t>解决方案</a:t>
            </a:r>
            <a:endParaRPr lang="en-US" altLang="zh-CN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sz="3600" dirty="0" smtClean="0">
                <a:solidFill>
                  <a:schemeClr val="bg1">
                    <a:lumMod val="75000"/>
                  </a:schemeClr>
                </a:solidFill>
              </a:rPr>
              <a:t>未来</a:t>
            </a: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</a:rPr>
              <a:t>规划</a:t>
            </a:r>
          </a:p>
        </p:txBody>
      </p:sp>
    </p:spTree>
    <p:extLst>
      <p:ext uri="{BB962C8B-B14F-4D97-AF65-F5344CB8AC3E}">
        <p14:creationId xmlns:p14="http://schemas.microsoft.com/office/powerpoint/2010/main" val="238338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未来规划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自由联合带来的魔法效应</a:t>
            </a:r>
          </a:p>
        </p:txBody>
      </p:sp>
    </p:spTree>
    <p:extLst>
      <p:ext uri="{BB962C8B-B14F-4D97-AF65-F5344CB8AC3E}">
        <p14:creationId xmlns:p14="http://schemas.microsoft.com/office/powerpoint/2010/main" val="49707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676116" y="654644"/>
            <a:ext cx="7650168" cy="5767779"/>
            <a:chOff x="1166341" y="-52762"/>
            <a:chExt cx="7650168" cy="5767779"/>
          </a:xfrm>
        </p:grpSpPr>
        <p:sp>
          <p:nvSpPr>
            <p:cNvPr id="6" name="文本框 5"/>
            <p:cNvSpPr txBox="1"/>
            <p:nvPr/>
          </p:nvSpPr>
          <p:spPr>
            <a:xfrm>
              <a:off x="3445943" y="1114087"/>
              <a:ext cx="27821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候鸟栖息地</a:t>
              </a:r>
              <a:endParaRPr lang="zh-CN" alt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 rot="5400000">
              <a:off x="5574400" y="1177784"/>
              <a:ext cx="32920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江豚聚居区</a:t>
              </a:r>
              <a:endParaRPr lang="zh-CN" alt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991544" y="2964862"/>
              <a:ext cx="37159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水源保护地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 rot="5400000">
              <a:off x="6377329" y="2253766"/>
              <a:ext cx="346149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三</a:t>
              </a:r>
              <a:r>
                <a:rPr lang="zh-CN" altLang="en-US" sz="8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江源</a:t>
              </a:r>
              <a:endParaRPr lang="zh-CN" altLang="en-US" sz="80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254939" y="1658514"/>
              <a:ext cx="278211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藏羚羊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905267" y="267779"/>
              <a:ext cx="38281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古建筑保护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66341" y="1669995"/>
              <a:ext cx="35109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 smtClean="0">
                  <a:solidFill>
                    <a:schemeClr val="bg2">
                      <a:lumMod val="50000"/>
                    </a:schemeClr>
                  </a:solidFill>
                </a:rPr>
                <a:t>抗战老兵探访</a:t>
              </a:r>
              <a:endParaRPr lang="zh-CN" altLang="en-US" sz="4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879053" y="2569063"/>
              <a:ext cx="3084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党中央转移秘密通道</a:t>
              </a:r>
              <a:endParaRPr lang="zh-CN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 rot="5400000">
              <a:off x="1920477" y="3604844"/>
              <a:ext cx="35124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重走丝绸之路</a:t>
              </a:r>
              <a:endParaRPr lang="zh-CN" alt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845631" y="3796551"/>
              <a:ext cx="40077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苏轼被贬的路线</a:t>
              </a:r>
              <a:endParaRPr lang="zh-CN" alt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214888" y="4388867"/>
              <a:ext cx="360162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叶挺独立团团部和战场</a:t>
              </a:r>
              <a:endParaRPr lang="zh-CN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48684" y="41646"/>
            <a:ext cx="12192000" cy="6770634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</a:t>
            </a:r>
            <a:r>
              <a:rPr lang="zh-CN" altLang="en-US" dirty="0" smtClean="0"/>
              <a:t>限于助学，不止于公益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给</a:t>
            </a:r>
            <a:r>
              <a:rPr lang="zh-CN" altLang="en-US" dirty="0" smtClean="0"/>
              <a:t>用户理由</a:t>
            </a:r>
            <a:r>
              <a:rPr lang="zh-CN" altLang="en-US" dirty="0"/>
              <a:t>，一个地方会变得更有魅力</a:t>
            </a:r>
          </a:p>
        </p:txBody>
      </p:sp>
    </p:spTree>
    <p:extLst>
      <p:ext uri="{BB962C8B-B14F-4D97-AF65-F5344CB8AC3E}">
        <p14:creationId xmlns:p14="http://schemas.microsoft.com/office/powerpoint/2010/main" val="230167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个公益版的</a:t>
            </a:r>
            <a:r>
              <a:rPr lang="en-US" altLang="zh-CN" dirty="0" err="1" smtClean="0"/>
              <a:t>Github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自由联合的公益社区，或许未来，我们不再需要公益组织。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88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452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公益痛点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当务之急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66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Q1</a:t>
            </a:r>
            <a:r>
              <a:rPr lang="zh-CN" altLang="en-US" dirty="0" smtClean="0"/>
              <a:t>：我们的付出值得吗？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巨大的资源投入并未得到相应的回报。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064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37864" y="1702420"/>
            <a:ext cx="42851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smtClean="0">
                <a:solidFill>
                  <a:schemeClr val="bg1"/>
                </a:solidFill>
              </a:rPr>
              <a:t>200</a:t>
            </a:r>
            <a:r>
              <a:rPr lang="zh-CN" altLang="en-US" sz="9600" b="1" dirty="0" smtClean="0">
                <a:solidFill>
                  <a:schemeClr val="bg1"/>
                </a:solidFill>
              </a:rPr>
              <a:t>人</a:t>
            </a:r>
            <a:endParaRPr lang="zh-CN" altLang="en-US" sz="96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 rot="5400000">
            <a:off x="4995192" y="2614707"/>
            <a:ext cx="2655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2×30</a:t>
            </a:r>
            <a:r>
              <a:rPr lang="zh-CN" altLang="en-US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天</a:t>
            </a:r>
            <a:endParaRPr lang="zh-CN" altLang="en-US" sz="4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38477" y="3185848"/>
            <a:ext cx="30894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zh-CN" altLang="en-US" sz="6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次</a:t>
            </a:r>
            <a:r>
              <a:rPr lang="en-US" altLang="zh-CN" sz="6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zh-CN" altLang="en-US" sz="6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年</a:t>
            </a:r>
            <a:endParaRPr lang="zh-CN" altLang="en-US" sz="6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80421" y="4201510"/>
            <a:ext cx="63988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1000</a:t>
            </a:r>
            <a:r>
              <a:rPr lang="zh-CN" altLang="en-US" sz="6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元</a:t>
            </a:r>
            <a:r>
              <a:rPr lang="en-US" altLang="zh-CN" sz="6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</a:t>
            </a:r>
            <a:r>
              <a:rPr lang="zh-CN" altLang="en-US" sz="6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人日</a:t>
            </a:r>
            <a:endParaRPr lang="zh-CN" altLang="en-US" sz="6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7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71328" y="2869739"/>
            <a:ext cx="148354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chemeClr val="bg1"/>
                </a:solidFill>
              </a:rPr>
              <a:t>=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54877" y="2153082"/>
            <a:ext cx="735411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solidFill>
                  <a:schemeClr val="bg1"/>
                </a:solidFill>
              </a:rPr>
              <a:t>￥</a:t>
            </a:r>
            <a:r>
              <a:rPr lang="en-US" altLang="zh-CN" sz="7200" b="1" dirty="0" smtClean="0">
                <a:solidFill>
                  <a:schemeClr val="bg1"/>
                </a:solidFill>
              </a:rPr>
              <a:t>2400</a:t>
            </a:r>
            <a:r>
              <a:rPr lang="zh-CN" altLang="en-US" sz="16600" b="1" dirty="0" smtClean="0">
                <a:solidFill>
                  <a:schemeClr val="bg1"/>
                </a:solidFill>
              </a:rPr>
              <a:t>万</a:t>
            </a:r>
            <a:endParaRPr lang="zh-CN" altLang="en-US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88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2852755"/>
            <a:ext cx="10363200" cy="1362075"/>
          </a:xfrm>
        </p:spPr>
        <p:txBody>
          <a:bodyPr/>
          <a:lstStyle/>
          <a:p>
            <a:r>
              <a:rPr lang="en-US" altLang="zh-CN" dirty="0" smtClean="0"/>
              <a:t>Q2</a:t>
            </a:r>
            <a:r>
              <a:rPr lang="zh-CN" altLang="en-US" dirty="0" smtClean="0"/>
              <a:t>：我们</a:t>
            </a:r>
            <a:r>
              <a:rPr lang="zh-CN" altLang="en-US" dirty="0"/>
              <a:t>公益</a:t>
            </a:r>
            <a:r>
              <a:rPr lang="zh-CN" altLang="en-US" dirty="0" smtClean="0"/>
              <a:t>的方式，是对的吗？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多数需要帮助的人，并没有获得应有的关注。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01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958397" y="1011584"/>
            <a:ext cx="9025003" cy="864096"/>
          </a:xfrm>
        </p:spPr>
        <p:txBody>
          <a:bodyPr/>
          <a:lstStyle/>
          <a:p>
            <a:r>
              <a:rPr lang="zh-CN" altLang="en-US" b="1" dirty="0" smtClean="0"/>
              <a:t>需求就在身边，我们却远去千里之外</a:t>
            </a:r>
            <a:endParaRPr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4207" r="5656"/>
          <a:stretch/>
        </p:blipFill>
        <p:spPr>
          <a:xfrm>
            <a:off x="664787" y="2270238"/>
            <a:ext cx="5500773" cy="38288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t="10500" b="12880"/>
          <a:stretch/>
        </p:blipFill>
        <p:spPr>
          <a:xfrm>
            <a:off x="6324700" y="4259669"/>
            <a:ext cx="4739540" cy="183937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t="17856" b="14093"/>
          <a:stretch/>
        </p:blipFill>
        <p:spPr>
          <a:xfrm>
            <a:off x="6324700" y="2204864"/>
            <a:ext cx="4739540" cy="197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0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13"/>
          </p:nvPr>
        </p:nvSpPr>
        <p:spPr>
          <a:xfrm>
            <a:off x="3008383" y="2578044"/>
            <a:ext cx="3654450" cy="2067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6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2000</a:t>
            </a:r>
            <a:r>
              <a:rPr lang="zh-CN" altLang="en-US" sz="6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万！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23957" y="1501344"/>
            <a:ext cx="9025003" cy="864096"/>
          </a:xfrm>
        </p:spPr>
        <p:txBody>
          <a:bodyPr/>
          <a:lstStyle/>
          <a:p>
            <a:r>
              <a:rPr lang="zh-CN" altLang="en-US" dirty="0" smtClean="0"/>
              <a:t>信息不对称，低水平项目不断重复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143357" y="3867348"/>
            <a:ext cx="3534299" cy="212365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6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1/10…</a:t>
            </a:r>
            <a:endParaRPr lang="zh-CN" altLang="en-US" sz="6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99648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/>
    </p:bldLst>
  </p:timing>
</p:sld>
</file>

<file path=ppt/theme/theme1.xml><?xml version="1.0" encoding="utf-8"?>
<a:theme xmlns:a="http://schemas.openxmlformats.org/drawingml/2006/main" name="Cool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olBlack" id="{A6D69546-642E-4D34-BDFF-A0087223B14B}" vid="{F4ABC7F7-F161-4DE1-BA2F-056AE6885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CoolBlack</Template>
  <TotalTime>806</TotalTime>
  <Words>294</Words>
  <Application>Microsoft Office PowerPoint</Application>
  <PresentationFormat>宽屏</PresentationFormat>
  <Paragraphs>65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微软雅黑</vt:lpstr>
      <vt:lpstr>Arial</vt:lpstr>
      <vt:lpstr>Verdana</vt:lpstr>
      <vt:lpstr>CoolBlack</vt:lpstr>
      <vt:lpstr>笃行公益平台</vt:lpstr>
      <vt:lpstr>AGENDA</vt:lpstr>
      <vt:lpstr>公益痛点</vt:lpstr>
      <vt:lpstr>Q1：我们的付出值得吗？</vt:lpstr>
      <vt:lpstr>PowerPoint 演示文稿</vt:lpstr>
      <vt:lpstr>PowerPoint 演示文稿</vt:lpstr>
      <vt:lpstr>Q2：我们公益的方式，是对的吗？</vt:lpstr>
      <vt:lpstr>需求就在身边，我们却远去千里之外</vt:lpstr>
      <vt:lpstr>信息不对称，低水平项目不断重复</vt:lpstr>
      <vt:lpstr>解决方案</vt:lpstr>
      <vt:lpstr>信息化：公益信息电子化，集成化</vt:lpstr>
      <vt:lpstr>PowerPoint 演示文稿</vt:lpstr>
      <vt:lpstr>平台化：公益信息透明化，对称化</vt:lpstr>
      <vt:lpstr>PowerPoint 演示文稿</vt:lpstr>
      <vt:lpstr>任务化：公益活动趣味化，人员召集便捷化</vt:lpstr>
      <vt:lpstr>PowerPoint 演示文稿</vt:lpstr>
      <vt:lpstr>社交化：广播公益信息，普及公益文化</vt:lpstr>
      <vt:lpstr>PowerPoint 演示文稿</vt:lpstr>
      <vt:lpstr>助学       扶贫</vt:lpstr>
      <vt:lpstr>未来规划</vt:lpstr>
      <vt:lpstr>不限于助学，不止于公益</vt:lpstr>
      <vt:lpstr>一个公益版的Github</vt:lpstr>
      <vt:lpstr>Thank YOU！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笃行公益平台</dc:title>
  <dc:creator>SUPER</dc:creator>
  <cp:lastModifiedBy>杨柳</cp:lastModifiedBy>
  <cp:revision>57</cp:revision>
  <dcterms:created xsi:type="dcterms:W3CDTF">2015-03-24T17:00:00Z</dcterms:created>
  <dcterms:modified xsi:type="dcterms:W3CDTF">2015-03-26T03:53:43Z</dcterms:modified>
</cp:coreProperties>
</file>