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2" r:id="rId8"/>
    <p:sldId id="263" r:id="rId9"/>
    <p:sldId id="264" r:id="rId10"/>
    <p:sldId id="274" r:id="rId11"/>
    <p:sldId id="265" r:id="rId12"/>
    <p:sldId id="270" r:id="rId13"/>
    <p:sldId id="266" r:id="rId14"/>
    <p:sldId id="290" r:id="rId15"/>
    <p:sldId id="287" r:id="rId16"/>
    <p:sldId id="29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18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69B8-CC6B-4441-9357-3B69BC256338}" type="datetimeFigureOut">
              <a:rPr lang="zh-CN" altLang="en-US" smtClean="0"/>
              <a:pPr/>
              <a:t>2015/9/28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20B0-72F7-448E-BBC5-4BA8C482B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分级基金套利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Kun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0306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折价套利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52"/>
            <a:ext cx="7950835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7921625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 b="1" dirty="0"/>
              <a:t>案</a:t>
            </a:r>
            <a:r>
              <a:rPr lang="zh-CN" altLang="en-US" sz="2400" b="1" dirty="0" smtClean="0"/>
              <a:t>例  </a:t>
            </a:r>
            <a:r>
              <a:rPr lang="zh-CN" altLang="en-US" sz="2400" dirty="0" smtClean="0"/>
              <a:t>银</a:t>
            </a:r>
            <a:r>
              <a:rPr lang="zh-CN" altLang="en-US" sz="2400" dirty="0"/>
              <a:t>华深证</a:t>
            </a:r>
            <a:r>
              <a:rPr lang="en-US" sz="2400" dirty="0"/>
              <a:t>100</a:t>
            </a:r>
            <a:r>
              <a:rPr lang="zh-CN" altLang="en-US" sz="2400" dirty="0"/>
              <a:t>折价套利</a:t>
            </a:r>
          </a:p>
          <a:p>
            <a:pPr algn="l">
              <a:buFontTx/>
              <a:buChar char="•"/>
            </a:pPr>
            <a:endParaRPr lang="zh-CN" altLang="en-US" sz="2400" dirty="0"/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2010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日时银华锐进收于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1.193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元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银华稳进收于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1.034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元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二者合并后的市场均价为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1.1135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元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=(1.193+1.034)/2.</a:t>
            </a:r>
          </a:p>
          <a:p>
            <a:pPr algn="l">
              <a:lnSpc>
                <a:spcPct val="120000"/>
              </a:lnSpc>
              <a:buFontTx/>
              <a:buChar char="•"/>
            </a:pPr>
            <a:endParaRPr lang="en-US" sz="20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而当天其母基金银华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的净值为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1.133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元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所以银华分级基金整体折价率是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1.721%=(1.133-1.1135)/1.133,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扣除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0.5%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的赎回费和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0.05%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的买进费用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可赢利</a:t>
            </a:r>
            <a:r>
              <a:rPr lang="en-US" sz="2000" dirty="0">
                <a:latin typeface="楷体_GB2312" pitchFamily="49" charset="-122"/>
                <a:ea typeface="楷体_GB2312" pitchFamily="49" charset="-122"/>
              </a:rPr>
              <a:t>1.171%.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折价套利的风险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>
              <a:latin typeface="+mj-lt"/>
              <a:ea typeface="楷体" pitchFamily="49" charset="-122"/>
            </a:endParaRPr>
          </a:p>
          <a:p>
            <a:endParaRPr lang="en-US" altLang="zh-CN" sz="2800" dirty="0" smtClean="0">
              <a:latin typeface="+mj-lt"/>
              <a:ea typeface="楷体" pitchFamily="49" charset="-122"/>
            </a:endParaRPr>
          </a:p>
          <a:p>
            <a:endParaRPr lang="en-US" altLang="zh-CN" sz="2800" dirty="0" smtClean="0">
              <a:latin typeface="+mj-lt"/>
              <a:ea typeface="楷体" pitchFamily="49" charset="-122"/>
            </a:endParaRPr>
          </a:p>
          <a:p>
            <a:r>
              <a:rPr lang="zh-CN" altLang="en-US" sz="2800" dirty="0" smtClean="0">
                <a:latin typeface="+mj-lt"/>
                <a:ea typeface="楷体" pitchFamily="49" charset="-122"/>
              </a:rPr>
              <a:t>因此需要采用</a:t>
            </a:r>
            <a:r>
              <a:rPr lang="en-US" altLang="zh-CN" sz="2800" dirty="0" smtClean="0">
                <a:latin typeface="+mj-lt"/>
                <a:ea typeface="楷体" pitchFamily="49" charset="-122"/>
              </a:rPr>
              <a:t>Hedge</a:t>
            </a:r>
            <a:r>
              <a:rPr lang="zh-CN" altLang="en-US" sz="2800" dirty="0" smtClean="0">
                <a:latin typeface="+mj-lt"/>
                <a:ea typeface="楷体" pitchFamily="49" charset="-122"/>
              </a:rPr>
              <a:t>的方法把风险对冲掉</a:t>
            </a:r>
            <a:endParaRPr lang="zh-CN" altLang="en-US" sz="2800" dirty="0">
              <a:latin typeface="+mj-lt"/>
              <a:ea typeface="楷体" pitchFamily="49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158" y="1643050"/>
            <a:ext cx="8196235" cy="1143008"/>
            <a:chOff x="428596" y="3000372"/>
            <a:chExt cx="8196235" cy="1143008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32500" b="27500"/>
            <a:stretch>
              <a:fillRect/>
            </a:stretch>
          </p:blipFill>
          <p:spPr bwMode="auto">
            <a:xfrm>
              <a:off x="428596" y="3000372"/>
              <a:ext cx="8196235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" name="Straight Connector 5"/>
            <p:cNvCxnSpPr/>
            <p:nvPr/>
          </p:nvCxnSpPr>
          <p:spPr>
            <a:xfrm>
              <a:off x="1000100" y="3357562"/>
              <a:ext cx="4357718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0306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Plan</a:t>
            </a:r>
            <a:endParaRPr lang="zh-CN" altLang="en-US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计划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先把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HS300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单独的分级追踪和分析和指数的误差，包括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“国金沪深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300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指数分级基金”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167601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“华安沪深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300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”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“信诚沪深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300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”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“银华沪深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300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”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“浙商沪深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300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”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“国投瑞银和沪深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300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”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然后对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500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等分级计算折价，开始跟踪和指数的误差。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预计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日前给出一个基本的结果。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计算折价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跟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踪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分级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指数变化的的误差。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国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金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300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150140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150141, 167601</a:t>
            </a:r>
            <a:endParaRPr lang="zh-CN" altLang="en-US" sz="2800" dirty="0"/>
          </a:p>
        </p:txBody>
      </p:sp>
      <p:pic>
        <p:nvPicPr>
          <p:cNvPr id="1026" name="Picture 2" descr="C:\Users\Kwan\Desktop\webwxgetmsg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85992"/>
            <a:ext cx="7578725" cy="13541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652463"/>
            <a:ext cx="86201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033463"/>
            <a:ext cx="86010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42852"/>
            <a:ext cx="610434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52"/>
            <a:ext cx="5225435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0306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9E0000"/>
                </a:solidFill>
                <a:latin typeface="黑体" pitchFamily="49" charset="-122"/>
                <a:ea typeface="黑体" pitchFamily="49" charset="-122"/>
              </a:rPr>
              <a:t>溢价套利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4038"/>
            <a:ext cx="82296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63710"/>
            <a:ext cx="678930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28604"/>
            <a:ext cx="6222701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301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分级基金套利</vt:lpstr>
      <vt:lpstr>Slide 2</vt:lpstr>
      <vt:lpstr>Slide 3</vt:lpstr>
      <vt:lpstr>Slide 4</vt:lpstr>
      <vt:lpstr>Slide 5</vt:lpstr>
      <vt:lpstr>溢价套利</vt:lpstr>
      <vt:lpstr>Slide 7</vt:lpstr>
      <vt:lpstr>Slide 8</vt:lpstr>
      <vt:lpstr>Slide 9</vt:lpstr>
      <vt:lpstr>折价套利</vt:lpstr>
      <vt:lpstr>Slide 11</vt:lpstr>
      <vt:lpstr>Slide 12</vt:lpstr>
      <vt:lpstr>折价套利的风险</vt:lpstr>
      <vt:lpstr>Plan</vt:lpstr>
      <vt:lpstr>计划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分级基金套利</dc:title>
  <dc:creator>Kwan</dc:creator>
  <cp:lastModifiedBy>Kwan</cp:lastModifiedBy>
  <cp:revision>90</cp:revision>
  <dcterms:created xsi:type="dcterms:W3CDTF">2015-09-27T11:40:59Z</dcterms:created>
  <dcterms:modified xsi:type="dcterms:W3CDTF">2015-09-27T23:44:36Z</dcterms:modified>
</cp:coreProperties>
</file>