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ADABFC-1D7C-42A7-90FD-A9AA2F5069DE}" v="276" dt="2025-06-19T18:49:03.6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39B8-A7CB-4B82-AC0C-44B99F546761}" type="datetimeFigureOut">
              <a:rPr lang="en-US" dirty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5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2F6F-0846-489A-A4BC-61B476BE2887}" type="datetimeFigureOut">
              <a:rPr lang="en-US" dirty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9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DF21-A340-467A-94AB-9502647BB771}" type="datetimeFigureOut">
              <a:rPr lang="en-US" dirty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2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3940-CA92-4FEE-A698-62CF7BC5AC36}" type="datetimeFigureOut">
              <a:rPr lang="en-US" dirty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4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D641-6C35-45D1-9313-2719E9EA8AD8}" type="datetimeFigureOut">
              <a:rPr lang="en-US" dirty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1268-3A74-4110-8F08-063DFB8BB885}" type="datetimeFigureOut">
              <a:rPr lang="en-US" dirty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9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C1AF-C1FB-48A7-98B4-E595E63F6614}" type="datetimeFigureOut">
              <a:rPr lang="en-US" dirty="0"/>
              <a:t>6/19/2025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1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4C44-5F8C-4BEA-BBCE-8694F126DC43}" type="datetimeFigureOut">
              <a:rPr lang="en-US" dirty="0"/>
              <a:t>6/19/2025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4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56F9-C8F2-4EF7-8042-704C94FF2795}" type="datetimeFigureOut">
              <a:rPr lang="en-US" dirty="0"/>
              <a:t>6/19/2025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6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32DF-953D-44BD-83F8-5D8DA76EA12A}" type="datetimeFigureOut">
              <a:rPr lang="en-US" dirty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2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326D-65F4-4B2F-9A62-9E4BD9402C47}" type="datetimeFigureOut">
              <a:rPr lang="en-US" dirty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7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F9B0CB28-85DB-480B-8C99-FD493ACC7120}" type="datetimeFigureOut">
              <a:rPr lang="en-US" dirty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5E4DE196-8A13-4FF7-A07E-102851959EAB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1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orient="horz" pos="11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Forecasting Commercial Truck Sales with Time Series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Austin Noriega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9D25F-6967-42B1-CEAC-A0136E879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CD41A-B204-43E6-4290-7A00F2B20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arenR"/>
            </a:pPr>
            <a:r>
              <a:rPr lang="en-US"/>
              <a:t>Overview</a:t>
            </a:r>
          </a:p>
          <a:p>
            <a:pPr marL="514350" indent="-514350">
              <a:buAutoNum type="arabicParenR"/>
            </a:pPr>
            <a:r>
              <a:rPr lang="en-US"/>
              <a:t>Executive Summary</a:t>
            </a:r>
          </a:p>
          <a:p>
            <a:pPr marL="514350" indent="-514350">
              <a:buAutoNum type="arabicParenR"/>
            </a:pPr>
            <a:r>
              <a:rPr lang="en-US"/>
              <a:t>Data and Findings</a:t>
            </a:r>
          </a:p>
          <a:p>
            <a:pPr marL="514350" indent="-514350">
              <a:buAutoNum type="arabicParenR"/>
            </a:pPr>
            <a:r>
              <a:rPr lang="en-US"/>
              <a:t>Conclusions and Further Considerations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33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5BB5-8FC0-4F2D-57C3-4EF68448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902A8-4C3C-81AB-80FD-F1A2ABD5C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This report encompasses sales data gathered from 2003-2014 </a:t>
            </a:r>
          </a:p>
          <a:p>
            <a:r>
              <a:rPr lang="en-US"/>
              <a:t>Multiple models were evaluated by RMSE (root mean squared error) to find the best model to forecast</a:t>
            </a:r>
          </a:p>
          <a:p>
            <a:r>
              <a:rPr lang="en-US"/>
              <a:t>A 5-year forecast was made to see company sale's trends in the short/long run </a:t>
            </a:r>
          </a:p>
        </p:txBody>
      </p:sp>
    </p:spTree>
    <p:extLst>
      <p:ext uri="{BB962C8B-B14F-4D97-AF65-F5344CB8AC3E}">
        <p14:creationId xmlns:p14="http://schemas.microsoft.com/office/powerpoint/2010/main" val="1837291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1B56C-7EEC-FF16-BB6D-C127CE4B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Executive Summary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19ACA-B899-E789-3324-8EBEEF05B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Overall vehicle sales for the dealership are </a:t>
            </a:r>
            <a:r>
              <a:rPr lang="en-US" b="1"/>
              <a:t>up</a:t>
            </a:r>
            <a:r>
              <a:rPr lang="en-US"/>
              <a:t> year after year</a:t>
            </a:r>
          </a:p>
          <a:p>
            <a:r>
              <a:rPr lang="en-US"/>
              <a:t>Forecasted sales are to increase by </a:t>
            </a:r>
            <a:r>
              <a:rPr lang="en-US" b="1"/>
              <a:t>36%</a:t>
            </a:r>
            <a:r>
              <a:rPr lang="en-US"/>
              <a:t> over the next 5 years</a:t>
            </a:r>
          </a:p>
          <a:p>
            <a:r>
              <a:rPr lang="en-US"/>
              <a:t>Most sales are currently and forecasted to made in the </a:t>
            </a:r>
            <a:r>
              <a:rPr lang="en-US" b="1"/>
              <a:t>summer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15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BF82-E0AF-20CB-9EDC-E1776C28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A2492-8ACC-C09A-9F49-2DC981904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935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Sales data by month over 11 years (2003 – 2014) of a commercial Truck dealership</a:t>
            </a:r>
          </a:p>
          <a:p>
            <a:r>
              <a:rPr lang="en-US"/>
              <a:t>Multiple models were made to best forecast the next 5 years of sales</a:t>
            </a:r>
          </a:p>
          <a:p>
            <a:r>
              <a:rPr lang="en-US"/>
              <a:t>All models were evaluated by the Root Mean Squared Error (RMSE)</a:t>
            </a:r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9AD4E15-95DD-0CC3-CB12-4A0EDB11E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797181"/>
              </p:ext>
            </p:extLst>
          </p:nvPr>
        </p:nvGraphicFramePr>
        <p:xfrm>
          <a:off x="1391816" y="3996612"/>
          <a:ext cx="9617992" cy="2468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08996">
                  <a:extLst>
                    <a:ext uri="{9D8B030D-6E8A-4147-A177-3AD203B41FA5}">
                      <a16:colId xmlns:a16="http://schemas.microsoft.com/office/drawing/2014/main" val="2883410329"/>
                    </a:ext>
                  </a:extLst>
                </a:gridCol>
                <a:gridCol w="4808996">
                  <a:extLst>
                    <a:ext uri="{9D8B030D-6E8A-4147-A177-3AD203B41FA5}">
                      <a16:colId xmlns:a16="http://schemas.microsoft.com/office/drawing/2014/main" val="1428934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b="1" dirty="0">
                          <a:effectLst/>
                        </a:rPr>
                        <a:t>Model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b="1" dirty="0">
                          <a:effectLst/>
                        </a:rPr>
                        <a:t>RMSE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888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b="1" dirty="0">
                          <a:effectLst/>
                        </a:rPr>
                        <a:t>Best AR model: (1,0,0)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b="1" dirty="0">
                          <a:effectLst/>
                        </a:rPr>
                        <a:t>306.142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573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b="1" dirty="0">
                          <a:effectLst/>
                        </a:rPr>
                        <a:t>Best ARMA model: (3,0,3)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b="1" dirty="0">
                          <a:effectLst/>
                        </a:rPr>
                        <a:t>232.039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661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b="1" dirty="0">
                          <a:effectLst/>
                        </a:rPr>
                        <a:t>Best ARIMA model: (3,1,3)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b="1" dirty="0">
                          <a:effectLst/>
                        </a:rPr>
                        <a:t>212.592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306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b="1" dirty="0">
                          <a:effectLst/>
                        </a:rPr>
                        <a:t>Best SARIMA model: (1,0,1) x (1,0,1,12)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b="1" dirty="0">
                          <a:effectLst/>
                        </a:rPr>
                        <a:t>84.268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693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b="1" dirty="0">
                          <a:effectLst/>
                        </a:rPr>
                        <a:t>Best Exponential Smoothing Model: Holt's Winter Seasonal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b="1" dirty="0">
                          <a:effectLst/>
                        </a:rPr>
                        <a:t>43.4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526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71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AEC30-A1E2-31AA-11E8-FE2F6CAEB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2505" y="85207"/>
            <a:ext cx="1946989" cy="1341114"/>
          </a:xfrm>
        </p:spPr>
        <p:txBody>
          <a:bodyPr/>
          <a:lstStyle/>
          <a:p>
            <a:r>
              <a:rPr lang="en-US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48727-5325-AEE2-41BD-A63F915AC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6322" y="1833401"/>
            <a:ext cx="526713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500" dirty="0"/>
              <a:t>Some of the main findings are: </a:t>
            </a:r>
          </a:p>
          <a:p>
            <a:pPr marL="0" indent="0" algn="ctr">
              <a:buNone/>
            </a:pPr>
            <a:endParaRPr lang="en-US" dirty="0"/>
          </a:p>
          <a:p>
            <a:pPr algn="ctr"/>
            <a:r>
              <a:rPr lang="en-US" sz="2000" dirty="0"/>
              <a:t>Monthly sales have been up year after year</a:t>
            </a:r>
          </a:p>
          <a:p>
            <a:pPr algn="ctr"/>
            <a:r>
              <a:rPr lang="en-US" sz="2000" dirty="0"/>
              <a:t>Peak sales occur in the months of May – August</a:t>
            </a:r>
          </a:p>
          <a:p>
            <a:pPr algn="ctr"/>
            <a:r>
              <a:rPr lang="en-US" sz="2000" dirty="0"/>
              <a:t>Projected sales will increase 36% on average over the next 5 years</a:t>
            </a:r>
          </a:p>
        </p:txBody>
      </p:sp>
    </p:spTree>
    <p:extLst>
      <p:ext uri="{BB962C8B-B14F-4D97-AF65-F5344CB8AC3E}">
        <p14:creationId xmlns:p14="http://schemas.microsoft.com/office/powerpoint/2010/main" val="117458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B4F16-C54B-9646-F312-FD554CCE7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183918"/>
            <a:ext cx="10442009" cy="7294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Chart of Findings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9288D-1AB7-AAEA-D59B-06FC707D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6578E-5228-4FB8-ADEB-6A80CC1AAFD2}" type="datetime1"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DED87-A17A-87E4-0819-DB3BBEA2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9AC50-7568-6705-A96D-1FFBB525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7</a:t>
            </a:fld>
            <a:endParaRPr lang="en-US"/>
          </a:p>
        </p:txBody>
      </p:sp>
      <p:pic>
        <p:nvPicPr>
          <p:cNvPr id="7" name="Picture 6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6848C183-7724-6857-D30B-00D06F728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" y="909734"/>
            <a:ext cx="5913142" cy="4385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263734-FC06-7428-A900-0B363FBC1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741" y="913323"/>
            <a:ext cx="6100351" cy="437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30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0EE7-4C43-43E3-A5B9-D088D7087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168367"/>
            <a:ext cx="10449784" cy="7916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Charts of Findings (cont.)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7CED8-BD51-4839-714F-E3CE98255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1A63-0E69-4A39-B338-EA89ECA687B8}" type="datetime1"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A64CE-C263-C03D-6FB3-C436715E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76C8D-12BA-25ED-5FA9-B9D59F7E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8</a:t>
            </a:fld>
            <a:endParaRPr lang="en-US"/>
          </a:p>
        </p:txBody>
      </p:sp>
      <p:pic>
        <p:nvPicPr>
          <p:cNvPr id="9" name="Picture 8" descr="A graph of a truck sales&#10;&#10;AI-generated content may be incorrect.">
            <a:extLst>
              <a:ext uri="{FF2B5EF4-FFF2-40B4-BE49-F238E27FC236}">
                <a16:creationId xmlns:a16="http://schemas.microsoft.com/office/drawing/2014/main" id="{FB9B50D4-6611-69A5-25C4-E7AC054A7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469" y="1360714"/>
            <a:ext cx="9135287" cy="478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29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EC2C0-7166-96FD-C74C-BD3754AD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and Further Considerations 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9CF3D-294F-D1A1-21E0-08709E69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After reviewing the data, projections show a consistent increase in sales over the next 5 years</a:t>
            </a:r>
          </a:p>
          <a:p>
            <a:r>
              <a:rPr lang="en-US"/>
              <a:t>Promotional materials should be increased leading up to the highest sales months (Summer) 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Further research can be done to find further insights, such as: </a:t>
            </a:r>
          </a:p>
          <a:p>
            <a:r>
              <a:rPr lang="en-US"/>
              <a:t>Days in which sales are the highest</a:t>
            </a:r>
          </a:p>
          <a:p>
            <a:r>
              <a:rPr lang="en-US"/>
              <a:t>Willingness to buy analysis at various price points</a:t>
            </a:r>
          </a:p>
          <a:p>
            <a:r>
              <a:rPr lang="en-US"/>
              <a:t>How to generate more sales in the months that are lowest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57145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BohoVogueVTI">
      <a:dk1>
        <a:sysClr val="windowText" lastClr="000000"/>
      </a:dk1>
      <a:lt1>
        <a:sysClr val="window" lastClr="FFFFFF"/>
      </a:lt1>
      <a:dk2>
        <a:srgbClr val="35403A"/>
      </a:dk2>
      <a:lt2>
        <a:srgbClr val="F1EFEB"/>
      </a:lt2>
      <a:accent1>
        <a:srgbClr val="9E8B50"/>
      </a:accent1>
      <a:accent2>
        <a:srgbClr val="D5966B"/>
      </a:accent2>
      <a:accent3>
        <a:srgbClr val="9BA6BB"/>
      </a:accent3>
      <a:accent4>
        <a:srgbClr val="869880"/>
      </a:accent4>
      <a:accent5>
        <a:srgbClr val="588267"/>
      </a:accent5>
      <a:accent6>
        <a:srgbClr val="B89C46"/>
      </a:accent6>
      <a:hlink>
        <a:srgbClr val="C77138"/>
      </a:hlink>
      <a:folHlink>
        <a:srgbClr val="589374"/>
      </a:folHlink>
    </a:clrScheme>
    <a:fontScheme name="BohoVogueVTI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BohoVogu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587E0025-A466-4551-A341-1A9F570FDF06}" vid="{F615CBBD-D1BB-4663-887F-92A47C7C6A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BohoVogueVTI</vt:lpstr>
      <vt:lpstr>Forecasting Commercial Truck Sales with Time Series Analysis</vt:lpstr>
      <vt:lpstr>Table of Contents</vt:lpstr>
      <vt:lpstr>Overview</vt:lpstr>
      <vt:lpstr>Executive Summary   </vt:lpstr>
      <vt:lpstr>Data Overview </vt:lpstr>
      <vt:lpstr>Findings</vt:lpstr>
      <vt:lpstr>Chart of Findings </vt:lpstr>
      <vt:lpstr>Charts of Findings (cont.)</vt:lpstr>
      <vt:lpstr>Conclusion and Further Considerations 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106</cp:revision>
  <dcterms:created xsi:type="dcterms:W3CDTF">2025-06-12T01:37:54Z</dcterms:created>
  <dcterms:modified xsi:type="dcterms:W3CDTF">2025-06-19T19:23:18Z</dcterms:modified>
</cp:coreProperties>
</file>